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media/image8.jpg" ContentType="image/jpg"/>
  <Override PartName="/ppt/media/image9.jpg" ContentType="image/jpg"/>
  <Override PartName="/ppt/media/image10.jpg" ContentType="image/jpg"/>
  <Override PartName="/ppt/media/image13.jpg" ContentType="image/jpg"/>
  <Override PartName="/ppt/media/image15.jpg" ContentType="image/jpg"/>
  <Override PartName="/ppt/media/image19.jpg" ContentType="image/jpg"/>
  <Override PartName="/ppt/media/image21.jpg" ContentType="image/jpg"/>
  <Override PartName="/ppt/media/image23.jpg" ContentType="image/jpg"/>
  <Override PartName="/ppt/media/image25.jpg" ContentType="image/jpg"/>
  <Override PartName="/ppt/media/image37.jpg" ContentType="image/jpg"/>
  <Override PartName="/ppt/media/image39.jpg" ContentType="image/jpg"/>
  <Override PartName="/ppt/media/image41.jpg" ContentType="image/jpg"/>
  <Override PartName="/ppt/media/image43.jpg" ContentType="image/jpg"/>
  <Override PartName="/ppt/media/image45.jpg" ContentType="image/jpg"/>
  <Override PartName="/ppt/media/image46.jpg" ContentType="image/jpg"/>
  <Override PartName="/ppt/media/image48.jpg" ContentType="image/jpg"/>
  <Override PartName="/ppt/media/image50.jpg" ContentType="image/jpg"/>
  <Override PartName="/ppt/media/image52.jpg" ContentType="image/jpg"/>
  <Override PartName="/ppt/media/image53.jpg" ContentType="image/jpg"/>
  <Override PartName="/ppt/media/image54.jpg" ContentType="image/jpg"/>
  <Override PartName="/ppt/media/image61.jpg" ContentType="image/jpg"/>
  <Override PartName="/ppt/media/image152.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5" r:id="rId1"/>
    <p:sldMasterId id="2147483780" r:id="rId2"/>
  </p:sldMasterIdLst>
  <p:sldIdLst>
    <p:sldId id="44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79"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441" r:id="rId49"/>
    <p:sldId id="440" r:id="rId50"/>
    <p:sldId id="439" r:id="rId51"/>
    <p:sldId id="438" r:id="rId52"/>
    <p:sldId id="437" r:id="rId53"/>
    <p:sldId id="436" r:id="rId54"/>
    <p:sldId id="435" r:id="rId55"/>
    <p:sldId id="434" r:id="rId56"/>
    <p:sldId id="433" r:id="rId57"/>
    <p:sldId id="432" r:id="rId58"/>
    <p:sldId id="431" r:id="rId59"/>
    <p:sldId id="430" r:id="rId60"/>
    <p:sldId id="429" r:id="rId61"/>
    <p:sldId id="334" r:id="rId62"/>
    <p:sldId id="357" r:id="rId63"/>
    <p:sldId id="372" r:id="rId64"/>
    <p:sldId id="373" r:id="rId65"/>
    <p:sldId id="376" r:id="rId66"/>
    <p:sldId id="428" r:id="rId67"/>
    <p:sldId id="406" r:id="rId68"/>
    <p:sldId id="305"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41"/>
  </p:normalViewPr>
  <p:slideViewPr>
    <p:cSldViewPr snapToGrid="0" snapToObjects="1">
      <p:cViewPr varScale="1">
        <p:scale>
          <a:sx n="82" d="100"/>
          <a:sy n="82" d="100"/>
        </p:scale>
        <p:origin x="69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C055E-23E2-C656-AB85-813CE7A1BA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17AFDB9-6849-513B-14B8-C9CD4787E9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1F882EE-A917-D9A6-B40B-37FD18B0307F}"/>
              </a:ext>
            </a:extLst>
          </p:cNvPr>
          <p:cNvSpPr>
            <a:spLocks noGrp="1"/>
          </p:cNvSpPr>
          <p:nvPr>
            <p:ph type="dt" sz="half" idx="10"/>
          </p:nvPr>
        </p:nvSpPr>
        <p:spPr/>
        <p:txBody>
          <a:bodyPr/>
          <a:lstStyle/>
          <a:p>
            <a:fld id="{0A4EFAA8-DDED-9F48-B448-909E27308D9F}" type="datetimeFigureOut">
              <a:rPr lang="en-US" smtClean="0"/>
              <a:t>4/29/2022</a:t>
            </a:fld>
            <a:endParaRPr lang="en-US"/>
          </a:p>
        </p:txBody>
      </p:sp>
      <p:sp>
        <p:nvSpPr>
          <p:cNvPr id="5" name="Footer Placeholder 4">
            <a:extLst>
              <a:ext uri="{FF2B5EF4-FFF2-40B4-BE49-F238E27FC236}">
                <a16:creationId xmlns:a16="http://schemas.microsoft.com/office/drawing/2014/main" id="{07015D97-C0FA-4959-79D5-EF43436E03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173A1-C12A-A849-188A-6B30829D38E8}"/>
              </a:ext>
            </a:extLst>
          </p:cNvPr>
          <p:cNvSpPr>
            <a:spLocks noGrp="1"/>
          </p:cNvSpPr>
          <p:nvPr>
            <p:ph type="sldNum" sz="quarter" idx="12"/>
          </p:nvPr>
        </p:nvSpPr>
        <p:spPr/>
        <p:txBody>
          <a:bodyPr/>
          <a:lstStyle/>
          <a:p>
            <a:fld id="{465A82BC-E837-D043-838C-8D92CB5329DA}" type="slidenum">
              <a:rPr lang="en-US" smtClean="0"/>
              <a:t>‹#›</a:t>
            </a:fld>
            <a:endParaRPr lang="en-US"/>
          </a:p>
        </p:txBody>
      </p:sp>
    </p:spTree>
    <p:extLst>
      <p:ext uri="{BB962C8B-B14F-4D97-AF65-F5344CB8AC3E}">
        <p14:creationId xmlns:p14="http://schemas.microsoft.com/office/powerpoint/2010/main" val="2285825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laser.wav"/>
          </p:stSnd>
        </p:sndAc>
      </p:transition>
    </mc:Choice>
    <mc:Fallback xmlns="">
      <p:transition spd="slow">
        <p:fade/>
        <p:sndAc>
          <p:stSnd>
            <p:snd r:embed="rId3" name="laser.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9140-8A9E-0F08-E81D-C0E754367E1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D93E21-4BFF-6AF1-536B-496C70EFB8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97B556-F321-5ED7-66F6-BC61BC58D3D2}"/>
              </a:ext>
            </a:extLst>
          </p:cNvPr>
          <p:cNvSpPr>
            <a:spLocks noGrp="1"/>
          </p:cNvSpPr>
          <p:nvPr>
            <p:ph type="dt" sz="half" idx="10"/>
          </p:nvPr>
        </p:nvSpPr>
        <p:spPr/>
        <p:txBody>
          <a:bodyPr/>
          <a:lstStyle/>
          <a:p>
            <a:fld id="{0A4EFAA8-DDED-9F48-B448-909E27308D9F}" type="datetimeFigureOut">
              <a:rPr lang="en-US" smtClean="0"/>
              <a:t>4/29/2022</a:t>
            </a:fld>
            <a:endParaRPr lang="en-US"/>
          </a:p>
        </p:txBody>
      </p:sp>
      <p:sp>
        <p:nvSpPr>
          <p:cNvPr id="5" name="Footer Placeholder 4">
            <a:extLst>
              <a:ext uri="{FF2B5EF4-FFF2-40B4-BE49-F238E27FC236}">
                <a16:creationId xmlns:a16="http://schemas.microsoft.com/office/drawing/2014/main" id="{55A0CFD1-8033-93C1-73AA-AC30A0545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4DF2A9-D492-298A-F228-17A6E2DEC780}"/>
              </a:ext>
            </a:extLst>
          </p:cNvPr>
          <p:cNvSpPr>
            <a:spLocks noGrp="1"/>
          </p:cNvSpPr>
          <p:nvPr>
            <p:ph type="sldNum" sz="quarter" idx="12"/>
          </p:nvPr>
        </p:nvSpPr>
        <p:spPr/>
        <p:txBody>
          <a:bodyPr/>
          <a:lstStyle/>
          <a:p>
            <a:fld id="{465A82BC-E837-D043-838C-8D92CB5329DA}" type="slidenum">
              <a:rPr lang="en-US" smtClean="0"/>
              <a:t>‹#›</a:t>
            </a:fld>
            <a:endParaRPr lang="en-US"/>
          </a:p>
        </p:txBody>
      </p:sp>
    </p:spTree>
    <p:extLst>
      <p:ext uri="{BB962C8B-B14F-4D97-AF65-F5344CB8AC3E}">
        <p14:creationId xmlns:p14="http://schemas.microsoft.com/office/powerpoint/2010/main" val="400527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laser.wav"/>
          </p:stSnd>
        </p:sndAc>
      </p:transition>
    </mc:Choice>
    <mc:Fallback xmlns="">
      <p:transition spd="slow">
        <p:fade/>
        <p:sndAc>
          <p:stSnd>
            <p:snd r:embed="rId3" name="laser.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24AFC-EBA6-2B45-D35A-6889FC8F96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60E04D-71FD-9D3C-CCFC-0DC99CD489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5AB7F6-9160-D314-E0B4-9EDA55DF0C04}"/>
              </a:ext>
            </a:extLst>
          </p:cNvPr>
          <p:cNvSpPr>
            <a:spLocks noGrp="1"/>
          </p:cNvSpPr>
          <p:nvPr>
            <p:ph type="dt" sz="half" idx="10"/>
          </p:nvPr>
        </p:nvSpPr>
        <p:spPr/>
        <p:txBody>
          <a:bodyPr/>
          <a:lstStyle/>
          <a:p>
            <a:fld id="{0A4EFAA8-DDED-9F48-B448-909E27308D9F}" type="datetimeFigureOut">
              <a:rPr lang="en-US" smtClean="0"/>
              <a:t>4/29/2022</a:t>
            </a:fld>
            <a:endParaRPr lang="en-US"/>
          </a:p>
        </p:txBody>
      </p:sp>
      <p:sp>
        <p:nvSpPr>
          <p:cNvPr id="5" name="Footer Placeholder 4">
            <a:extLst>
              <a:ext uri="{FF2B5EF4-FFF2-40B4-BE49-F238E27FC236}">
                <a16:creationId xmlns:a16="http://schemas.microsoft.com/office/drawing/2014/main" id="{8C13E8DA-6BE9-C0B5-CDA0-E5175383A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DB17F2-CC80-B50B-544D-2A4C3B1BAA3C}"/>
              </a:ext>
            </a:extLst>
          </p:cNvPr>
          <p:cNvSpPr>
            <a:spLocks noGrp="1"/>
          </p:cNvSpPr>
          <p:nvPr>
            <p:ph type="sldNum" sz="quarter" idx="12"/>
          </p:nvPr>
        </p:nvSpPr>
        <p:spPr/>
        <p:txBody>
          <a:bodyPr/>
          <a:lstStyle/>
          <a:p>
            <a:fld id="{465A82BC-E837-D043-838C-8D92CB5329DA}" type="slidenum">
              <a:rPr lang="en-US" smtClean="0"/>
              <a:t>‹#›</a:t>
            </a:fld>
            <a:endParaRPr lang="en-US"/>
          </a:p>
        </p:txBody>
      </p:sp>
    </p:spTree>
    <p:extLst>
      <p:ext uri="{BB962C8B-B14F-4D97-AF65-F5344CB8AC3E}">
        <p14:creationId xmlns:p14="http://schemas.microsoft.com/office/powerpoint/2010/main" val="3787400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laser.wav"/>
          </p:stSnd>
        </p:sndAc>
      </p:transition>
    </mc:Choice>
    <mc:Fallback xmlns="">
      <p:transition spd="slow">
        <p:fade/>
        <p:sndAc>
          <p:stSnd>
            <p:snd r:embed="rId3" name="laser.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vid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3A040F-DDFD-4E49-B911-5258CAF2D3E7}"/>
              </a:ext>
            </a:extLst>
          </p:cNvPr>
          <p:cNvPicPr>
            <a:picLocks noChangeAspect="1"/>
          </p:cNvPicPr>
          <p:nvPr userDrawn="1"/>
        </p:nvPicPr>
        <p:blipFill rotWithShape="1">
          <a:blip r:embed="rId2"/>
          <a:srcRect t="61111" b="7037"/>
          <a:stretch/>
        </p:blipFill>
        <p:spPr>
          <a:xfrm>
            <a:off x="0" y="2331188"/>
            <a:ext cx="12192000" cy="2184400"/>
          </a:xfrm>
          <a:prstGeom prst="rect">
            <a:avLst/>
          </a:prstGeom>
        </p:spPr>
      </p:pic>
      <p:sp>
        <p:nvSpPr>
          <p:cNvPr id="5" name="Rectangle 4" descr="you must type your ADA compliant description here.">
            <a:extLst>
              <a:ext uri="{FF2B5EF4-FFF2-40B4-BE49-F238E27FC236}">
                <a16:creationId xmlns:a16="http://schemas.microsoft.com/office/drawing/2014/main" id="{048638E0-CDBC-DC4F-8BB3-C27A3270B4E9}"/>
              </a:ext>
              <a:ext uri="{C183D7F6-B498-43B3-948B-1728B52AA6E4}">
                <adec:decorative xmlns:adec="http://schemas.microsoft.com/office/drawing/2017/decorative" val="0"/>
              </a:ext>
            </a:extLst>
          </p:cNvPr>
          <p:cNvSpPr/>
          <p:nvPr userDrawn="1"/>
        </p:nvSpPr>
        <p:spPr>
          <a:xfrm>
            <a:off x="-1" y="2340565"/>
            <a:ext cx="12192000" cy="2184400"/>
          </a:xfrm>
          <a:prstGeom prst="rect">
            <a:avLst/>
          </a:prstGeom>
          <a:solidFill>
            <a:srgbClr val="001E6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0" i="0">
              <a:latin typeface="Arial" panose="020B0604020202020204" pitchFamily="34" charset="0"/>
            </a:endParaRPr>
          </a:p>
        </p:txBody>
      </p:sp>
      <p:sp>
        <p:nvSpPr>
          <p:cNvPr id="3" name="Title 1">
            <a:extLst>
              <a:ext uri="{FF2B5EF4-FFF2-40B4-BE49-F238E27FC236}">
                <a16:creationId xmlns:a16="http://schemas.microsoft.com/office/drawing/2014/main" id="{658EDC3A-B0ED-8A4D-8488-7A4C581CFDA2}"/>
              </a:ext>
            </a:extLst>
          </p:cNvPr>
          <p:cNvSpPr>
            <a:spLocks noGrp="1"/>
          </p:cNvSpPr>
          <p:nvPr>
            <p:ph type="title" hasCustomPrompt="1"/>
          </p:nvPr>
        </p:nvSpPr>
        <p:spPr>
          <a:xfrm>
            <a:off x="578068" y="3156054"/>
            <a:ext cx="11035861" cy="766989"/>
          </a:xfrm>
          <a:prstGeom prst="rect">
            <a:avLst/>
          </a:prstGeom>
        </p:spPr>
        <p:txBody>
          <a:bodyPr lIns="0" tIns="0" rIns="0" bIns="0" anchor="ctr"/>
          <a:lstStyle>
            <a:lvl1pPr algn="ctr">
              <a:defRPr>
                <a:solidFill>
                  <a:schemeClr val="bg1"/>
                </a:solidFill>
              </a:defRPr>
            </a:lvl1pPr>
          </a:lstStyle>
          <a:p>
            <a:r>
              <a:rPr lang="en-US"/>
              <a:t>Divider Slide</a:t>
            </a:r>
          </a:p>
        </p:txBody>
      </p:sp>
      <p:sp>
        <p:nvSpPr>
          <p:cNvPr id="2" name="Footer Placeholder 1">
            <a:extLst>
              <a:ext uri="{FF2B5EF4-FFF2-40B4-BE49-F238E27FC236}">
                <a16:creationId xmlns:a16="http://schemas.microsoft.com/office/drawing/2014/main" id="{D4781056-D049-3547-BEAF-CEE287C4E45D}"/>
              </a:ext>
            </a:extLst>
          </p:cNvPr>
          <p:cNvSpPr>
            <a:spLocks noGrp="1"/>
          </p:cNvSpPr>
          <p:nvPr>
            <p:ph type="ftr" sz="quarter" idx="10"/>
          </p:nvPr>
        </p:nvSpPr>
        <p:spPr/>
        <p:txBody>
          <a:bodyPr/>
          <a:lstStyle/>
          <a:p>
            <a:r>
              <a:rPr lang="en-US"/>
              <a:t>College/Department/Presentation Name</a:t>
            </a:r>
          </a:p>
        </p:txBody>
      </p:sp>
    </p:spTree>
    <p:extLst>
      <p:ext uri="{BB962C8B-B14F-4D97-AF65-F5344CB8AC3E}">
        <p14:creationId xmlns:p14="http://schemas.microsoft.com/office/powerpoint/2010/main" val="2677410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18F257AB-AF45-934E-BFF1-AE4DC3D9D764}"/>
              </a:ext>
            </a:extLst>
          </p:cNvPr>
          <p:cNvSpPr>
            <a:spLocks noGrp="1"/>
          </p:cNvSpPr>
          <p:nvPr>
            <p:ph type="title"/>
          </p:nvPr>
        </p:nvSpPr>
        <p:spPr>
          <a:xfrm>
            <a:off x="571499" y="427475"/>
            <a:ext cx="11048999" cy="811005"/>
          </a:xfrm>
          <a:prstGeom prst="rect">
            <a:avLst/>
          </a:prstGeom>
        </p:spPr>
        <p:txBody>
          <a:bodyPr vert="horz" lIns="0" tIns="0" rIns="0" bIns="0" rtlCol="0" anchor="t">
            <a:normAutofit/>
          </a:bodyPr>
          <a:lstStyle/>
          <a:p>
            <a:r>
              <a:rPr lang="en-US"/>
              <a:t>Slide Title</a:t>
            </a:r>
          </a:p>
        </p:txBody>
      </p:sp>
      <p:sp>
        <p:nvSpPr>
          <p:cNvPr id="15" name="Text Placeholder 2" descr="if picture or chart you must type your ADA compliant description here.">
            <a:extLst>
              <a:ext uri="{FF2B5EF4-FFF2-40B4-BE49-F238E27FC236}">
                <a16:creationId xmlns:a16="http://schemas.microsoft.com/office/drawing/2014/main" id="{4F372C3B-4935-CC40-AD8B-F5A0EA68A95A}"/>
              </a:ext>
            </a:extLst>
          </p:cNvPr>
          <p:cNvSpPr>
            <a:spLocks noGrp="1"/>
          </p:cNvSpPr>
          <p:nvPr>
            <p:ph idx="1"/>
          </p:nvPr>
        </p:nvSpPr>
        <p:spPr>
          <a:xfrm>
            <a:off x="571500" y="1437126"/>
            <a:ext cx="5257800" cy="44907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17" name="Text Placeholder 2" descr="if picture or chart you must type your ADA compliant description here.">
            <a:extLst>
              <a:ext uri="{FF2B5EF4-FFF2-40B4-BE49-F238E27FC236}">
                <a16:creationId xmlns:a16="http://schemas.microsoft.com/office/drawing/2014/main" id="{9959763C-470E-8D47-8354-F06F0B2376C3}"/>
              </a:ext>
            </a:extLst>
          </p:cNvPr>
          <p:cNvSpPr>
            <a:spLocks noGrp="1"/>
          </p:cNvSpPr>
          <p:nvPr>
            <p:ph idx="10"/>
          </p:nvPr>
        </p:nvSpPr>
        <p:spPr>
          <a:xfrm>
            <a:off x="6388100" y="1437126"/>
            <a:ext cx="5257800" cy="44907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C5E7EF66-5690-E042-9372-0EEDCB01E7C0}"/>
              </a:ext>
            </a:extLst>
          </p:cNvPr>
          <p:cNvSpPr>
            <a:spLocks noGrp="1"/>
          </p:cNvSpPr>
          <p:nvPr>
            <p:ph type="ftr" sz="quarter" idx="11"/>
          </p:nvPr>
        </p:nvSpPr>
        <p:spPr/>
        <p:txBody>
          <a:bodyPr/>
          <a:lstStyle/>
          <a:p>
            <a:r>
              <a:rPr lang="en-US"/>
              <a:t>College/Department/Presentation Name</a:t>
            </a:r>
          </a:p>
        </p:txBody>
      </p:sp>
    </p:spTree>
    <p:extLst>
      <p:ext uri="{BB962C8B-B14F-4D97-AF65-F5344CB8AC3E}">
        <p14:creationId xmlns:p14="http://schemas.microsoft.com/office/powerpoint/2010/main" val="136431830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2F6C8-2EBB-C945-9D96-59D1AC7D5F51}"/>
              </a:ext>
            </a:extLst>
          </p:cNvPr>
          <p:cNvSpPr>
            <a:spLocks noGrp="1"/>
          </p:cNvSpPr>
          <p:nvPr>
            <p:ph type="title"/>
          </p:nvPr>
        </p:nvSpPr>
        <p:spPr/>
        <p:txBody>
          <a:bodyPr/>
          <a:lstStyle/>
          <a:p>
            <a:r>
              <a:rPr lang="en-US"/>
              <a:t>Click to edit Master title style</a:t>
            </a:r>
          </a:p>
        </p:txBody>
      </p:sp>
      <p:sp>
        <p:nvSpPr>
          <p:cNvPr id="3" name="Text Placeholder 2" descr="if picture or chart you must type your ADA compliant description here.">
            <a:extLst>
              <a:ext uri="{FF2B5EF4-FFF2-40B4-BE49-F238E27FC236}">
                <a16:creationId xmlns:a16="http://schemas.microsoft.com/office/drawing/2014/main" id="{CBEFCDC9-0012-9940-B483-68070FCFA483}"/>
              </a:ext>
            </a:extLst>
          </p:cNvPr>
          <p:cNvSpPr>
            <a:spLocks noGrp="1"/>
          </p:cNvSpPr>
          <p:nvPr>
            <p:ph idx="1"/>
          </p:nvPr>
        </p:nvSpPr>
        <p:spPr>
          <a:xfrm>
            <a:off x="571500" y="1437126"/>
            <a:ext cx="11049000" cy="44907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4" name="Footer Placeholder 3">
            <a:extLst>
              <a:ext uri="{FF2B5EF4-FFF2-40B4-BE49-F238E27FC236}">
                <a16:creationId xmlns:a16="http://schemas.microsoft.com/office/drawing/2014/main" id="{57A52CA9-3359-964B-B846-8B297BC676A2}"/>
              </a:ext>
            </a:extLst>
          </p:cNvPr>
          <p:cNvSpPr>
            <a:spLocks noGrp="1"/>
          </p:cNvSpPr>
          <p:nvPr>
            <p:ph type="ftr" sz="quarter" idx="10"/>
          </p:nvPr>
        </p:nvSpPr>
        <p:spPr/>
        <p:txBody>
          <a:bodyPr/>
          <a:lstStyle/>
          <a:p>
            <a:r>
              <a:rPr lang="en-US"/>
              <a:t>College/Department/Presentation Name</a:t>
            </a:r>
          </a:p>
        </p:txBody>
      </p:sp>
    </p:spTree>
    <p:extLst>
      <p:ext uri="{BB962C8B-B14F-4D97-AF65-F5344CB8AC3E}">
        <p14:creationId xmlns:p14="http://schemas.microsoft.com/office/powerpoint/2010/main" val="30852744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4/29/2022</a:t>
            </a:fld>
            <a:endParaRPr lang="en-US"/>
          </a:p>
        </p:txBody>
      </p:sp>
      <p:sp>
        <p:nvSpPr>
          <p:cNvPr id="5" name="Footer Placeholder 4"/>
          <p:cNvSpPr>
            <a:spLocks noGrp="1"/>
          </p:cNvSpPr>
          <p:nvPr>
            <p:ph type="ftr" sz="quarter" idx="11"/>
          </p:nvPr>
        </p:nvSpPr>
        <p:spPr/>
        <p:txBody>
          <a:bodyPr/>
          <a:lstStyle/>
          <a:p>
            <a:pPr marL="12700">
              <a:lnSpc>
                <a:spcPts val="1425"/>
              </a:lnSpc>
            </a:pPr>
            <a:r>
              <a:rPr lang="en-IN" spc="-5"/>
              <a:t>Adv</a:t>
            </a:r>
            <a:r>
              <a:rPr lang="en-IN" spc="-35"/>
              <a:t> </a:t>
            </a:r>
            <a:r>
              <a:rPr lang="en-IN"/>
              <a:t>Database</a:t>
            </a:r>
            <a:r>
              <a:rPr lang="en-IN" spc="-60"/>
              <a:t> </a:t>
            </a:r>
            <a:r>
              <a:rPr lang="en-IN" spc="-5"/>
              <a:t>Management/final</a:t>
            </a:r>
            <a:endParaRPr lang="en-IN" spc="-5" dirty="0"/>
          </a:p>
        </p:txBody>
      </p:sp>
      <p:sp>
        <p:nvSpPr>
          <p:cNvPr id="6" name="Slide Number Placeholder 5"/>
          <p:cNvSpPr>
            <a:spLocks noGrp="1"/>
          </p:cNvSpPr>
          <p:nvPr>
            <p:ph type="sldNum" sz="quarter" idx="12"/>
          </p:nvPr>
        </p:nvSpPr>
        <p:spPr/>
        <p:txBody>
          <a:bodyPr/>
          <a:lstStyle/>
          <a:p>
            <a:pPr marL="38100">
              <a:lnSpc>
                <a:spcPts val="1650"/>
              </a:lnSpc>
            </a:pPr>
            <a:fld id="{81D60167-4931-47E6-BA6A-407CBD079E47}"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141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4/29/2022</a:t>
            </a:fld>
            <a:endParaRPr lang="en-US"/>
          </a:p>
        </p:txBody>
      </p:sp>
      <p:sp>
        <p:nvSpPr>
          <p:cNvPr id="5" name="Footer Placeholder 4"/>
          <p:cNvSpPr>
            <a:spLocks noGrp="1"/>
          </p:cNvSpPr>
          <p:nvPr>
            <p:ph type="ftr" sz="quarter" idx="11"/>
          </p:nvPr>
        </p:nvSpPr>
        <p:spPr/>
        <p:txBody>
          <a:bodyPr/>
          <a:lstStyle/>
          <a:p>
            <a:pPr marL="12700">
              <a:lnSpc>
                <a:spcPts val="1425"/>
              </a:lnSpc>
            </a:pPr>
            <a:r>
              <a:rPr lang="en-IN" spc="-5"/>
              <a:t>Adv</a:t>
            </a:r>
            <a:r>
              <a:rPr lang="en-IN" spc="-35"/>
              <a:t> </a:t>
            </a:r>
            <a:r>
              <a:rPr lang="en-IN"/>
              <a:t>Database</a:t>
            </a:r>
            <a:r>
              <a:rPr lang="en-IN" spc="-60"/>
              <a:t> </a:t>
            </a:r>
            <a:r>
              <a:rPr lang="en-IN" spc="-5"/>
              <a:t>Management/final</a:t>
            </a:r>
            <a:endParaRPr lang="en-IN" spc="-5" dirty="0"/>
          </a:p>
        </p:txBody>
      </p:sp>
      <p:sp>
        <p:nvSpPr>
          <p:cNvPr id="6" name="Slide Number Placeholder 5"/>
          <p:cNvSpPr>
            <a:spLocks noGrp="1"/>
          </p:cNvSpPr>
          <p:nvPr>
            <p:ph type="sldNum" sz="quarter" idx="12"/>
          </p:nvPr>
        </p:nvSpPr>
        <p:spPr/>
        <p:txBody>
          <a:bodyPr/>
          <a:lstStyle/>
          <a:p>
            <a:pPr marL="38100">
              <a:lnSpc>
                <a:spcPts val="1650"/>
              </a:lnSpc>
            </a:pPr>
            <a:fld id="{81D60167-4931-47E6-BA6A-407CBD079E47}" type="slidenum">
              <a:rPr lang="en-IN" smtClean="0"/>
              <a:t>‹#›</a:t>
            </a:fld>
            <a:endParaRPr lang="en-IN" dirty="0"/>
          </a:p>
        </p:txBody>
      </p:sp>
    </p:spTree>
    <p:extLst>
      <p:ext uri="{BB962C8B-B14F-4D97-AF65-F5344CB8AC3E}">
        <p14:creationId xmlns:p14="http://schemas.microsoft.com/office/powerpoint/2010/main" val="32434903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4/29/2022</a:t>
            </a:fld>
            <a:endParaRPr lang="en-US"/>
          </a:p>
        </p:txBody>
      </p:sp>
      <p:sp>
        <p:nvSpPr>
          <p:cNvPr id="5" name="Footer Placeholder 4"/>
          <p:cNvSpPr>
            <a:spLocks noGrp="1"/>
          </p:cNvSpPr>
          <p:nvPr>
            <p:ph type="ftr" sz="quarter" idx="11"/>
          </p:nvPr>
        </p:nvSpPr>
        <p:spPr/>
        <p:txBody>
          <a:bodyPr/>
          <a:lstStyle/>
          <a:p>
            <a:pPr marL="12700">
              <a:lnSpc>
                <a:spcPts val="1425"/>
              </a:lnSpc>
            </a:pPr>
            <a:r>
              <a:rPr lang="en-IN" spc="-5"/>
              <a:t>Adv</a:t>
            </a:r>
            <a:r>
              <a:rPr lang="en-IN" spc="-35"/>
              <a:t> </a:t>
            </a:r>
            <a:r>
              <a:rPr lang="en-IN"/>
              <a:t>Database</a:t>
            </a:r>
            <a:r>
              <a:rPr lang="en-IN" spc="-60"/>
              <a:t> </a:t>
            </a:r>
            <a:r>
              <a:rPr lang="en-IN" spc="-5"/>
              <a:t>Management/final</a:t>
            </a:r>
            <a:endParaRPr lang="en-IN" spc="-5" dirty="0"/>
          </a:p>
        </p:txBody>
      </p:sp>
      <p:sp>
        <p:nvSpPr>
          <p:cNvPr id="6" name="Slide Number Placeholder 5"/>
          <p:cNvSpPr>
            <a:spLocks noGrp="1"/>
          </p:cNvSpPr>
          <p:nvPr>
            <p:ph type="sldNum" sz="quarter" idx="12"/>
          </p:nvPr>
        </p:nvSpPr>
        <p:spPr/>
        <p:txBody>
          <a:bodyPr/>
          <a:lstStyle/>
          <a:p>
            <a:pPr marL="38100">
              <a:lnSpc>
                <a:spcPts val="1650"/>
              </a:lnSpc>
            </a:pPr>
            <a:fld id="{81D60167-4931-47E6-BA6A-407CBD079E47}"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726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4/29/2022</a:t>
            </a:fld>
            <a:endParaRPr lang="en-US"/>
          </a:p>
        </p:txBody>
      </p:sp>
      <p:sp>
        <p:nvSpPr>
          <p:cNvPr id="6" name="Footer Placeholder 5"/>
          <p:cNvSpPr>
            <a:spLocks noGrp="1"/>
          </p:cNvSpPr>
          <p:nvPr>
            <p:ph type="ftr" sz="quarter" idx="11"/>
          </p:nvPr>
        </p:nvSpPr>
        <p:spPr/>
        <p:txBody>
          <a:bodyPr/>
          <a:lstStyle/>
          <a:p>
            <a:pPr marL="12700">
              <a:lnSpc>
                <a:spcPts val="1425"/>
              </a:lnSpc>
            </a:pPr>
            <a:r>
              <a:rPr lang="en-IN" spc="-5"/>
              <a:t>Adv</a:t>
            </a:r>
            <a:r>
              <a:rPr lang="en-IN" spc="-35"/>
              <a:t> </a:t>
            </a:r>
            <a:r>
              <a:rPr lang="en-IN"/>
              <a:t>Database</a:t>
            </a:r>
            <a:r>
              <a:rPr lang="en-IN" spc="-60"/>
              <a:t> </a:t>
            </a:r>
            <a:r>
              <a:rPr lang="en-IN" spc="-5"/>
              <a:t>Management/final</a:t>
            </a:r>
            <a:endParaRPr lang="en-IN" spc="-5" dirty="0"/>
          </a:p>
        </p:txBody>
      </p:sp>
      <p:sp>
        <p:nvSpPr>
          <p:cNvPr id="7" name="Slide Number Placeholder 6"/>
          <p:cNvSpPr>
            <a:spLocks noGrp="1"/>
          </p:cNvSpPr>
          <p:nvPr>
            <p:ph type="sldNum" sz="quarter" idx="12"/>
          </p:nvPr>
        </p:nvSpPr>
        <p:spPr/>
        <p:txBody>
          <a:bodyPr/>
          <a:lstStyle/>
          <a:p>
            <a:pPr marL="38100">
              <a:lnSpc>
                <a:spcPts val="1650"/>
              </a:lnSpc>
            </a:pPr>
            <a:fld id="{81D60167-4931-47E6-BA6A-407CBD079E47}" type="slidenum">
              <a:rPr lang="en-IN" smtClean="0"/>
              <a:t>‹#›</a:t>
            </a:fld>
            <a:endParaRPr lang="en-IN" dirty="0"/>
          </a:p>
        </p:txBody>
      </p:sp>
    </p:spTree>
    <p:extLst>
      <p:ext uri="{BB962C8B-B14F-4D97-AF65-F5344CB8AC3E}">
        <p14:creationId xmlns:p14="http://schemas.microsoft.com/office/powerpoint/2010/main" val="30661293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4/29/2022</a:t>
            </a:fld>
            <a:endParaRPr lang="en-US"/>
          </a:p>
        </p:txBody>
      </p:sp>
      <p:sp>
        <p:nvSpPr>
          <p:cNvPr id="8" name="Footer Placeholder 7"/>
          <p:cNvSpPr>
            <a:spLocks noGrp="1"/>
          </p:cNvSpPr>
          <p:nvPr>
            <p:ph type="ftr" sz="quarter" idx="11"/>
          </p:nvPr>
        </p:nvSpPr>
        <p:spPr/>
        <p:txBody>
          <a:bodyPr/>
          <a:lstStyle/>
          <a:p>
            <a:pPr marL="12700">
              <a:lnSpc>
                <a:spcPts val="1425"/>
              </a:lnSpc>
            </a:pPr>
            <a:r>
              <a:rPr lang="en-IN" spc="-5"/>
              <a:t>Adv</a:t>
            </a:r>
            <a:r>
              <a:rPr lang="en-IN" spc="-35"/>
              <a:t> </a:t>
            </a:r>
            <a:r>
              <a:rPr lang="en-IN"/>
              <a:t>Database</a:t>
            </a:r>
            <a:r>
              <a:rPr lang="en-IN" spc="-60"/>
              <a:t> </a:t>
            </a:r>
            <a:r>
              <a:rPr lang="en-IN" spc="-5"/>
              <a:t>Management/final</a:t>
            </a:r>
            <a:endParaRPr lang="en-IN" spc="-5" dirty="0"/>
          </a:p>
        </p:txBody>
      </p:sp>
      <p:sp>
        <p:nvSpPr>
          <p:cNvPr id="9" name="Slide Number Placeholder 8"/>
          <p:cNvSpPr>
            <a:spLocks noGrp="1"/>
          </p:cNvSpPr>
          <p:nvPr>
            <p:ph type="sldNum" sz="quarter" idx="12"/>
          </p:nvPr>
        </p:nvSpPr>
        <p:spPr/>
        <p:txBody>
          <a:bodyPr/>
          <a:lstStyle/>
          <a:p>
            <a:pPr marL="38100">
              <a:lnSpc>
                <a:spcPts val="1650"/>
              </a:lnSpc>
            </a:pPr>
            <a:fld id="{81D60167-4931-47E6-BA6A-407CBD079E47}" type="slidenum">
              <a:rPr lang="en-IN" smtClean="0"/>
              <a:t>‹#›</a:t>
            </a:fld>
            <a:endParaRPr lang="en-IN" dirty="0"/>
          </a:p>
        </p:txBody>
      </p:sp>
    </p:spTree>
    <p:extLst>
      <p:ext uri="{BB962C8B-B14F-4D97-AF65-F5344CB8AC3E}">
        <p14:creationId xmlns:p14="http://schemas.microsoft.com/office/powerpoint/2010/main" val="4195977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172C-A09A-B6DF-6519-073CB6AA46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2DC82B-ADE2-2AEB-FA2D-BD481D0F99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EAC082-4DCE-F804-A14E-4CACD729E3D0}"/>
              </a:ext>
            </a:extLst>
          </p:cNvPr>
          <p:cNvSpPr>
            <a:spLocks noGrp="1"/>
          </p:cNvSpPr>
          <p:nvPr>
            <p:ph type="dt" sz="half" idx="10"/>
          </p:nvPr>
        </p:nvSpPr>
        <p:spPr/>
        <p:txBody>
          <a:bodyPr/>
          <a:lstStyle/>
          <a:p>
            <a:fld id="{0A4EFAA8-DDED-9F48-B448-909E27308D9F}" type="datetimeFigureOut">
              <a:rPr lang="en-US" smtClean="0"/>
              <a:t>4/29/2022</a:t>
            </a:fld>
            <a:endParaRPr lang="en-US"/>
          </a:p>
        </p:txBody>
      </p:sp>
      <p:sp>
        <p:nvSpPr>
          <p:cNvPr id="5" name="Footer Placeholder 4">
            <a:extLst>
              <a:ext uri="{FF2B5EF4-FFF2-40B4-BE49-F238E27FC236}">
                <a16:creationId xmlns:a16="http://schemas.microsoft.com/office/drawing/2014/main" id="{CDF3925B-C194-5EE3-22D2-55C8CF4F7A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1E5735-E0F8-BCE4-B8F1-BF7BF7D0329C}"/>
              </a:ext>
            </a:extLst>
          </p:cNvPr>
          <p:cNvSpPr>
            <a:spLocks noGrp="1"/>
          </p:cNvSpPr>
          <p:nvPr>
            <p:ph type="sldNum" sz="quarter" idx="12"/>
          </p:nvPr>
        </p:nvSpPr>
        <p:spPr/>
        <p:txBody>
          <a:bodyPr/>
          <a:lstStyle/>
          <a:p>
            <a:fld id="{465A82BC-E837-D043-838C-8D92CB5329DA}" type="slidenum">
              <a:rPr lang="en-US" smtClean="0"/>
              <a:t>‹#›</a:t>
            </a:fld>
            <a:endParaRPr lang="en-US"/>
          </a:p>
        </p:txBody>
      </p:sp>
    </p:spTree>
    <p:extLst>
      <p:ext uri="{BB962C8B-B14F-4D97-AF65-F5344CB8AC3E}">
        <p14:creationId xmlns:p14="http://schemas.microsoft.com/office/powerpoint/2010/main" val="860294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laser.wav"/>
          </p:stSnd>
        </p:sndAc>
      </p:transition>
    </mc:Choice>
    <mc:Fallback xmlns="">
      <p:transition spd="slow">
        <p:fade/>
        <p:sndAc>
          <p:stSnd>
            <p:snd r:embed="rId3" name="laser.wav"/>
          </p:stSnd>
        </p:sndAc>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4/29/2022</a:t>
            </a:fld>
            <a:endParaRPr lang="en-US"/>
          </a:p>
        </p:txBody>
      </p:sp>
      <p:sp>
        <p:nvSpPr>
          <p:cNvPr id="4" name="Footer Placeholder 3"/>
          <p:cNvSpPr>
            <a:spLocks noGrp="1"/>
          </p:cNvSpPr>
          <p:nvPr>
            <p:ph type="ftr" sz="quarter" idx="11"/>
          </p:nvPr>
        </p:nvSpPr>
        <p:spPr/>
        <p:txBody>
          <a:bodyPr/>
          <a:lstStyle/>
          <a:p>
            <a:pPr marL="12700">
              <a:lnSpc>
                <a:spcPts val="1425"/>
              </a:lnSpc>
            </a:pPr>
            <a:r>
              <a:rPr lang="en-IN" spc="-5"/>
              <a:t>Adv</a:t>
            </a:r>
            <a:r>
              <a:rPr lang="en-IN" spc="-35"/>
              <a:t> </a:t>
            </a:r>
            <a:r>
              <a:rPr lang="en-IN"/>
              <a:t>Database</a:t>
            </a:r>
            <a:r>
              <a:rPr lang="en-IN" spc="-60"/>
              <a:t> </a:t>
            </a:r>
            <a:r>
              <a:rPr lang="en-IN" spc="-5"/>
              <a:t>Management/final</a:t>
            </a:r>
            <a:endParaRPr lang="en-IN" spc="-5" dirty="0"/>
          </a:p>
        </p:txBody>
      </p:sp>
      <p:sp>
        <p:nvSpPr>
          <p:cNvPr id="5" name="Slide Number Placeholder 4"/>
          <p:cNvSpPr>
            <a:spLocks noGrp="1"/>
          </p:cNvSpPr>
          <p:nvPr>
            <p:ph type="sldNum" sz="quarter" idx="12"/>
          </p:nvPr>
        </p:nvSpPr>
        <p:spPr/>
        <p:txBody>
          <a:bodyPr/>
          <a:lstStyle/>
          <a:p>
            <a:pPr marL="38100">
              <a:lnSpc>
                <a:spcPts val="1650"/>
              </a:lnSpc>
            </a:pPr>
            <a:fld id="{81D60167-4931-47E6-BA6A-407CBD079E47}" type="slidenum">
              <a:rPr lang="en-IN" smtClean="0"/>
              <a:t>‹#›</a:t>
            </a:fld>
            <a:endParaRPr lang="en-IN" dirty="0"/>
          </a:p>
        </p:txBody>
      </p:sp>
    </p:spTree>
    <p:extLst>
      <p:ext uri="{BB962C8B-B14F-4D97-AF65-F5344CB8AC3E}">
        <p14:creationId xmlns:p14="http://schemas.microsoft.com/office/powerpoint/2010/main" val="701397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t>4/29/2022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pPr marL="12700">
              <a:lnSpc>
                <a:spcPts val="1425"/>
              </a:lnSpc>
            </a:pPr>
            <a:r>
              <a:rPr lang="en-IN" spc="-5"/>
              <a:t>Adv</a:t>
            </a:r>
            <a:r>
              <a:rPr lang="en-IN" spc="-35"/>
              <a:t> </a:t>
            </a:r>
            <a:r>
              <a:rPr lang="en-IN"/>
              <a:t>Database</a:t>
            </a:r>
            <a:r>
              <a:rPr lang="en-IN" spc="-60"/>
              <a:t> </a:t>
            </a:r>
            <a:r>
              <a:rPr lang="en-IN" spc="-5"/>
              <a:t>Management/final</a:t>
            </a:r>
            <a:endParaRPr lang="en-IN" spc="-5" dirty="0"/>
          </a:p>
        </p:txBody>
      </p:sp>
      <p:sp>
        <p:nvSpPr>
          <p:cNvPr id="9" name="Slide Number Placeholder 8"/>
          <p:cNvSpPr>
            <a:spLocks noGrp="1"/>
          </p:cNvSpPr>
          <p:nvPr>
            <p:ph type="sldNum" sz="quarter" idx="12"/>
          </p:nvPr>
        </p:nvSpPr>
        <p:spPr/>
        <p:txBody>
          <a:bodyPr/>
          <a:lstStyle/>
          <a:p>
            <a:pPr marL="38100">
              <a:lnSpc>
                <a:spcPts val="1650"/>
              </a:lnSpc>
            </a:pPr>
            <a:fld id="{81D60167-4931-47E6-BA6A-407CBD079E47}" type="slidenum">
              <a:rPr lang="en-IN" smtClean="0"/>
              <a:t>‹#›</a:t>
            </a:fld>
            <a:endParaRPr lang="en-IN" dirty="0"/>
          </a:p>
        </p:txBody>
      </p:sp>
    </p:spTree>
    <p:extLst>
      <p:ext uri="{BB962C8B-B14F-4D97-AF65-F5344CB8AC3E}">
        <p14:creationId xmlns:p14="http://schemas.microsoft.com/office/powerpoint/2010/main" val="20547715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D8BD707-D9CF-40AE-B4C6-C98DA3205C09}" type="datetimeFigureOut">
              <a:rPr lang="en-US" smtClean="0"/>
              <a:t>4/29/2022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pPr marL="12700">
              <a:lnSpc>
                <a:spcPts val="1425"/>
              </a:lnSpc>
            </a:pPr>
            <a:r>
              <a:rPr lang="en-IN" spc="-5"/>
              <a:t>Adv</a:t>
            </a:r>
            <a:r>
              <a:rPr lang="en-IN" spc="-35"/>
              <a:t> </a:t>
            </a:r>
            <a:r>
              <a:rPr lang="en-IN"/>
              <a:t>Database</a:t>
            </a:r>
            <a:r>
              <a:rPr lang="en-IN" spc="-60"/>
              <a:t> </a:t>
            </a:r>
            <a:r>
              <a:rPr lang="en-IN" spc="-5"/>
              <a:t>Management/final</a:t>
            </a:r>
            <a:endParaRPr lang="en-IN" spc="-5"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38100">
              <a:lnSpc>
                <a:spcPts val="1650"/>
              </a:lnSpc>
            </a:pPr>
            <a:fld id="{81D60167-4931-47E6-BA6A-407CBD079E47}" type="slidenum">
              <a:rPr lang="en-IN" smtClean="0"/>
              <a:t>‹#›</a:t>
            </a:fld>
            <a:endParaRPr lang="en-IN" dirty="0"/>
          </a:p>
        </p:txBody>
      </p:sp>
    </p:spTree>
    <p:extLst>
      <p:ext uri="{BB962C8B-B14F-4D97-AF65-F5344CB8AC3E}">
        <p14:creationId xmlns:p14="http://schemas.microsoft.com/office/powerpoint/2010/main" val="4963556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4/29/2022</a:t>
            </a:fld>
            <a:endParaRPr lang="en-US"/>
          </a:p>
        </p:txBody>
      </p:sp>
      <p:sp>
        <p:nvSpPr>
          <p:cNvPr id="6" name="Footer Placeholder 5"/>
          <p:cNvSpPr>
            <a:spLocks noGrp="1"/>
          </p:cNvSpPr>
          <p:nvPr>
            <p:ph type="ftr" sz="quarter" idx="11"/>
          </p:nvPr>
        </p:nvSpPr>
        <p:spPr/>
        <p:txBody>
          <a:bodyPr/>
          <a:lstStyle/>
          <a:p>
            <a:pPr marL="12700">
              <a:lnSpc>
                <a:spcPts val="1425"/>
              </a:lnSpc>
            </a:pPr>
            <a:r>
              <a:rPr lang="en-IN" spc="-5"/>
              <a:t>Adv</a:t>
            </a:r>
            <a:r>
              <a:rPr lang="en-IN" spc="-35"/>
              <a:t> </a:t>
            </a:r>
            <a:r>
              <a:rPr lang="en-IN"/>
              <a:t>Database</a:t>
            </a:r>
            <a:r>
              <a:rPr lang="en-IN" spc="-60"/>
              <a:t> </a:t>
            </a:r>
            <a:r>
              <a:rPr lang="en-IN" spc="-5"/>
              <a:t>Management/final</a:t>
            </a:r>
            <a:endParaRPr lang="en-IN" spc="-5" dirty="0"/>
          </a:p>
        </p:txBody>
      </p:sp>
      <p:sp>
        <p:nvSpPr>
          <p:cNvPr id="7" name="Slide Number Placeholder 6"/>
          <p:cNvSpPr>
            <a:spLocks noGrp="1"/>
          </p:cNvSpPr>
          <p:nvPr>
            <p:ph type="sldNum" sz="quarter" idx="12"/>
          </p:nvPr>
        </p:nvSpPr>
        <p:spPr/>
        <p:txBody>
          <a:bodyPr/>
          <a:lstStyle/>
          <a:p>
            <a:pPr marL="38100">
              <a:lnSpc>
                <a:spcPts val="1650"/>
              </a:lnSpc>
            </a:pPr>
            <a:fld id="{81D60167-4931-47E6-BA6A-407CBD079E47}" type="slidenum">
              <a:rPr lang="en-IN" smtClean="0"/>
              <a:t>‹#›</a:t>
            </a:fld>
            <a:endParaRPr lang="en-IN" dirty="0"/>
          </a:p>
        </p:txBody>
      </p:sp>
    </p:spTree>
    <p:extLst>
      <p:ext uri="{BB962C8B-B14F-4D97-AF65-F5344CB8AC3E}">
        <p14:creationId xmlns:p14="http://schemas.microsoft.com/office/powerpoint/2010/main" val="37989119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4/29/2022</a:t>
            </a:fld>
            <a:endParaRPr lang="en-US"/>
          </a:p>
        </p:txBody>
      </p:sp>
      <p:sp>
        <p:nvSpPr>
          <p:cNvPr id="5" name="Footer Placeholder 4"/>
          <p:cNvSpPr>
            <a:spLocks noGrp="1"/>
          </p:cNvSpPr>
          <p:nvPr>
            <p:ph type="ftr" sz="quarter" idx="11"/>
          </p:nvPr>
        </p:nvSpPr>
        <p:spPr/>
        <p:txBody>
          <a:bodyPr/>
          <a:lstStyle/>
          <a:p>
            <a:pPr marL="12700">
              <a:lnSpc>
                <a:spcPts val="1425"/>
              </a:lnSpc>
            </a:pPr>
            <a:r>
              <a:rPr lang="en-IN" spc="-5"/>
              <a:t>Adv</a:t>
            </a:r>
            <a:r>
              <a:rPr lang="en-IN" spc="-35"/>
              <a:t> </a:t>
            </a:r>
            <a:r>
              <a:rPr lang="en-IN"/>
              <a:t>Database</a:t>
            </a:r>
            <a:r>
              <a:rPr lang="en-IN" spc="-60"/>
              <a:t> </a:t>
            </a:r>
            <a:r>
              <a:rPr lang="en-IN" spc="-5"/>
              <a:t>Management/final</a:t>
            </a:r>
            <a:endParaRPr lang="en-IN" spc="-5" dirty="0"/>
          </a:p>
        </p:txBody>
      </p:sp>
      <p:sp>
        <p:nvSpPr>
          <p:cNvPr id="6" name="Slide Number Placeholder 5"/>
          <p:cNvSpPr>
            <a:spLocks noGrp="1"/>
          </p:cNvSpPr>
          <p:nvPr>
            <p:ph type="sldNum" sz="quarter" idx="12"/>
          </p:nvPr>
        </p:nvSpPr>
        <p:spPr/>
        <p:txBody>
          <a:bodyPr/>
          <a:lstStyle/>
          <a:p>
            <a:pPr marL="38100">
              <a:lnSpc>
                <a:spcPts val="1650"/>
              </a:lnSpc>
            </a:pPr>
            <a:fld id="{81D60167-4931-47E6-BA6A-407CBD079E47}" type="slidenum">
              <a:rPr lang="en-IN" smtClean="0"/>
              <a:t>‹#›</a:t>
            </a:fld>
            <a:endParaRPr lang="en-IN" dirty="0"/>
          </a:p>
        </p:txBody>
      </p:sp>
    </p:spTree>
    <p:extLst>
      <p:ext uri="{BB962C8B-B14F-4D97-AF65-F5344CB8AC3E}">
        <p14:creationId xmlns:p14="http://schemas.microsoft.com/office/powerpoint/2010/main" val="5216926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4/29/2022</a:t>
            </a:fld>
            <a:endParaRPr lang="en-US"/>
          </a:p>
        </p:txBody>
      </p:sp>
      <p:sp>
        <p:nvSpPr>
          <p:cNvPr id="5" name="Footer Placeholder 4"/>
          <p:cNvSpPr>
            <a:spLocks noGrp="1"/>
          </p:cNvSpPr>
          <p:nvPr>
            <p:ph type="ftr" sz="quarter" idx="11"/>
          </p:nvPr>
        </p:nvSpPr>
        <p:spPr/>
        <p:txBody>
          <a:bodyPr/>
          <a:lstStyle/>
          <a:p>
            <a:pPr marL="12700">
              <a:lnSpc>
                <a:spcPts val="1425"/>
              </a:lnSpc>
            </a:pPr>
            <a:r>
              <a:rPr lang="en-IN" spc="-5"/>
              <a:t>Adv</a:t>
            </a:r>
            <a:r>
              <a:rPr lang="en-IN" spc="-35"/>
              <a:t> </a:t>
            </a:r>
            <a:r>
              <a:rPr lang="en-IN"/>
              <a:t>Database</a:t>
            </a:r>
            <a:r>
              <a:rPr lang="en-IN" spc="-60"/>
              <a:t> </a:t>
            </a:r>
            <a:r>
              <a:rPr lang="en-IN" spc="-5"/>
              <a:t>Management/final</a:t>
            </a:r>
            <a:endParaRPr lang="en-IN" spc="-5" dirty="0"/>
          </a:p>
        </p:txBody>
      </p:sp>
      <p:sp>
        <p:nvSpPr>
          <p:cNvPr id="6" name="Slide Number Placeholder 5"/>
          <p:cNvSpPr>
            <a:spLocks noGrp="1"/>
          </p:cNvSpPr>
          <p:nvPr>
            <p:ph type="sldNum" sz="quarter" idx="12"/>
          </p:nvPr>
        </p:nvSpPr>
        <p:spPr/>
        <p:txBody>
          <a:bodyPr/>
          <a:lstStyle/>
          <a:p>
            <a:pPr marL="38100">
              <a:lnSpc>
                <a:spcPts val="1650"/>
              </a:lnSpc>
            </a:pPr>
            <a:fld id="{81D60167-4931-47E6-BA6A-407CBD079E47}" type="slidenum">
              <a:rPr lang="en-IN" smtClean="0"/>
              <a:t>‹#›</a:t>
            </a:fld>
            <a:endParaRPr lang="en-IN" dirty="0"/>
          </a:p>
        </p:txBody>
      </p:sp>
    </p:spTree>
    <p:extLst>
      <p:ext uri="{BB962C8B-B14F-4D97-AF65-F5344CB8AC3E}">
        <p14:creationId xmlns:p14="http://schemas.microsoft.com/office/powerpoint/2010/main" val="1974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7DE4E-5280-1B37-494D-16893FA6D0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DA524C6-D289-F00D-ABD1-2FBA7887B4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157607-CB59-0012-9A5B-475AB3EA90BF}"/>
              </a:ext>
            </a:extLst>
          </p:cNvPr>
          <p:cNvSpPr>
            <a:spLocks noGrp="1"/>
          </p:cNvSpPr>
          <p:nvPr>
            <p:ph type="dt" sz="half" idx="10"/>
          </p:nvPr>
        </p:nvSpPr>
        <p:spPr/>
        <p:txBody>
          <a:bodyPr/>
          <a:lstStyle/>
          <a:p>
            <a:fld id="{0A4EFAA8-DDED-9F48-B448-909E27308D9F}" type="datetimeFigureOut">
              <a:rPr lang="en-US" smtClean="0"/>
              <a:t>4/29/2022</a:t>
            </a:fld>
            <a:endParaRPr lang="en-US"/>
          </a:p>
        </p:txBody>
      </p:sp>
      <p:sp>
        <p:nvSpPr>
          <p:cNvPr id="5" name="Footer Placeholder 4">
            <a:extLst>
              <a:ext uri="{FF2B5EF4-FFF2-40B4-BE49-F238E27FC236}">
                <a16:creationId xmlns:a16="http://schemas.microsoft.com/office/drawing/2014/main" id="{9BB92D85-F9C0-1E20-7430-B73FE701C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3C87A-1394-AB33-F14C-A0D3E9870F7B}"/>
              </a:ext>
            </a:extLst>
          </p:cNvPr>
          <p:cNvSpPr>
            <a:spLocks noGrp="1"/>
          </p:cNvSpPr>
          <p:nvPr>
            <p:ph type="sldNum" sz="quarter" idx="12"/>
          </p:nvPr>
        </p:nvSpPr>
        <p:spPr/>
        <p:txBody>
          <a:bodyPr/>
          <a:lstStyle/>
          <a:p>
            <a:fld id="{465A82BC-E837-D043-838C-8D92CB5329DA}" type="slidenum">
              <a:rPr lang="en-US" smtClean="0"/>
              <a:t>‹#›</a:t>
            </a:fld>
            <a:endParaRPr lang="en-US"/>
          </a:p>
        </p:txBody>
      </p:sp>
    </p:spTree>
    <p:extLst>
      <p:ext uri="{BB962C8B-B14F-4D97-AF65-F5344CB8AC3E}">
        <p14:creationId xmlns:p14="http://schemas.microsoft.com/office/powerpoint/2010/main" val="604133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laser.wav"/>
          </p:stSnd>
        </p:sndAc>
      </p:transition>
    </mc:Choice>
    <mc:Fallback xmlns="">
      <p:transition spd="slow">
        <p:fade/>
        <p:sndAc>
          <p:stSnd>
            <p:snd r:embed="rId3" name="laser.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C9601-F571-9C0A-D763-B162C97236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D149B1-659D-CE4A-3E6A-F16EBEA688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A7B16D3-F7C4-C189-B485-81B0ADBCC4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948EBD0-F577-9F70-CAB4-58B18B153A90}"/>
              </a:ext>
            </a:extLst>
          </p:cNvPr>
          <p:cNvSpPr>
            <a:spLocks noGrp="1"/>
          </p:cNvSpPr>
          <p:nvPr>
            <p:ph type="dt" sz="half" idx="10"/>
          </p:nvPr>
        </p:nvSpPr>
        <p:spPr/>
        <p:txBody>
          <a:bodyPr/>
          <a:lstStyle/>
          <a:p>
            <a:fld id="{0A4EFAA8-DDED-9F48-B448-909E27308D9F}" type="datetimeFigureOut">
              <a:rPr lang="en-US" smtClean="0"/>
              <a:t>4/29/2022</a:t>
            </a:fld>
            <a:endParaRPr lang="en-US"/>
          </a:p>
        </p:txBody>
      </p:sp>
      <p:sp>
        <p:nvSpPr>
          <p:cNvPr id="6" name="Footer Placeholder 5">
            <a:extLst>
              <a:ext uri="{FF2B5EF4-FFF2-40B4-BE49-F238E27FC236}">
                <a16:creationId xmlns:a16="http://schemas.microsoft.com/office/drawing/2014/main" id="{1960CA6C-4B70-BE78-A274-27879221F6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89BB89-6F36-602F-5099-4E797467A1D4}"/>
              </a:ext>
            </a:extLst>
          </p:cNvPr>
          <p:cNvSpPr>
            <a:spLocks noGrp="1"/>
          </p:cNvSpPr>
          <p:nvPr>
            <p:ph type="sldNum" sz="quarter" idx="12"/>
          </p:nvPr>
        </p:nvSpPr>
        <p:spPr/>
        <p:txBody>
          <a:bodyPr/>
          <a:lstStyle/>
          <a:p>
            <a:fld id="{465A82BC-E837-D043-838C-8D92CB5329DA}" type="slidenum">
              <a:rPr lang="en-US" smtClean="0"/>
              <a:t>‹#›</a:t>
            </a:fld>
            <a:endParaRPr lang="en-US"/>
          </a:p>
        </p:txBody>
      </p:sp>
    </p:spTree>
    <p:extLst>
      <p:ext uri="{BB962C8B-B14F-4D97-AF65-F5344CB8AC3E}">
        <p14:creationId xmlns:p14="http://schemas.microsoft.com/office/powerpoint/2010/main" val="4017363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laser.wav"/>
          </p:stSnd>
        </p:sndAc>
      </p:transition>
    </mc:Choice>
    <mc:Fallback xmlns="">
      <p:transition spd="slow">
        <p:fade/>
        <p:sndAc>
          <p:stSnd>
            <p:snd r:embed="rId3" name="laser.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3593-6BC0-9678-ADEB-8853E95EB8C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2946886-A76E-7BB1-9B03-2A4C9DD4D2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8169CC-0669-4F12-EBAA-F6AF11ACB4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CFACA9F-586E-AEEA-83A9-B3324935B1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59C2A4-99B3-AFF1-21A8-3FC2195C37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820877F-A36C-FC79-17BF-2DE6812FCE36}"/>
              </a:ext>
            </a:extLst>
          </p:cNvPr>
          <p:cNvSpPr>
            <a:spLocks noGrp="1"/>
          </p:cNvSpPr>
          <p:nvPr>
            <p:ph type="dt" sz="half" idx="10"/>
          </p:nvPr>
        </p:nvSpPr>
        <p:spPr/>
        <p:txBody>
          <a:bodyPr/>
          <a:lstStyle/>
          <a:p>
            <a:fld id="{0A4EFAA8-DDED-9F48-B448-909E27308D9F}" type="datetimeFigureOut">
              <a:rPr lang="en-US" smtClean="0"/>
              <a:t>4/29/2022</a:t>
            </a:fld>
            <a:endParaRPr lang="en-US"/>
          </a:p>
        </p:txBody>
      </p:sp>
      <p:sp>
        <p:nvSpPr>
          <p:cNvPr id="8" name="Footer Placeholder 7">
            <a:extLst>
              <a:ext uri="{FF2B5EF4-FFF2-40B4-BE49-F238E27FC236}">
                <a16:creationId xmlns:a16="http://schemas.microsoft.com/office/drawing/2014/main" id="{E41872A7-888B-F065-BB1F-7306C55682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8EF799-900A-58FD-FF2B-FEEB6B38EEC2}"/>
              </a:ext>
            </a:extLst>
          </p:cNvPr>
          <p:cNvSpPr>
            <a:spLocks noGrp="1"/>
          </p:cNvSpPr>
          <p:nvPr>
            <p:ph type="sldNum" sz="quarter" idx="12"/>
          </p:nvPr>
        </p:nvSpPr>
        <p:spPr/>
        <p:txBody>
          <a:bodyPr/>
          <a:lstStyle/>
          <a:p>
            <a:fld id="{465A82BC-E837-D043-838C-8D92CB5329DA}" type="slidenum">
              <a:rPr lang="en-US" smtClean="0"/>
              <a:t>‹#›</a:t>
            </a:fld>
            <a:endParaRPr lang="en-US"/>
          </a:p>
        </p:txBody>
      </p:sp>
    </p:spTree>
    <p:extLst>
      <p:ext uri="{BB962C8B-B14F-4D97-AF65-F5344CB8AC3E}">
        <p14:creationId xmlns:p14="http://schemas.microsoft.com/office/powerpoint/2010/main" val="3700196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laser.wav"/>
          </p:stSnd>
        </p:sndAc>
      </p:transition>
    </mc:Choice>
    <mc:Fallback xmlns="">
      <p:transition spd="slow">
        <p:fade/>
        <p:sndAc>
          <p:stSnd>
            <p:snd r:embed="rId3" name="laser.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86049-8C3A-F2F7-1986-A5410F03FDC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001948C-8C8D-34C2-8DEE-BA0CCDBE9444}"/>
              </a:ext>
            </a:extLst>
          </p:cNvPr>
          <p:cNvSpPr>
            <a:spLocks noGrp="1"/>
          </p:cNvSpPr>
          <p:nvPr>
            <p:ph type="dt" sz="half" idx="10"/>
          </p:nvPr>
        </p:nvSpPr>
        <p:spPr/>
        <p:txBody>
          <a:bodyPr/>
          <a:lstStyle/>
          <a:p>
            <a:fld id="{0A4EFAA8-DDED-9F48-B448-909E27308D9F}" type="datetimeFigureOut">
              <a:rPr lang="en-US" smtClean="0"/>
              <a:t>4/29/2022</a:t>
            </a:fld>
            <a:endParaRPr lang="en-US"/>
          </a:p>
        </p:txBody>
      </p:sp>
      <p:sp>
        <p:nvSpPr>
          <p:cNvPr id="4" name="Footer Placeholder 3">
            <a:extLst>
              <a:ext uri="{FF2B5EF4-FFF2-40B4-BE49-F238E27FC236}">
                <a16:creationId xmlns:a16="http://schemas.microsoft.com/office/drawing/2014/main" id="{844B8F64-D08B-73A4-FB8A-4EF5C09531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20C11B-D660-5C24-8ED4-D1D4902CFF45}"/>
              </a:ext>
            </a:extLst>
          </p:cNvPr>
          <p:cNvSpPr>
            <a:spLocks noGrp="1"/>
          </p:cNvSpPr>
          <p:nvPr>
            <p:ph type="sldNum" sz="quarter" idx="12"/>
          </p:nvPr>
        </p:nvSpPr>
        <p:spPr/>
        <p:txBody>
          <a:bodyPr/>
          <a:lstStyle/>
          <a:p>
            <a:fld id="{465A82BC-E837-D043-838C-8D92CB5329DA}" type="slidenum">
              <a:rPr lang="en-US" smtClean="0"/>
              <a:t>‹#›</a:t>
            </a:fld>
            <a:endParaRPr lang="en-US"/>
          </a:p>
        </p:txBody>
      </p:sp>
    </p:spTree>
    <p:extLst>
      <p:ext uri="{BB962C8B-B14F-4D97-AF65-F5344CB8AC3E}">
        <p14:creationId xmlns:p14="http://schemas.microsoft.com/office/powerpoint/2010/main" val="4225327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laser.wav"/>
          </p:stSnd>
        </p:sndAc>
      </p:transition>
    </mc:Choice>
    <mc:Fallback xmlns="">
      <p:transition spd="slow">
        <p:fade/>
        <p:sndAc>
          <p:stSnd>
            <p:snd r:embed="rId3" name="laser.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76C153-26D0-67D3-DF9F-B50B3BF5F1C0}"/>
              </a:ext>
            </a:extLst>
          </p:cNvPr>
          <p:cNvSpPr>
            <a:spLocks noGrp="1"/>
          </p:cNvSpPr>
          <p:nvPr>
            <p:ph type="dt" sz="half" idx="10"/>
          </p:nvPr>
        </p:nvSpPr>
        <p:spPr/>
        <p:txBody>
          <a:bodyPr/>
          <a:lstStyle/>
          <a:p>
            <a:fld id="{0A4EFAA8-DDED-9F48-B448-909E27308D9F}" type="datetimeFigureOut">
              <a:rPr lang="en-US" smtClean="0"/>
              <a:t>4/29/2022</a:t>
            </a:fld>
            <a:endParaRPr lang="en-US"/>
          </a:p>
        </p:txBody>
      </p:sp>
      <p:sp>
        <p:nvSpPr>
          <p:cNvPr id="3" name="Footer Placeholder 2">
            <a:extLst>
              <a:ext uri="{FF2B5EF4-FFF2-40B4-BE49-F238E27FC236}">
                <a16:creationId xmlns:a16="http://schemas.microsoft.com/office/drawing/2014/main" id="{73066572-9035-FDF5-DC3A-9927ECE2EF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058440-C12E-EDD3-07A5-833F7E49269A}"/>
              </a:ext>
            </a:extLst>
          </p:cNvPr>
          <p:cNvSpPr>
            <a:spLocks noGrp="1"/>
          </p:cNvSpPr>
          <p:nvPr>
            <p:ph type="sldNum" sz="quarter" idx="12"/>
          </p:nvPr>
        </p:nvSpPr>
        <p:spPr/>
        <p:txBody>
          <a:bodyPr/>
          <a:lstStyle/>
          <a:p>
            <a:fld id="{465A82BC-E837-D043-838C-8D92CB5329DA}" type="slidenum">
              <a:rPr lang="en-US" smtClean="0"/>
              <a:t>‹#›</a:t>
            </a:fld>
            <a:endParaRPr lang="en-US"/>
          </a:p>
        </p:txBody>
      </p:sp>
    </p:spTree>
    <p:extLst>
      <p:ext uri="{BB962C8B-B14F-4D97-AF65-F5344CB8AC3E}">
        <p14:creationId xmlns:p14="http://schemas.microsoft.com/office/powerpoint/2010/main" val="1757878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laser.wav"/>
          </p:stSnd>
        </p:sndAc>
      </p:transition>
    </mc:Choice>
    <mc:Fallback xmlns="">
      <p:transition spd="slow">
        <p:fade/>
        <p:sndAc>
          <p:stSnd>
            <p:snd r:embed="rId3" name="laser.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C77A-75E1-8231-E3F6-0217500E1E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7E0925E-E9E6-DA47-C7D9-E9E64208F2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42F4CDA-A6E2-CBE1-5375-802D40F450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62E50E-2C64-0558-E7EC-94E60271BF13}"/>
              </a:ext>
            </a:extLst>
          </p:cNvPr>
          <p:cNvSpPr>
            <a:spLocks noGrp="1"/>
          </p:cNvSpPr>
          <p:nvPr>
            <p:ph type="dt" sz="half" idx="10"/>
          </p:nvPr>
        </p:nvSpPr>
        <p:spPr/>
        <p:txBody>
          <a:bodyPr/>
          <a:lstStyle/>
          <a:p>
            <a:fld id="{0A4EFAA8-DDED-9F48-B448-909E27308D9F}" type="datetimeFigureOut">
              <a:rPr lang="en-US" smtClean="0"/>
              <a:t>4/29/2022</a:t>
            </a:fld>
            <a:endParaRPr lang="en-US"/>
          </a:p>
        </p:txBody>
      </p:sp>
      <p:sp>
        <p:nvSpPr>
          <p:cNvPr id="6" name="Footer Placeholder 5">
            <a:extLst>
              <a:ext uri="{FF2B5EF4-FFF2-40B4-BE49-F238E27FC236}">
                <a16:creationId xmlns:a16="http://schemas.microsoft.com/office/drawing/2014/main" id="{8F71FD23-72C0-E5B3-2E20-6BEA8D2FAF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0EC5A7-6370-E08F-90EA-2EE636195C96}"/>
              </a:ext>
            </a:extLst>
          </p:cNvPr>
          <p:cNvSpPr>
            <a:spLocks noGrp="1"/>
          </p:cNvSpPr>
          <p:nvPr>
            <p:ph type="sldNum" sz="quarter" idx="12"/>
          </p:nvPr>
        </p:nvSpPr>
        <p:spPr/>
        <p:txBody>
          <a:bodyPr/>
          <a:lstStyle/>
          <a:p>
            <a:fld id="{465A82BC-E837-D043-838C-8D92CB5329DA}" type="slidenum">
              <a:rPr lang="en-US" smtClean="0"/>
              <a:t>‹#›</a:t>
            </a:fld>
            <a:endParaRPr lang="en-US"/>
          </a:p>
        </p:txBody>
      </p:sp>
    </p:spTree>
    <p:extLst>
      <p:ext uri="{BB962C8B-B14F-4D97-AF65-F5344CB8AC3E}">
        <p14:creationId xmlns:p14="http://schemas.microsoft.com/office/powerpoint/2010/main" val="65964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laser.wav"/>
          </p:stSnd>
        </p:sndAc>
      </p:transition>
    </mc:Choice>
    <mc:Fallback xmlns="">
      <p:transition spd="slow">
        <p:fade/>
        <p:sndAc>
          <p:stSnd>
            <p:snd r:embed="rId3" name="laser.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656B6-0ACE-BFC0-4A4A-F07E35EC2A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7DCF6BC-4E55-D501-A67C-8E56A50FC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9CEE38C-23E9-D78D-1F5A-C063A77B9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B665B2-36E3-1286-ADD8-06DAE43DBF49}"/>
              </a:ext>
            </a:extLst>
          </p:cNvPr>
          <p:cNvSpPr>
            <a:spLocks noGrp="1"/>
          </p:cNvSpPr>
          <p:nvPr>
            <p:ph type="dt" sz="half" idx="10"/>
          </p:nvPr>
        </p:nvSpPr>
        <p:spPr/>
        <p:txBody>
          <a:bodyPr/>
          <a:lstStyle/>
          <a:p>
            <a:fld id="{0A4EFAA8-DDED-9F48-B448-909E27308D9F}" type="datetimeFigureOut">
              <a:rPr lang="en-US" smtClean="0"/>
              <a:t>4/29/2022</a:t>
            </a:fld>
            <a:endParaRPr lang="en-US"/>
          </a:p>
        </p:txBody>
      </p:sp>
      <p:sp>
        <p:nvSpPr>
          <p:cNvPr id="6" name="Footer Placeholder 5">
            <a:extLst>
              <a:ext uri="{FF2B5EF4-FFF2-40B4-BE49-F238E27FC236}">
                <a16:creationId xmlns:a16="http://schemas.microsoft.com/office/drawing/2014/main" id="{51D6AA35-3B89-F472-BA89-974DC6BD997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874F6AB-1122-1431-F385-298EF50D0580}"/>
              </a:ext>
            </a:extLst>
          </p:cNvPr>
          <p:cNvSpPr>
            <a:spLocks noGrp="1"/>
          </p:cNvSpPr>
          <p:nvPr>
            <p:ph type="sldNum" sz="quarter" idx="12"/>
          </p:nvPr>
        </p:nvSpPr>
        <p:spPr/>
        <p:txBody>
          <a:bodyPr/>
          <a:lstStyle/>
          <a:p>
            <a:fld id="{465A82BC-E837-D043-838C-8D92CB5329DA}" type="slidenum">
              <a:rPr lang="en-US" smtClean="0"/>
              <a:t>‹#›</a:t>
            </a:fld>
            <a:endParaRPr lang="en-US"/>
          </a:p>
        </p:txBody>
      </p:sp>
    </p:spTree>
    <p:extLst>
      <p:ext uri="{BB962C8B-B14F-4D97-AF65-F5344CB8AC3E}">
        <p14:creationId xmlns:p14="http://schemas.microsoft.com/office/powerpoint/2010/main" val="4057256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laser.wav"/>
          </p:stSnd>
        </p:sndAc>
      </p:transition>
    </mc:Choice>
    <mc:Fallback xmlns="">
      <p:transition spd="slow">
        <p:fade/>
        <p:sndAc>
          <p:stSnd>
            <p:snd r:embed="rId3" name="laser.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audio" Target="../media/audio1.wav"/></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D5481C-FA67-E43E-7892-74F7FE822E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2318C8-6D62-B11D-6AF8-8942B3A82D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F92350-33FA-C94B-9DE3-E57E281260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4EFAA8-DDED-9F48-B448-909E27308D9F}" type="datetimeFigureOut">
              <a:rPr lang="en-US" smtClean="0"/>
              <a:t>4/29/2022</a:t>
            </a:fld>
            <a:endParaRPr lang="en-US"/>
          </a:p>
        </p:txBody>
      </p:sp>
      <p:sp>
        <p:nvSpPr>
          <p:cNvPr id="5" name="Footer Placeholder 4">
            <a:extLst>
              <a:ext uri="{FF2B5EF4-FFF2-40B4-BE49-F238E27FC236}">
                <a16:creationId xmlns:a16="http://schemas.microsoft.com/office/drawing/2014/main" id="{484CCF93-4DAF-1728-E5E7-28AA93478E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9F79CB-1C7C-5846-5449-B9339CF88D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A82BC-E837-D043-838C-8D92CB5329DA}" type="slidenum">
              <a:rPr lang="en-US" smtClean="0"/>
              <a:t>‹#›</a:t>
            </a:fld>
            <a:endParaRPr lang="en-US"/>
          </a:p>
        </p:txBody>
      </p:sp>
    </p:spTree>
    <p:extLst>
      <p:ext uri="{BB962C8B-B14F-4D97-AF65-F5344CB8AC3E}">
        <p14:creationId xmlns:p14="http://schemas.microsoft.com/office/powerpoint/2010/main" val="142199848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6" name="laser.wav"/>
          </p:stSnd>
        </p:sndAc>
      </p:transition>
    </mc:Choice>
    <mc:Fallback xmlns="">
      <p:transition spd="slow">
        <p:fade/>
        <p:sndAc>
          <p:stSnd>
            <p:snd r:embed="rId22" name="laser.wav"/>
          </p:st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D8BD707-D9CF-40AE-B4C6-C98DA3205C09}" type="datetimeFigureOut">
              <a:rPr lang="en-US" smtClean="0"/>
              <a:t>4/29/2022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marL="12700">
              <a:lnSpc>
                <a:spcPts val="1425"/>
              </a:lnSpc>
            </a:pPr>
            <a:r>
              <a:rPr lang="en-IN" spc="-5"/>
              <a:t>Adv</a:t>
            </a:r>
            <a:r>
              <a:rPr lang="en-IN" spc="-35"/>
              <a:t> </a:t>
            </a:r>
            <a:r>
              <a:rPr lang="en-IN"/>
              <a:t>Database</a:t>
            </a:r>
            <a:r>
              <a:rPr lang="en-IN" spc="-60"/>
              <a:t> </a:t>
            </a:r>
            <a:r>
              <a:rPr lang="en-IN" spc="-5"/>
              <a:t>Management/final</a:t>
            </a:r>
            <a:endParaRPr lang="en-IN" spc="-5"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marL="38100">
              <a:lnSpc>
                <a:spcPts val="1650"/>
              </a:lnSpc>
            </a:pPr>
            <a:fld id="{81D60167-4931-47E6-BA6A-407CBD079E47}" type="slidenum">
              <a:rPr lang="en-IN" smtClean="0"/>
              <a:t>‹#›</a:t>
            </a:fld>
            <a:endParaRPr lang="en-IN"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29756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41.jpg"/><Relationship Id="rId11" Type="http://schemas.openxmlformats.org/officeDocument/2006/relationships/audio" Target="../media/audio1.wav"/><Relationship Id="rId5" Type="http://schemas.openxmlformats.org/officeDocument/2006/relationships/image" Target="../media/image40.png"/><Relationship Id="rId10" Type="http://schemas.openxmlformats.org/officeDocument/2006/relationships/image" Target="../media/image45.jpg"/><Relationship Id="rId4" Type="http://schemas.openxmlformats.org/officeDocument/2006/relationships/image" Target="../media/image39.jp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14.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50.jpg"/><Relationship Id="rId5" Type="http://schemas.openxmlformats.org/officeDocument/2006/relationships/image" Target="../media/image49.png"/><Relationship Id="rId4" Type="http://schemas.openxmlformats.org/officeDocument/2006/relationships/image" Target="../media/image48.jpg"/><Relationship Id="rId9" Type="http://schemas.openxmlformats.org/officeDocument/2006/relationships/audio" Target="../media/audio1.wav"/></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1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2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audio" Target="../media/audio1.wav"/><Relationship Id="rId4" Type="http://schemas.openxmlformats.org/officeDocument/2006/relationships/image" Target="../media/image69.png"/><Relationship Id="rId9" Type="http://schemas.openxmlformats.org/officeDocument/2006/relationships/image" Target="../media/image74.png"/></Relationships>
</file>

<file path=ppt/slides/_rels/slide26.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image" Target="../media/image83.png"/><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32.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audio" Target="../media/audio1.wav"/></Relationships>
</file>

<file path=ppt/slides/_rels/slide3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10" Type="http://schemas.openxmlformats.org/officeDocument/2006/relationships/audio" Target="../media/audio1.wav"/><Relationship Id="rId4" Type="http://schemas.openxmlformats.org/officeDocument/2006/relationships/image" Target="../media/image107.png"/><Relationship Id="rId9" Type="http://schemas.openxmlformats.org/officeDocument/2006/relationships/image" Target="../media/image112.png"/></Relationships>
</file>

<file path=ppt/slides/_rels/slide3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audio" Target="../media/audio1.wav"/><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38.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26.png"/><Relationship Id="rId11" Type="http://schemas.openxmlformats.org/officeDocument/2006/relationships/audio" Target="../media/audio1.wav"/><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39.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jpg"/><Relationship Id="rId9" Type="http://schemas.openxmlformats.org/officeDocument/2006/relationships/audio" Target="../media/audio1.wav"/></Relationships>
</file>

<file path=ppt/slides/_rels/slide40.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41.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 Id="rId9" Type="http://schemas.openxmlformats.org/officeDocument/2006/relationships/audio" Target="../media/audio1.wav"/></Relationships>
</file>

<file path=ppt/slides/_rels/slide42.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 Id="rId9" Type="http://schemas.openxmlformats.org/officeDocument/2006/relationships/audio" Target="../media/audio1.wav"/></Relationships>
</file>

<file path=ppt/slides/_rels/slide43.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jpg"/><Relationship Id="rId9" Type="http://schemas.openxmlformats.org/officeDocument/2006/relationships/audio" Target="../media/audio1.wav"/></Relationships>
</file>

<file path=ppt/slides/_rels/slide44.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10" Type="http://schemas.openxmlformats.org/officeDocument/2006/relationships/audio" Target="../media/audio1.wav"/><Relationship Id="rId4" Type="http://schemas.openxmlformats.org/officeDocument/2006/relationships/image" Target="../media/image158.png"/><Relationship Id="rId9" Type="http://schemas.openxmlformats.org/officeDocument/2006/relationships/image" Target="../media/image163.png"/></Relationships>
</file>

<file path=ppt/slides/_rels/slide45.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67.png"/><Relationship Id="rId11" Type="http://schemas.openxmlformats.org/officeDocument/2006/relationships/audio" Target="../media/audio1.wav"/><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_rels/slide46.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75.png"/><Relationship Id="rId11" Type="http://schemas.openxmlformats.org/officeDocument/2006/relationships/audio" Target="../media/audio1.wav"/><Relationship Id="rId5" Type="http://schemas.openxmlformats.org/officeDocument/2006/relationships/image" Target="../media/image174.png"/><Relationship Id="rId10" Type="http://schemas.openxmlformats.org/officeDocument/2006/relationships/image" Target="../media/image179.png"/><Relationship Id="rId4" Type="http://schemas.openxmlformats.org/officeDocument/2006/relationships/image" Target="../media/image173.png"/><Relationship Id="rId9" Type="http://schemas.openxmlformats.org/officeDocument/2006/relationships/image" Target="../media/image178.png"/></Relationships>
</file>

<file path=ppt/slides/_rels/slide4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4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4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jpg"/></Relationships>
</file>

<file path=ppt/slides/_rels/slide5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5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5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5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5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5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5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5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5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5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jpg"/><Relationship Id="rId9" Type="http://schemas.openxmlformats.org/officeDocument/2006/relationships/audio" Target="../media/audio1.wav"/></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image" Target="../media/image3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32">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id="{A40F924C-309B-6263-F899-A155068AEE52}"/>
              </a:ext>
            </a:extLst>
          </p:cNvPr>
          <p:cNvSpPr txBox="1"/>
          <p:nvPr/>
        </p:nvSpPr>
        <p:spPr>
          <a:xfrm>
            <a:off x="492371" y="2653800"/>
            <a:ext cx="3084844" cy="3335519"/>
          </a:xfrm>
          <a:prstGeom prst="rect">
            <a:avLst/>
          </a:prstGeom>
        </p:spPr>
        <p:txBody>
          <a:bodyPr vert="horz" lIns="0" tIns="45720" rIns="0" bIns="45720" rtlCol="0">
            <a:normAutofit/>
          </a:bodyPr>
          <a:lstStyle/>
          <a:p>
            <a:pPr marL="0" marR="0" lvl="0" indent="0" algn="l" defTabSz="914400" rtl="0" eaLnBrk="1" fontAlgn="auto" latinLnBrk="0" hangingPunct="1">
              <a:lnSpc>
                <a:spcPct val="90000"/>
              </a:lnSpc>
              <a:spcBef>
                <a:spcPts val="600"/>
              </a:spcBef>
              <a:spcAft>
                <a:spcPts val="600"/>
              </a:spcAft>
              <a:buClr>
                <a:srgbClr val="E48312"/>
              </a:buClr>
              <a:buSzTx/>
              <a:buFont typeface="Calibri" panose="020F0502020204030204" pitchFamily="34" charset="0"/>
              <a:buNone/>
              <a:tabLst/>
              <a:defRPr/>
            </a:pPr>
            <a:r>
              <a:rPr kumimoji="0" lang="en-US" sz="1500" b="1" i="0" u="none" strike="noStrike" kern="1200" cap="none" spc="0" normalizeH="0" baseline="0" noProof="0">
                <a:ln>
                  <a:noFill/>
                </a:ln>
                <a:solidFill>
                  <a:srgbClr val="FFFFFF"/>
                </a:solidFill>
                <a:effectLst/>
                <a:uLnTx/>
                <a:uFillTx/>
                <a:latin typeface="Calibri" panose="020F0502020204030204"/>
                <a:ea typeface="+mn-ea"/>
                <a:cs typeface="+mn-cs"/>
              </a:rPr>
              <a:t>Saksham Somani (660833779)</a:t>
            </a:r>
          </a:p>
          <a:p>
            <a:pPr marL="0" marR="0" lvl="0" indent="0" algn="l" defTabSz="914400" rtl="0" eaLnBrk="1" fontAlgn="auto" latinLnBrk="0" hangingPunct="1">
              <a:lnSpc>
                <a:spcPct val="90000"/>
              </a:lnSpc>
              <a:spcBef>
                <a:spcPts val="600"/>
              </a:spcBef>
              <a:spcAft>
                <a:spcPts val="600"/>
              </a:spcAft>
              <a:buClr>
                <a:srgbClr val="E48312"/>
              </a:buClr>
              <a:buSzTx/>
              <a:buFont typeface="Calibri" panose="020F0502020204030204" pitchFamily="34" charset="0"/>
              <a:buNone/>
              <a:tabLst/>
              <a:defRPr/>
            </a:pPr>
            <a:r>
              <a:rPr kumimoji="0" lang="en-US" sz="1500" b="1" i="0" u="none" strike="noStrike" kern="1200" cap="none" spc="0" normalizeH="0" baseline="0" noProof="0">
                <a:ln>
                  <a:noFill/>
                </a:ln>
                <a:solidFill>
                  <a:srgbClr val="FFFFFF"/>
                </a:solidFill>
                <a:effectLst/>
                <a:uLnTx/>
                <a:uFillTx/>
                <a:latin typeface="Calibri" panose="020F0502020204030204"/>
                <a:ea typeface="+mn-ea"/>
                <a:cs typeface="+mn-cs"/>
              </a:rPr>
              <a:t>Vaibhav Singh (669010395)</a:t>
            </a:r>
          </a:p>
          <a:p>
            <a:pPr marL="0" marR="0" lvl="0" indent="0" algn="l" defTabSz="914400" rtl="0" eaLnBrk="1" fontAlgn="auto" latinLnBrk="0" hangingPunct="1">
              <a:lnSpc>
                <a:spcPct val="90000"/>
              </a:lnSpc>
              <a:spcBef>
                <a:spcPts val="600"/>
              </a:spcBef>
              <a:spcAft>
                <a:spcPts val="600"/>
              </a:spcAft>
              <a:buClr>
                <a:srgbClr val="E48312"/>
              </a:buClr>
              <a:buSzTx/>
              <a:buFont typeface="Calibri" panose="020F0502020204030204" pitchFamily="34" charset="0"/>
              <a:buNone/>
              <a:tabLst/>
              <a:defRPr/>
            </a:pPr>
            <a:r>
              <a:rPr kumimoji="0" lang="en-US" sz="1500" b="1" i="0" u="none" strike="noStrike" kern="1200" cap="none" spc="0" normalizeH="0" baseline="0" noProof="0">
                <a:ln>
                  <a:noFill/>
                </a:ln>
                <a:solidFill>
                  <a:srgbClr val="FFFFFF"/>
                </a:solidFill>
                <a:effectLst/>
                <a:uLnTx/>
                <a:uFillTx/>
                <a:latin typeface="Calibri" panose="020F0502020204030204"/>
                <a:ea typeface="+mn-ea"/>
                <a:cs typeface="+mn-cs"/>
              </a:rPr>
              <a:t>Chetna Sharma (675787067)</a:t>
            </a:r>
          </a:p>
        </p:txBody>
      </p:sp>
      <p:sp>
        <p:nvSpPr>
          <p:cNvPr id="39" name="Rectangle 38">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 name="object 6">
            <a:extLst>
              <a:ext uri="{FF2B5EF4-FFF2-40B4-BE49-F238E27FC236}">
                <a16:creationId xmlns:a16="http://schemas.microsoft.com/office/drawing/2014/main" id="{2A4205A0-99C6-68F1-1463-ACF4AB2EEFB6}"/>
              </a:ext>
            </a:extLst>
          </p:cNvPr>
          <p:cNvGrpSpPr/>
          <p:nvPr/>
        </p:nvGrpSpPr>
        <p:grpSpPr>
          <a:xfrm>
            <a:off x="6166225" y="640080"/>
            <a:ext cx="3949666" cy="5577839"/>
            <a:chOff x="4721352" y="2001011"/>
            <a:chExt cx="2747009" cy="4122421"/>
          </a:xfrm>
        </p:grpSpPr>
        <p:pic>
          <p:nvPicPr>
            <p:cNvPr id="3" name="object 7" descr="A red sign with white text&#10;&#10;Description automatically generated with medium confidence">
              <a:extLst>
                <a:ext uri="{FF2B5EF4-FFF2-40B4-BE49-F238E27FC236}">
                  <a16:creationId xmlns:a16="http://schemas.microsoft.com/office/drawing/2014/main" id="{ED002E63-1C05-A043-A44C-A0DF004AA123}"/>
                </a:ext>
              </a:extLst>
            </p:cNvPr>
            <p:cNvPicPr/>
            <p:nvPr/>
          </p:nvPicPr>
          <p:blipFill>
            <a:blip r:embed="rId2" cstate="print"/>
            <a:stretch>
              <a:fillRect/>
            </a:stretch>
          </p:blipFill>
          <p:spPr>
            <a:xfrm>
              <a:off x="5658612" y="5247132"/>
              <a:ext cx="876299" cy="876300"/>
            </a:xfrm>
            <a:prstGeom prst="rect">
              <a:avLst/>
            </a:prstGeom>
          </p:spPr>
        </p:pic>
        <p:pic>
          <p:nvPicPr>
            <p:cNvPr id="4" name="object 8" descr="Graphical user interface, text, application, chat or text message&#10;&#10;Description automatically generated">
              <a:extLst>
                <a:ext uri="{FF2B5EF4-FFF2-40B4-BE49-F238E27FC236}">
                  <a16:creationId xmlns:a16="http://schemas.microsoft.com/office/drawing/2014/main" id="{83DCE20C-9811-180D-A98D-6DFBE2BBAF6F}"/>
                </a:ext>
              </a:extLst>
            </p:cNvPr>
            <p:cNvPicPr/>
            <p:nvPr/>
          </p:nvPicPr>
          <p:blipFill>
            <a:blip r:embed="rId3" cstate="print"/>
            <a:stretch>
              <a:fillRect/>
            </a:stretch>
          </p:blipFill>
          <p:spPr>
            <a:xfrm>
              <a:off x="4721352" y="4027932"/>
              <a:ext cx="2747009" cy="2065782"/>
            </a:xfrm>
            <a:prstGeom prst="rect">
              <a:avLst/>
            </a:prstGeom>
          </p:spPr>
        </p:pic>
        <p:pic>
          <p:nvPicPr>
            <p:cNvPr id="5" name="object 9" descr="Logo, company name&#10;&#10;Description automatically generated">
              <a:extLst>
                <a:ext uri="{FF2B5EF4-FFF2-40B4-BE49-F238E27FC236}">
                  <a16:creationId xmlns:a16="http://schemas.microsoft.com/office/drawing/2014/main" id="{B313835F-DB63-E49C-9621-31ED4F3C003C}"/>
                </a:ext>
              </a:extLst>
            </p:cNvPr>
            <p:cNvPicPr/>
            <p:nvPr/>
          </p:nvPicPr>
          <p:blipFill>
            <a:blip r:embed="rId4" cstate="print"/>
            <a:stretch>
              <a:fillRect/>
            </a:stretch>
          </p:blipFill>
          <p:spPr>
            <a:xfrm>
              <a:off x="4736592" y="2001011"/>
              <a:ext cx="2718816" cy="2037588"/>
            </a:xfrm>
            <a:prstGeom prst="rect">
              <a:avLst/>
            </a:prstGeom>
          </p:spPr>
        </p:pic>
      </p:grpSp>
    </p:spTree>
    <p:extLst>
      <p:ext uri="{BB962C8B-B14F-4D97-AF65-F5344CB8AC3E}">
        <p14:creationId xmlns:p14="http://schemas.microsoft.com/office/powerpoint/2010/main" val="1699889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9342" y="1334261"/>
            <a:ext cx="10408229" cy="1028487"/>
          </a:xfrm>
          <a:prstGeom prst="rect">
            <a:avLst/>
          </a:prstGeom>
        </p:spPr>
        <p:txBody>
          <a:bodyPr vert="horz" wrap="square" lIns="0" tIns="12700" rIns="0" bIns="0" rtlCol="0">
            <a:spAutoFit/>
          </a:bodyPr>
          <a:lstStyle/>
          <a:p>
            <a:pPr marL="12700">
              <a:lnSpc>
                <a:spcPct val="100000"/>
              </a:lnSpc>
              <a:spcBef>
                <a:spcPts val="100"/>
              </a:spcBef>
            </a:pPr>
            <a:r>
              <a:rPr b="1" spc="-5" dirty="0">
                <a:latin typeface="Times New Roman" panose="02020603050405020304" pitchFamily="18" charset="0"/>
                <a:cs typeface="Times New Roman" panose="02020603050405020304" pitchFamily="18" charset="0"/>
              </a:rPr>
              <a:t>Need</a:t>
            </a:r>
            <a:r>
              <a:rPr b="1" spc="-10"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for</a:t>
            </a:r>
            <a:r>
              <a:rPr b="1" spc="-10"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data</a:t>
            </a:r>
            <a:r>
              <a:rPr b="1" spc="-10"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Integration</a:t>
            </a:r>
            <a:r>
              <a:rPr b="1" spc="-20"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a:lnSpc>
                <a:spcPct val="100000"/>
              </a:lnSpc>
              <a:spcBef>
                <a:spcPts val="30"/>
              </a:spcBef>
            </a:pPr>
            <a:endParaRPr sz="1600" dirty="0">
              <a:latin typeface="Times New Roman" panose="02020603050405020304" pitchFamily="18" charset="0"/>
              <a:cs typeface="Times New Roman" panose="02020603050405020304" pitchFamily="18" charset="0"/>
            </a:endParaRPr>
          </a:p>
          <a:p>
            <a:pPr marL="192405" marR="5080" indent="-180340">
              <a:lnSpc>
                <a:spcPct val="100000"/>
              </a:lnSpc>
              <a:spcBef>
                <a:spcPts val="5"/>
              </a:spcBef>
            </a:pPr>
            <a:r>
              <a:rPr lang="en-US" sz="1600" dirty="0">
                <a:latin typeface="Times New Roman" panose="02020603050405020304" pitchFamily="18" charset="0"/>
                <a:cs typeface="Times New Roman" panose="02020603050405020304" pitchFamily="18" charset="0"/>
              </a:rPr>
              <a:t>It brings together data from a variety of sources and makes it more useful for business. As a result, data integration is essential for collecting data from many sources.</a:t>
            </a:r>
            <a:endParaRPr sz="1600" dirty="0">
              <a:latin typeface="Times New Roman" panose="02020603050405020304" pitchFamily="18" charset="0"/>
              <a:cs typeface="Times New Roman" panose="02020603050405020304" pitchFamily="18" charset="0"/>
            </a:endParaRPr>
          </a:p>
        </p:txBody>
      </p:sp>
      <p:sp>
        <p:nvSpPr>
          <p:cNvPr id="8" name="object 8"/>
          <p:cNvSpPr txBox="1"/>
          <p:nvPr/>
        </p:nvSpPr>
        <p:spPr>
          <a:xfrm>
            <a:off x="1792351" y="3202685"/>
            <a:ext cx="1332865" cy="289823"/>
          </a:xfrm>
          <a:prstGeom prst="rect">
            <a:avLst/>
          </a:prstGeom>
        </p:spPr>
        <p:txBody>
          <a:bodyPr vert="horz" wrap="square" lIns="0" tIns="12700" rIns="0" bIns="0" rtlCol="0">
            <a:spAutoFit/>
          </a:bodyPr>
          <a:lstStyle/>
          <a:p>
            <a:pPr marL="12700">
              <a:lnSpc>
                <a:spcPct val="100000"/>
              </a:lnSpc>
              <a:spcBef>
                <a:spcPts val="100"/>
              </a:spcBef>
            </a:pPr>
            <a:r>
              <a:rPr b="1" spc="-10" dirty="0">
                <a:latin typeface="Times New Roman" panose="02020603050405020304" pitchFamily="18" charset="0"/>
                <a:cs typeface="Times New Roman" panose="02020603050405020304" pitchFamily="18" charset="0"/>
              </a:rPr>
              <a:t>Advantage</a:t>
            </a:r>
            <a:r>
              <a:rPr b="1" spc="-20"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1487278" y="3669984"/>
            <a:ext cx="2805830" cy="505267"/>
          </a:xfrm>
          <a:prstGeom prst="rect">
            <a:avLst/>
          </a:prstGeom>
        </p:spPr>
        <p:txBody>
          <a:bodyPr vert="horz" wrap="square" lIns="0" tIns="12700" rIns="0" bIns="0" rtlCol="0">
            <a:spAutoFit/>
          </a:bodyPr>
          <a:lstStyle/>
          <a:p>
            <a:pPr marL="12700" marR="5080">
              <a:lnSpc>
                <a:spcPct val="100000"/>
              </a:lnSpc>
              <a:spcBef>
                <a:spcPts val="100"/>
              </a:spcBef>
            </a:pPr>
            <a:r>
              <a:rPr sz="1600" dirty="0">
                <a:latin typeface="Times New Roman" panose="02020603050405020304" pitchFamily="18" charset="0"/>
                <a:cs typeface="Times New Roman" panose="02020603050405020304" pitchFamily="18" charset="0"/>
              </a:rPr>
              <a:t>Decrease</a:t>
            </a:r>
            <a:r>
              <a:rPr sz="1600" spc="-3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of</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information </a:t>
            </a:r>
            <a:r>
              <a:rPr sz="1600" spc="-45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Complexity</a:t>
            </a:r>
            <a:endParaRPr sz="1600" dirty="0">
              <a:latin typeface="Times New Roman" panose="02020603050405020304" pitchFamily="18" charset="0"/>
              <a:cs typeface="Times New Roman" panose="02020603050405020304" pitchFamily="18" charset="0"/>
            </a:endParaRPr>
          </a:p>
        </p:txBody>
      </p:sp>
      <p:sp>
        <p:nvSpPr>
          <p:cNvPr id="12" name="object 12"/>
          <p:cNvSpPr txBox="1"/>
          <p:nvPr/>
        </p:nvSpPr>
        <p:spPr>
          <a:xfrm>
            <a:off x="1487278" y="4447478"/>
            <a:ext cx="2300368" cy="505267"/>
          </a:xfrm>
          <a:prstGeom prst="rect">
            <a:avLst/>
          </a:prstGeom>
        </p:spPr>
        <p:txBody>
          <a:bodyPr vert="horz" wrap="square" lIns="0" tIns="12700" rIns="0" bIns="0" rtlCol="0">
            <a:spAutoFit/>
          </a:bodyPr>
          <a:lstStyle/>
          <a:p>
            <a:pPr marL="12700" marR="5080">
              <a:lnSpc>
                <a:spcPct val="100000"/>
              </a:lnSpc>
              <a:spcBef>
                <a:spcPts val="100"/>
              </a:spcBef>
            </a:pPr>
            <a:r>
              <a:rPr sz="1600" dirty="0">
                <a:latin typeface="Times New Roman" panose="02020603050405020304" pitchFamily="18" charset="0"/>
                <a:cs typeface="Times New Roman" panose="02020603050405020304" pitchFamily="18" charset="0"/>
              </a:rPr>
              <a:t>Simple</a:t>
            </a:r>
            <a:r>
              <a:rPr sz="1600" spc="-5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information </a:t>
            </a:r>
            <a:r>
              <a:rPr sz="1600" spc="-45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cooperation</a:t>
            </a:r>
          </a:p>
        </p:txBody>
      </p:sp>
      <p:sp>
        <p:nvSpPr>
          <p:cNvPr id="13" name="object 13"/>
          <p:cNvSpPr txBox="1"/>
          <p:nvPr/>
        </p:nvSpPr>
        <p:spPr>
          <a:xfrm>
            <a:off x="8641572" y="3079750"/>
            <a:ext cx="165163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Times New Roman" panose="02020603050405020304" pitchFamily="18" charset="0"/>
                <a:cs typeface="Times New Roman" panose="02020603050405020304" pitchFamily="18" charset="0"/>
              </a:rPr>
              <a:t>Disadvantage</a:t>
            </a:r>
            <a:r>
              <a:rPr sz="1800" b="1" spc="-35" dirty="0">
                <a:latin typeface="Times New Roman" panose="02020603050405020304" pitchFamily="18" charset="0"/>
                <a:cs typeface="Times New Roman" panose="02020603050405020304" pitchFamily="18" charset="0"/>
              </a:rPr>
              <a:t> </a:t>
            </a:r>
            <a:r>
              <a:rPr sz="1800" b="1" dirty="0">
                <a:latin typeface="Times New Roman" panose="02020603050405020304" pitchFamily="18" charset="0"/>
                <a:cs typeface="Times New Roman" panose="02020603050405020304" pitchFamily="18" charset="0"/>
              </a:rPr>
              <a:t>:</a:t>
            </a:r>
            <a:endParaRPr sz="1800" dirty="0">
              <a:latin typeface="Times New Roman" panose="02020603050405020304" pitchFamily="18" charset="0"/>
              <a:cs typeface="Times New Roman" panose="02020603050405020304" pitchFamily="18" charset="0"/>
            </a:endParaRPr>
          </a:p>
        </p:txBody>
      </p:sp>
      <p:sp>
        <p:nvSpPr>
          <p:cNvPr id="15" name="object 15"/>
          <p:cNvSpPr txBox="1"/>
          <p:nvPr/>
        </p:nvSpPr>
        <p:spPr>
          <a:xfrm>
            <a:off x="8336660" y="3628390"/>
            <a:ext cx="2540000" cy="505267"/>
          </a:xfrm>
          <a:prstGeom prst="rect">
            <a:avLst/>
          </a:prstGeom>
        </p:spPr>
        <p:txBody>
          <a:bodyPr vert="horz" wrap="square" lIns="0" tIns="12700" rIns="0" bIns="0" rtlCol="0">
            <a:spAutoFit/>
          </a:bodyPr>
          <a:lstStyle/>
          <a:p>
            <a:pPr marL="12700" marR="5080">
              <a:lnSpc>
                <a:spcPct val="100000"/>
              </a:lnSpc>
              <a:spcBef>
                <a:spcPts val="100"/>
              </a:spcBef>
            </a:pPr>
            <a:r>
              <a:rPr sz="1600" dirty="0">
                <a:latin typeface="Times New Roman" panose="02020603050405020304" pitchFamily="18" charset="0"/>
                <a:cs typeface="Times New Roman" panose="02020603050405020304" pitchFamily="18" charset="0"/>
              </a:rPr>
              <a:t>Memory</a:t>
            </a:r>
            <a:r>
              <a:rPr sz="1600" spc="-3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Allocation</a:t>
            </a:r>
            <a:r>
              <a:rPr sz="1600" spc="-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conflict </a:t>
            </a:r>
            <a:r>
              <a:rPr sz="1600" spc="-45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arises</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with</a:t>
            </a:r>
            <a:r>
              <a:rPr sz="1600" dirty="0">
                <a:latin typeface="Times New Roman" panose="02020603050405020304" pitchFamily="18" charset="0"/>
                <a:cs typeface="Times New Roman" panose="02020603050405020304" pitchFamily="18" charset="0"/>
              </a:rPr>
              <a:t> SQL.</a:t>
            </a:r>
          </a:p>
        </p:txBody>
      </p:sp>
      <p:sp>
        <p:nvSpPr>
          <p:cNvPr id="17" name="object 17"/>
          <p:cNvSpPr txBox="1"/>
          <p:nvPr/>
        </p:nvSpPr>
        <p:spPr>
          <a:xfrm>
            <a:off x="8307705" y="4406010"/>
            <a:ext cx="2735580" cy="505267"/>
          </a:xfrm>
          <a:prstGeom prst="rect">
            <a:avLst/>
          </a:prstGeom>
        </p:spPr>
        <p:txBody>
          <a:bodyPr vert="horz" wrap="square" lIns="0" tIns="12700" rIns="0" bIns="0" rtlCol="0">
            <a:spAutoFit/>
          </a:bodyPr>
          <a:lstStyle/>
          <a:p>
            <a:pPr marL="12700" marR="5080">
              <a:lnSpc>
                <a:spcPct val="100000"/>
              </a:lnSpc>
              <a:spcBef>
                <a:spcPts val="100"/>
              </a:spcBef>
            </a:pPr>
            <a:r>
              <a:rPr sz="1600" spc="-5" dirty="0">
                <a:latin typeface="Times New Roman" panose="02020603050405020304" pitchFamily="18" charset="0"/>
                <a:cs typeface="Times New Roman" panose="02020603050405020304" pitchFamily="18" charset="0"/>
              </a:rPr>
              <a:t>It </a:t>
            </a:r>
            <a:r>
              <a:rPr sz="1600" dirty="0">
                <a:latin typeface="Times New Roman" panose="02020603050405020304" pitchFamily="18" charset="0"/>
                <a:cs typeface="Times New Roman" panose="02020603050405020304" pitchFamily="18" charset="0"/>
              </a:rPr>
              <a:t>does not clearly define </a:t>
            </a:r>
            <a:r>
              <a:rPr sz="1600" spc="-5" dirty="0">
                <a:latin typeface="Times New Roman" panose="02020603050405020304" pitchFamily="18" charset="0"/>
                <a:cs typeface="Times New Roman" panose="02020603050405020304" pitchFamily="18" charset="0"/>
              </a:rPr>
              <a:t>the </a:t>
            </a:r>
            <a:r>
              <a:rPr sz="1600" spc="-459"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vision</a:t>
            </a:r>
            <a:r>
              <a:rPr sz="1600" spc="-2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and</a:t>
            </a:r>
            <a:r>
              <a:rPr lang="en-US"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strategy.</a:t>
            </a:r>
            <a:endParaRPr sz="1600" dirty="0">
              <a:latin typeface="Times New Roman" panose="02020603050405020304" pitchFamily="18" charset="0"/>
              <a:cs typeface="Times New Roman" panose="02020603050405020304" pitchFamily="18" charset="0"/>
            </a:endParaRPr>
          </a:p>
        </p:txBody>
      </p:sp>
      <p:grpSp>
        <p:nvGrpSpPr>
          <p:cNvPr id="26" name="object 2">
            <a:extLst>
              <a:ext uri="{FF2B5EF4-FFF2-40B4-BE49-F238E27FC236}">
                <a16:creationId xmlns:a16="http://schemas.microsoft.com/office/drawing/2014/main" id="{CFE1DB04-76C4-41A4-B3CF-5759D50076CE}"/>
              </a:ext>
            </a:extLst>
          </p:cNvPr>
          <p:cNvGrpSpPr/>
          <p:nvPr/>
        </p:nvGrpSpPr>
        <p:grpSpPr>
          <a:xfrm>
            <a:off x="1625763" y="464309"/>
            <a:ext cx="9822815" cy="506730"/>
            <a:chOff x="1538986" y="491998"/>
            <a:chExt cx="9822815" cy="506730"/>
          </a:xfrm>
        </p:grpSpPr>
        <p:sp>
          <p:nvSpPr>
            <p:cNvPr id="27" name="object 3">
              <a:extLst>
                <a:ext uri="{FF2B5EF4-FFF2-40B4-BE49-F238E27FC236}">
                  <a16:creationId xmlns:a16="http://schemas.microsoft.com/office/drawing/2014/main" id="{CBBC9FAF-FFED-4F48-B47A-B4745544DC9B}"/>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8" name="object 4">
              <a:extLst>
                <a:ext uri="{FF2B5EF4-FFF2-40B4-BE49-F238E27FC236}">
                  <a16:creationId xmlns:a16="http://schemas.microsoft.com/office/drawing/2014/main" id="{A1D3E5E7-0C0E-48E9-988F-3ECCD84C83D2}"/>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29" name="object 6">
            <a:extLst>
              <a:ext uri="{FF2B5EF4-FFF2-40B4-BE49-F238E27FC236}">
                <a16:creationId xmlns:a16="http://schemas.microsoft.com/office/drawing/2014/main" id="{6432DA28-D829-44F0-955B-690AD348D051}"/>
              </a:ext>
            </a:extLst>
          </p:cNvPr>
          <p:cNvGrpSpPr/>
          <p:nvPr/>
        </p:nvGrpSpPr>
        <p:grpSpPr>
          <a:xfrm>
            <a:off x="891448" y="325271"/>
            <a:ext cx="752475" cy="751840"/>
            <a:chOff x="899674" y="382524"/>
            <a:chExt cx="752475" cy="751840"/>
          </a:xfrm>
        </p:grpSpPr>
        <p:sp>
          <p:nvSpPr>
            <p:cNvPr id="30" name="object 7">
              <a:extLst>
                <a:ext uri="{FF2B5EF4-FFF2-40B4-BE49-F238E27FC236}">
                  <a16:creationId xmlns:a16="http://schemas.microsoft.com/office/drawing/2014/main" id="{2B64851F-E3D3-4D11-AEA3-3A33EC799445}"/>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31" name="object 8">
              <a:extLst>
                <a:ext uri="{FF2B5EF4-FFF2-40B4-BE49-F238E27FC236}">
                  <a16:creationId xmlns:a16="http://schemas.microsoft.com/office/drawing/2014/main" id="{6DF54E6B-8755-4664-AD40-90B69D95A47E}"/>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32" name="object 9">
            <a:extLst>
              <a:ext uri="{FF2B5EF4-FFF2-40B4-BE49-F238E27FC236}">
                <a16:creationId xmlns:a16="http://schemas.microsoft.com/office/drawing/2014/main" id="{38625348-0ACD-4EC8-A17C-2C336FB049BD}"/>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grpSp>
        <p:nvGrpSpPr>
          <p:cNvPr id="33" name="object 2">
            <a:extLst>
              <a:ext uri="{FF2B5EF4-FFF2-40B4-BE49-F238E27FC236}">
                <a16:creationId xmlns:a16="http://schemas.microsoft.com/office/drawing/2014/main" id="{D77CFB5A-19AA-4120-A7CB-E3429B5324FC}"/>
              </a:ext>
            </a:extLst>
          </p:cNvPr>
          <p:cNvGrpSpPr/>
          <p:nvPr/>
        </p:nvGrpSpPr>
        <p:grpSpPr>
          <a:xfrm>
            <a:off x="1625763" y="464309"/>
            <a:ext cx="9822815" cy="506730"/>
            <a:chOff x="1538986" y="491998"/>
            <a:chExt cx="9822815" cy="506730"/>
          </a:xfrm>
        </p:grpSpPr>
        <p:sp>
          <p:nvSpPr>
            <p:cNvPr id="34" name="object 3">
              <a:extLst>
                <a:ext uri="{FF2B5EF4-FFF2-40B4-BE49-F238E27FC236}">
                  <a16:creationId xmlns:a16="http://schemas.microsoft.com/office/drawing/2014/main" id="{58688B5D-69DB-4121-9DAD-D73167DAD798}"/>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35" name="object 4">
              <a:extLst>
                <a:ext uri="{FF2B5EF4-FFF2-40B4-BE49-F238E27FC236}">
                  <a16:creationId xmlns:a16="http://schemas.microsoft.com/office/drawing/2014/main" id="{0F3265F2-A054-43F5-BA83-9E701E6E355C}"/>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36" name="object 6">
            <a:extLst>
              <a:ext uri="{FF2B5EF4-FFF2-40B4-BE49-F238E27FC236}">
                <a16:creationId xmlns:a16="http://schemas.microsoft.com/office/drawing/2014/main" id="{1930EE99-60F6-43E1-96A0-1DBF59C6F4C4}"/>
              </a:ext>
            </a:extLst>
          </p:cNvPr>
          <p:cNvGrpSpPr/>
          <p:nvPr/>
        </p:nvGrpSpPr>
        <p:grpSpPr>
          <a:xfrm>
            <a:off x="891448" y="325271"/>
            <a:ext cx="752475" cy="751840"/>
            <a:chOff x="899674" y="382524"/>
            <a:chExt cx="752475" cy="751840"/>
          </a:xfrm>
          <a:solidFill>
            <a:schemeClr val="accent2"/>
          </a:solidFill>
        </p:grpSpPr>
        <p:sp>
          <p:nvSpPr>
            <p:cNvPr id="37" name="object 7">
              <a:extLst>
                <a:ext uri="{FF2B5EF4-FFF2-40B4-BE49-F238E27FC236}">
                  <a16:creationId xmlns:a16="http://schemas.microsoft.com/office/drawing/2014/main" id="{DE73D13A-2D7A-493A-8A44-E2354C73CBF2}"/>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38" name="object 8">
              <a:extLst>
                <a:ext uri="{FF2B5EF4-FFF2-40B4-BE49-F238E27FC236}">
                  <a16:creationId xmlns:a16="http://schemas.microsoft.com/office/drawing/2014/main" id="{D0F6C334-FE7F-4318-84A2-3E0D6D1A4B4C}"/>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39" name="object 9">
            <a:extLst>
              <a:ext uri="{FF2B5EF4-FFF2-40B4-BE49-F238E27FC236}">
                <a16:creationId xmlns:a16="http://schemas.microsoft.com/office/drawing/2014/main" id="{34B3FF46-2B14-42BD-BCEF-17863A0A9D93}"/>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3</a:t>
            </a:r>
            <a:endParaRPr sz="2700" dirty="0">
              <a:latin typeface="Calibri"/>
              <a:cs typeface="Calibri"/>
            </a:endParaRPr>
          </a:p>
        </p:txBody>
      </p:sp>
      <p:sp>
        <p:nvSpPr>
          <p:cNvPr id="40" name="object 5">
            <a:extLst>
              <a:ext uri="{FF2B5EF4-FFF2-40B4-BE49-F238E27FC236}">
                <a16:creationId xmlns:a16="http://schemas.microsoft.com/office/drawing/2014/main" id="{C79FF2E9-2C80-4AA7-95A9-019EE4B409EA}"/>
              </a:ext>
            </a:extLst>
          </p:cNvPr>
          <p:cNvSpPr txBox="1"/>
          <p:nvPr/>
        </p:nvSpPr>
        <p:spPr>
          <a:xfrm>
            <a:off x="1766251" y="571320"/>
            <a:ext cx="9601321" cy="289823"/>
          </a:xfrm>
          <a:prstGeom prst="rect">
            <a:avLst/>
          </a:prstGeom>
        </p:spPr>
        <p:txBody>
          <a:bodyPr vert="horz" wrap="square" lIns="0" tIns="12700" rIns="0" bIns="0" rtlCol="0">
            <a:spAutoFit/>
          </a:bodyPr>
          <a:lstStyle/>
          <a:p>
            <a:pPr marL="12700">
              <a:lnSpc>
                <a:spcPct val="100000"/>
              </a:lnSpc>
              <a:spcBef>
                <a:spcPts val="100"/>
              </a:spcBef>
            </a:pPr>
            <a:r>
              <a:rPr lang="en-US" sz="1800" b="1" dirty="0">
                <a:solidFill>
                  <a:srgbClr val="434343"/>
                </a:solidFill>
                <a:latin typeface="Calibri"/>
                <a:cs typeface="Calibri"/>
              </a:rPr>
              <a:t>SQL Sever</a:t>
            </a:r>
            <a:r>
              <a:rPr lang="en-US" sz="1800" b="1" spc="-35" dirty="0">
                <a:solidFill>
                  <a:srgbClr val="434343"/>
                </a:solidFill>
                <a:latin typeface="Calibri"/>
                <a:cs typeface="Calibri"/>
              </a:rPr>
              <a:t> </a:t>
            </a:r>
            <a:r>
              <a:rPr lang="en-US" b="1" spc="-35" dirty="0">
                <a:solidFill>
                  <a:srgbClr val="434343"/>
                </a:solidFill>
                <a:latin typeface="Calibri"/>
                <a:cs typeface="Calibri"/>
              </a:rPr>
              <a:t>Integration</a:t>
            </a:r>
            <a:r>
              <a:rPr lang="en-US" sz="1800" b="1" spc="-10" dirty="0">
                <a:solidFill>
                  <a:srgbClr val="434343"/>
                </a:solidFill>
                <a:latin typeface="Calibri"/>
                <a:cs typeface="Calibri"/>
              </a:rPr>
              <a:t> </a:t>
            </a:r>
            <a:r>
              <a:rPr lang="en-US" sz="1800" b="1" spc="-5" dirty="0">
                <a:solidFill>
                  <a:srgbClr val="434343"/>
                </a:solidFill>
                <a:latin typeface="Calibri"/>
                <a:cs typeface="Calibri"/>
              </a:rPr>
              <a:t>Services (SSIS)</a:t>
            </a:r>
            <a:endParaRPr lang="en-US" sz="18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3" name="laser.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197671"/>
            <a:ext cx="12192000" cy="4518660"/>
            <a:chOff x="0" y="2197671"/>
            <a:chExt cx="12192000" cy="4518660"/>
          </a:xfrm>
        </p:grpSpPr>
        <p:pic>
          <p:nvPicPr>
            <p:cNvPr id="3" name="object 3"/>
            <p:cNvPicPr/>
            <p:nvPr/>
          </p:nvPicPr>
          <p:blipFill>
            <a:blip r:embed="rId3" cstate="print"/>
            <a:stretch>
              <a:fillRect/>
            </a:stretch>
          </p:blipFill>
          <p:spPr>
            <a:xfrm>
              <a:off x="9244583" y="2409418"/>
              <a:ext cx="2947416" cy="4082796"/>
            </a:xfrm>
            <a:prstGeom prst="rect">
              <a:avLst/>
            </a:prstGeom>
          </p:spPr>
        </p:pic>
        <p:pic>
          <p:nvPicPr>
            <p:cNvPr id="4" name="object 4"/>
            <p:cNvPicPr/>
            <p:nvPr/>
          </p:nvPicPr>
          <p:blipFill>
            <a:blip r:embed="rId4" cstate="print"/>
            <a:stretch>
              <a:fillRect/>
            </a:stretch>
          </p:blipFill>
          <p:spPr>
            <a:xfrm>
              <a:off x="9439656" y="2604515"/>
              <a:ext cx="2648711" cy="3512820"/>
            </a:xfrm>
            <a:prstGeom prst="rect">
              <a:avLst/>
            </a:prstGeom>
          </p:spPr>
        </p:pic>
        <p:pic>
          <p:nvPicPr>
            <p:cNvPr id="5" name="object 5"/>
            <p:cNvPicPr/>
            <p:nvPr/>
          </p:nvPicPr>
          <p:blipFill>
            <a:blip r:embed="rId5" cstate="print"/>
            <a:stretch>
              <a:fillRect/>
            </a:stretch>
          </p:blipFill>
          <p:spPr>
            <a:xfrm>
              <a:off x="5902452" y="2199081"/>
              <a:ext cx="3479419" cy="4309872"/>
            </a:xfrm>
            <a:prstGeom prst="rect">
              <a:avLst/>
            </a:prstGeom>
          </p:spPr>
        </p:pic>
        <p:pic>
          <p:nvPicPr>
            <p:cNvPr id="6" name="object 6"/>
            <p:cNvPicPr/>
            <p:nvPr/>
          </p:nvPicPr>
          <p:blipFill>
            <a:blip r:embed="rId6" cstate="print"/>
            <a:stretch>
              <a:fillRect/>
            </a:stretch>
          </p:blipFill>
          <p:spPr>
            <a:xfrm>
              <a:off x="6097523" y="2394203"/>
              <a:ext cx="2909316" cy="3739896"/>
            </a:xfrm>
            <a:prstGeom prst="rect">
              <a:avLst/>
            </a:prstGeom>
          </p:spPr>
        </p:pic>
        <p:pic>
          <p:nvPicPr>
            <p:cNvPr id="7" name="object 7"/>
            <p:cNvPicPr/>
            <p:nvPr/>
          </p:nvPicPr>
          <p:blipFill>
            <a:blip r:embed="rId7" cstate="print"/>
            <a:stretch>
              <a:fillRect/>
            </a:stretch>
          </p:blipFill>
          <p:spPr>
            <a:xfrm>
              <a:off x="0" y="2624345"/>
              <a:ext cx="3097203" cy="3652993"/>
            </a:xfrm>
            <a:prstGeom prst="rect">
              <a:avLst/>
            </a:prstGeom>
          </p:spPr>
        </p:pic>
        <p:pic>
          <p:nvPicPr>
            <p:cNvPr id="8" name="object 8"/>
            <p:cNvPicPr/>
            <p:nvPr/>
          </p:nvPicPr>
          <p:blipFill>
            <a:blip r:embed="rId8" cstate="print"/>
            <a:stretch>
              <a:fillRect/>
            </a:stretch>
          </p:blipFill>
          <p:spPr>
            <a:xfrm>
              <a:off x="115823" y="2782823"/>
              <a:ext cx="2642616" cy="3156204"/>
            </a:xfrm>
            <a:prstGeom prst="rect">
              <a:avLst/>
            </a:prstGeom>
          </p:spPr>
        </p:pic>
        <p:pic>
          <p:nvPicPr>
            <p:cNvPr id="9" name="object 9"/>
            <p:cNvPicPr/>
            <p:nvPr/>
          </p:nvPicPr>
          <p:blipFill>
            <a:blip r:embed="rId9" cstate="print"/>
            <a:stretch>
              <a:fillRect/>
            </a:stretch>
          </p:blipFill>
          <p:spPr>
            <a:xfrm>
              <a:off x="2353055" y="2197671"/>
              <a:ext cx="3820668" cy="4312793"/>
            </a:xfrm>
            <a:prstGeom prst="rect">
              <a:avLst/>
            </a:prstGeom>
          </p:spPr>
        </p:pic>
        <p:pic>
          <p:nvPicPr>
            <p:cNvPr id="10" name="object 10"/>
            <p:cNvPicPr/>
            <p:nvPr/>
          </p:nvPicPr>
          <p:blipFill>
            <a:blip r:embed="rId10" cstate="print"/>
            <a:stretch>
              <a:fillRect/>
            </a:stretch>
          </p:blipFill>
          <p:spPr>
            <a:xfrm>
              <a:off x="2548127" y="2392679"/>
              <a:ext cx="3250692" cy="3742944"/>
            </a:xfrm>
            <a:prstGeom prst="rect">
              <a:avLst/>
            </a:prstGeom>
          </p:spPr>
        </p:pic>
        <p:sp>
          <p:nvSpPr>
            <p:cNvPr id="11" name="object 11"/>
            <p:cNvSpPr/>
            <p:nvPr/>
          </p:nvSpPr>
          <p:spPr>
            <a:xfrm>
              <a:off x="2009394" y="3927982"/>
              <a:ext cx="7798434" cy="76200"/>
            </a:xfrm>
            <a:custGeom>
              <a:avLst/>
              <a:gdLst/>
              <a:ahLst/>
              <a:cxnLst/>
              <a:rect l="l" t="t" r="r" b="b"/>
              <a:pathLst>
                <a:path w="7798434" h="76200">
                  <a:moveTo>
                    <a:pt x="989076" y="38227"/>
                  </a:moveTo>
                  <a:lnTo>
                    <a:pt x="912876" y="0"/>
                  </a:lnTo>
                  <a:lnTo>
                    <a:pt x="912876" y="25387"/>
                  </a:lnTo>
                  <a:lnTo>
                    <a:pt x="0" y="24003"/>
                  </a:lnTo>
                  <a:lnTo>
                    <a:pt x="0" y="49403"/>
                  </a:lnTo>
                  <a:lnTo>
                    <a:pt x="912876" y="50787"/>
                  </a:lnTo>
                  <a:lnTo>
                    <a:pt x="912876" y="76200"/>
                  </a:lnTo>
                  <a:lnTo>
                    <a:pt x="963841" y="50800"/>
                  </a:lnTo>
                  <a:lnTo>
                    <a:pt x="989076" y="38227"/>
                  </a:lnTo>
                  <a:close/>
                </a:path>
                <a:path w="7798434" h="76200">
                  <a:moveTo>
                    <a:pt x="4582655" y="38227"/>
                  </a:moveTo>
                  <a:lnTo>
                    <a:pt x="4506455" y="0"/>
                  </a:lnTo>
                  <a:lnTo>
                    <a:pt x="4506455" y="25387"/>
                  </a:lnTo>
                  <a:lnTo>
                    <a:pt x="3592068" y="24003"/>
                  </a:lnTo>
                  <a:lnTo>
                    <a:pt x="3592068" y="49403"/>
                  </a:lnTo>
                  <a:lnTo>
                    <a:pt x="4506455" y="50787"/>
                  </a:lnTo>
                  <a:lnTo>
                    <a:pt x="4506455" y="76200"/>
                  </a:lnTo>
                  <a:lnTo>
                    <a:pt x="4557433" y="50800"/>
                  </a:lnTo>
                  <a:lnTo>
                    <a:pt x="4582655" y="38227"/>
                  </a:lnTo>
                  <a:close/>
                </a:path>
                <a:path w="7798434" h="76200">
                  <a:moveTo>
                    <a:pt x="7798308" y="38227"/>
                  </a:moveTo>
                  <a:lnTo>
                    <a:pt x="7722108" y="0"/>
                  </a:lnTo>
                  <a:lnTo>
                    <a:pt x="7722108" y="25387"/>
                  </a:lnTo>
                  <a:lnTo>
                    <a:pt x="6807708" y="24003"/>
                  </a:lnTo>
                  <a:lnTo>
                    <a:pt x="6807708" y="49403"/>
                  </a:lnTo>
                  <a:lnTo>
                    <a:pt x="7722108" y="50787"/>
                  </a:lnTo>
                  <a:lnTo>
                    <a:pt x="7722108" y="76200"/>
                  </a:lnTo>
                  <a:lnTo>
                    <a:pt x="7773073" y="50800"/>
                  </a:lnTo>
                  <a:lnTo>
                    <a:pt x="7798308" y="38227"/>
                  </a:lnTo>
                  <a:close/>
                </a:path>
              </a:pathLst>
            </a:custGeom>
            <a:solidFill>
              <a:srgbClr val="D30031"/>
            </a:solidFill>
          </p:spPr>
          <p:txBody>
            <a:bodyPr wrap="square" lIns="0" tIns="0" rIns="0" bIns="0" rtlCol="0"/>
            <a:lstStyle/>
            <a:p>
              <a:endParaRPr/>
            </a:p>
          </p:txBody>
        </p:sp>
      </p:grpSp>
      <p:sp>
        <p:nvSpPr>
          <p:cNvPr id="19" name="object 19"/>
          <p:cNvSpPr txBox="1"/>
          <p:nvPr/>
        </p:nvSpPr>
        <p:spPr>
          <a:xfrm>
            <a:off x="7479030" y="1599658"/>
            <a:ext cx="4113529" cy="259045"/>
          </a:xfrm>
          <a:prstGeom prst="rect">
            <a:avLst/>
          </a:prstGeom>
        </p:spPr>
        <p:txBody>
          <a:bodyPr vert="horz" wrap="square" lIns="0" tIns="12700" rIns="0" bIns="0" rtlCol="0">
            <a:spAutoFit/>
          </a:bodyPr>
          <a:lstStyle/>
          <a:p>
            <a:pPr marL="12700">
              <a:lnSpc>
                <a:spcPct val="100000"/>
              </a:lnSpc>
              <a:spcBef>
                <a:spcPts val="100"/>
              </a:spcBef>
            </a:pPr>
            <a:r>
              <a:rPr sz="1600" b="1" dirty="0">
                <a:latin typeface="Times New Roman" panose="02020603050405020304" pitchFamily="18" charset="0"/>
                <a:cs typeface="Times New Roman" panose="02020603050405020304" pitchFamily="18" charset="0"/>
              </a:rPr>
              <a:t>Loading</a:t>
            </a:r>
            <a:r>
              <a:rPr sz="1600" b="1" spc="-35"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Data </a:t>
            </a:r>
            <a:r>
              <a:rPr sz="1600" b="1" dirty="0">
                <a:latin typeface="Times New Roman" panose="02020603050405020304" pitchFamily="18" charset="0"/>
                <a:cs typeface="Times New Roman" panose="02020603050405020304" pitchFamily="18" charset="0"/>
              </a:rPr>
              <a:t>through</a:t>
            </a:r>
            <a:r>
              <a:rPr sz="1600" b="1" spc="-2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SSIS</a:t>
            </a:r>
            <a:r>
              <a:rPr sz="1600" b="1" spc="-20"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Package</a:t>
            </a:r>
            <a:r>
              <a:rPr sz="1600" b="1" spc="-10"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p:txBody>
      </p:sp>
      <p:sp>
        <p:nvSpPr>
          <p:cNvPr id="20" name="object 20"/>
          <p:cNvSpPr txBox="1"/>
          <p:nvPr/>
        </p:nvSpPr>
        <p:spPr>
          <a:xfrm>
            <a:off x="848055" y="1635294"/>
            <a:ext cx="4965065" cy="259045"/>
          </a:xfrm>
          <a:prstGeom prst="rect">
            <a:avLst/>
          </a:prstGeom>
        </p:spPr>
        <p:txBody>
          <a:bodyPr vert="horz" wrap="square" lIns="0" tIns="12700" rIns="0" bIns="0" rtlCol="0">
            <a:spAutoFit/>
          </a:bodyPr>
          <a:lstStyle/>
          <a:p>
            <a:pPr marL="12700">
              <a:lnSpc>
                <a:spcPct val="100000"/>
              </a:lnSpc>
              <a:spcBef>
                <a:spcPts val="100"/>
              </a:spcBef>
            </a:pPr>
            <a:r>
              <a:rPr sz="1600" b="1" spc="-5" dirty="0">
                <a:latin typeface="Times New Roman" panose="02020603050405020304" pitchFamily="18" charset="0"/>
                <a:cs typeface="Times New Roman" panose="02020603050405020304" pitchFamily="18" charset="0"/>
              </a:rPr>
              <a:t>Before</a:t>
            </a:r>
            <a:r>
              <a:rPr sz="1600" b="1" dirty="0">
                <a:latin typeface="Times New Roman" panose="02020603050405020304" pitchFamily="18" charset="0"/>
                <a:cs typeface="Times New Roman" panose="02020603050405020304" pitchFamily="18" charset="0"/>
              </a:rPr>
              <a:t> Loading</a:t>
            </a:r>
            <a:r>
              <a:rPr sz="1600" b="1" spc="-25"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Data </a:t>
            </a:r>
            <a:r>
              <a:rPr sz="1600" b="1" dirty="0">
                <a:latin typeface="Times New Roman" panose="02020603050405020304" pitchFamily="18" charset="0"/>
                <a:cs typeface="Times New Roman" panose="02020603050405020304" pitchFamily="18" charset="0"/>
              </a:rPr>
              <a:t>Through</a:t>
            </a:r>
            <a:r>
              <a:rPr sz="1600" b="1" spc="-2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SSIS </a:t>
            </a:r>
            <a:r>
              <a:rPr sz="1600" b="1" spc="-5" dirty="0">
                <a:latin typeface="Times New Roman" panose="02020603050405020304" pitchFamily="18" charset="0"/>
                <a:cs typeface="Times New Roman" panose="02020603050405020304" pitchFamily="18" charset="0"/>
              </a:rPr>
              <a:t>Package</a:t>
            </a:r>
            <a:r>
              <a:rPr sz="1600" b="1" dirty="0">
                <a:latin typeface="Times New Roman" panose="02020603050405020304" pitchFamily="18" charset="0"/>
                <a:cs typeface="Times New Roman" panose="02020603050405020304" pitchFamily="18" charset="0"/>
              </a:rPr>
              <a:t> :</a:t>
            </a:r>
            <a:endParaRPr sz="1600" dirty="0">
              <a:latin typeface="Times New Roman" panose="02020603050405020304" pitchFamily="18" charset="0"/>
              <a:cs typeface="Times New Roman" panose="02020603050405020304" pitchFamily="18" charset="0"/>
            </a:endParaRPr>
          </a:p>
        </p:txBody>
      </p:sp>
      <p:grpSp>
        <p:nvGrpSpPr>
          <p:cNvPr id="38" name="object 2">
            <a:extLst>
              <a:ext uri="{FF2B5EF4-FFF2-40B4-BE49-F238E27FC236}">
                <a16:creationId xmlns:a16="http://schemas.microsoft.com/office/drawing/2014/main" id="{62EC86C1-1CE3-488E-863D-792B40CF0452}"/>
              </a:ext>
            </a:extLst>
          </p:cNvPr>
          <p:cNvGrpSpPr/>
          <p:nvPr/>
        </p:nvGrpSpPr>
        <p:grpSpPr>
          <a:xfrm>
            <a:off x="1625763" y="464309"/>
            <a:ext cx="9822815" cy="506730"/>
            <a:chOff x="1538986" y="491998"/>
            <a:chExt cx="9822815" cy="506730"/>
          </a:xfrm>
        </p:grpSpPr>
        <p:sp>
          <p:nvSpPr>
            <p:cNvPr id="39" name="object 3">
              <a:extLst>
                <a:ext uri="{FF2B5EF4-FFF2-40B4-BE49-F238E27FC236}">
                  <a16:creationId xmlns:a16="http://schemas.microsoft.com/office/drawing/2014/main" id="{97CE95F0-EEF2-40F4-A2D4-84C3EBAE274C}"/>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40" name="object 4">
              <a:extLst>
                <a:ext uri="{FF2B5EF4-FFF2-40B4-BE49-F238E27FC236}">
                  <a16:creationId xmlns:a16="http://schemas.microsoft.com/office/drawing/2014/main" id="{093AB677-C2D2-4CBD-8E9B-E8295968CD50}"/>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41" name="object 6">
            <a:extLst>
              <a:ext uri="{FF2B5EF4-FFF2-40B4-BE49-F238E27FC236}">
                <a16:creationId xmlns:a16="http://schemas.microsoft.com/office/drawing/2014/main" id="{671CF955-3F58-4743-8903-B1C515CDD0FF}"/>
              </a:ext>
            </a:extLst>
          </p:cNvPr>
          <p:cNvGrpSpPr/>
          <p:nvPr/>
        </p:nvGrpSpPr>
        <p:grpSpPr>
          <a:xfrm>
            <a:off x="891448" y="325271"/>
            <a:ext cx="752475" cy="751840"/>
            <a:chOff x="899674" y="382524"/>
            <a:chExt cx="752475" cy="751840"/>
          </a:xfrm>
        </p:grpSpPr>
        <p:sp>
          <p:nvSpPr>
            <p:cNvPr id="42" name="object 7">
              <a:extLst>
                <a:ext uri="{FF2B5EF4-FFF2-40B4-BE49-F238E27FC236}">
                  <a16:creationId xmlns:a16="http://schemas.microsoft.com/office/drawing/2014/main" id="{5A53AF46-A0F4-4D4C-B1E6-F231E1DFB21C}"/>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43" name="object 8">
              <a:extLst>
                <a:ext uri="{FF2B5EF4-FFF2-40B4-BE49-F238E27FC236}">
                  <a16:creationId xmlns:a16="http://schemas.microsoft.com/office/drawing/2014/main" id="{78F3E687-4115-47D2-A726-9EC116CD5B91}"/>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44" name="object 9">
            <a:extLst>
              <a:ext uri="{FF2B5EF4-FFF2-40B4-BE49-F238E27FC236}">
                <a16:creationId xmlns:a16="http://schemas.microsoft.com/office/drawing/2014/main" id="{0C0423DE-DADF-4F0A-9C18-BEA29731EC2A}"/>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grpSp>
        <p:nvGrpSpPr>
          <p:cNvPr id="45" name="object 2">
            <a:extLst>
              <a:ext uri="{FF2B5EF4-FFF2-40B4-BE49-F238E27FC236}">
                <a16:creationId xmlns:a16="http://schemas.microsoft.com/office/drawing/2014/main" id="{F990DFBB-2070-4C07-BCC1-06B98D6418B9}"/>
              </a:ext>
            </a:extLst>
          </p:cNvPr>
          <p:cNvGrpSpPr/>
          <p:nvPr/>
        </p:nvGrpSpPr>
        <p:grpSpPr>
          <a:xfrm>
            <a:off x="1625763" y="464309"/>
            <a:ext cx="9822815" cy="506730"/>
            <a:chOff x="1538986" y="491998"/>
            <a:chExt cx="9822815" cy="506730"/>
          </a:xfrm>
        </p:grpSpPr>
        <p:sp>
          <p:nvSpPr>
            <p:cNvPr id="46" name="object 3">
              <a:extLst>
                <a:ext uri="{FF2B5EF4-FFF2-40B4-BE49-F238E27FC236}">
                  <a16:creationId xmlns:a16="http://schemas.microsoft.com/office/drawing/2014/main" id="{ED2A1CE9-42C9-4073-8040-2B252CE156C5}"/>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47" name="object 4">
              <a:extLst>
                <a:ext uri="{FF2B5EF4-FFF2-40B4-BE49-F238E27FC236}">
                  <a16:creationId xmlns:a16="http://schemas.microsoft.com/office/drawing/2014/main" id="{705B7322-5F04-4F41-9B90-8B4D221C7759}"/>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48" name="object 6">
            <a:extLst>
              <a:ext uri="{FF2B5EF4-FFF2-40B4-BE49-F238E27FC236}">
                <a16:creationId xmlns:a16="http://schemas.microsoft.com/office/drawing/2014/main" id="{E9BB8C66-40C6-465D-81B7-AAA1A990A529}"/>
              </a:ext>
            </a:extLst>
          </p:cNvPr>
          <p:cNvGrpSpPr/>
          <p:nvPr/>
        </p:nvGrpSpPr>
        <p:grpSpPr>
          <a:xfrm>
            <a:off x="879638" y="337680"/>
            <a:ext cx="752475" cy="751840"/>
            <a:chOff x="899674" y="382524"/>
            <a:chExt cx="752475" cy="751840"/>
          </a:xfrm>
          <a:solidFill>
            <a:schemeClr val="accent2"/>
          </a:solidFill>
        </p:grpSpPr>
        <p:sp>
          <p:nvSpPr>
            <p:cNvPr id="49" name="object 7">
              <a:extLst>
                <a:ext uri="{FF2B5EF4-FFF2-40B4-BE49-F238E27FC236}">
                  <a16:creationId xmlns:a16="http://schemas.microsoft.com/office/drawing/2014/main" id="{39E7CBC2-A36F-4D67-A9FA-2FA28768B40A}"/>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50" name="object 8">
              <a:extLst>
                <a:ext uri="{FF2B5EF4-FFF2-40B4-BE49-F238E27FC236}">
                  <a16:creationId xmlns:a16="http://schemas.microsoft.com/office/drawing/2014/main" id="{70E847D3-4434-4FBF-8D80-6072F827A485}"/>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51" name="object 9">
            <a:extLst>
              <a:ext uri="{FF2B5EF4-FFF2-40B4-BE49-F238E27FC236}">
                <a16:creationId xmlns:a16="http://schemas.microsoft.com/office/drawing/2014/main" id="{7AA11927-39D1-4690-88CD-6733F9CD5221}"/>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3</a:t>
            </a:r>
            <a:endParaRPr sz="2700" dirty="0">
              <a:latin typeface="Calibri"/>
              <a:cs typeface="Calibri"/>
            </a:endParaRPr>
          </a:p>
        </p:txBody>
      </p:sp>
      <p:sp>
        <p:nvSpPr>
          <p:cNvPr id="52" name="object 5">
            <a:extLst>
              <a:ext uri="{FF2B5EF4-FFF2-40B4-BE49-F238E27FC236}">
                <a16:creationId xmlns:a16="http://schemas.microsoft.com/office/drawing/2014/main" id="{2AAF60CB-1056-4915-884F-D13F68E61187}"/>
              </a:ext>
            </a:extLst>
          </p:cNvPr>
          <p:cNvSpPr txBox="1"/>
          <p:nvPr/>
        </p:nvSpPr>
        <p:spPr>
          <a:xfrm>
            <a:off x="1766251" y="571320"/>
            <a:ext cx="9601321" cy="289823"/>
          </a:xfrm>
          <a:prstGeom prst="rect">
            <a:avLst/>
          </a:prstGeom>
        </p:spPr>
        <p:txBody>
          <a:bodyPr vert="horz" wrap="square" lIns="0" tIns="12700" rIns="0" bIns="0" rtlCol="0">
            <a:spAutoFit/>
          </a:bodyPr>
          <a:lstStyle/>
          <a:p>
            <a:pPr marL="12700">
              <a:lnSpc>
                <a:spcPct val="100000"/>
              </a:lnSpc>
              <a:spcBef>
                <a:spcPts val="100"/>
              </a:spcBef>
            </a:pPr>
            <a:r>
              <a:rPr lang="en-US" sz="1800" b="1" dirty="0">
                <a:solidFill>
                  <a:srgbClr val="434343"/>
                </a:solidFill>
                <a:latin typeface="Calibri"/>
                <a:cs typeface="Calibri"/>
              </a:rPr>
              <a:t>SQL Sever</a:t>
            </a:r>
            <a:r>
              <a:rPr lang="en-US" sz="1800" b="1" spc="-35" dirty="0">
                <a:solidFill>
                  <a:srgbClr val="434343"/>
                </a:solidFill>
                <a:latin typeface="Calibri"/>
                <a:cs typeface="Calibri"/>
              </a:rPr>
              <a:t> </a:t>
            </a:r>
            <a:r>
              <a:rPr lang="en-US" b="1" spc="-35" dirty="0">
                <a:solidFill>
                  <a:srgbClr val="434343"/>
                </a:solidFill>
                <a:latin typeface="Calibri"/>
                <a:cs typeface="Calibri"/>
              </a:rPr>
              <a:t>Integration</a:t>
            </a:r>
            <a:r>
              <a:rPr lang="en-US" sz="1800" b="1" spc="-10" dirty="0">
                <a:solidFill>
                  <a:srgbClr val="434343"/>
                </a:solidFill>
                <a:latin typeface="Calibri"/>
                <a:cs typeface="Calibri"/>
              </a:rPr>
              <a:t> </a:t>
            </a:r>
            <a:r>
              <a:rPr lang="en-US" sz="1800" b="1" spc="-5" dirty="0">
                <a:solidFill>
                  <a:srgbClr val="434343"/>
                </a:solidFill>
                <a:latin typeface="Calibri"/>
                <a:cs typeface="Calibri"/>
              </a:rPr>
              <a:t>Services (SSIS)</a:t>
            </a:r>
            <a:endParaRPr lang="en-US" sz="18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11" name="laser.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p:nvPr/>
        </p:nvSpPr>
        <p:spPr>
          <a:xfrm>
            <a:off x="1428968" y="1423795"/>
            <a:ext cx="9462770" cy="1559401"/>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Times New Roman" panose="02020603050405020304" pitchFamily="18" charset="0"/>
                <a:cs typeface="Times New Roman" panose="02020603050405020304" pitchFamily="18" charset="0"/>
              </a:rPr>
              <a:t>SSRS</a:t>
            </a:r>
            <a:r>
              <a:rPr sz="1800" b="1" spc="-50" dirty="0">
                <a:latin typeface="Times New Roman" panose="02020603050405020304" pitchFamily="18" charset="0"/>
                <a:cs typeface="Times New Roman" panose="02020603050405020304" pitchFamily="18" charset="0"/>
              </a:rPr>
              <a:t> </a:t>
            </a:r>
            <a:r>
              <a:rPr sz="1800" b="1" dirty="0">
                <a:latin typeface="Times New Roman" panose="02020603050405020304" pitchFamily="18" charset="0"/>
                <a:cs typeface="Times New Roman" panose="02020603050405020304" pitchFamily="18" charset="0"/>
              </a:rPr>
              <a:t>:</a:t>
            </a:r>
            <a:endParaRPr sz="1800" dirty="0">
              <a:latin typeface="Times New Roman" panose="02020603050405020304" pitchFamily="18" charset="0"/>
              <a:cs typeface="Times New Roman" panose="02020603050405020304" pitchFamily="18" charset="0"/>
            </a:endParaRPr>
          </a:p>
          <a:p>
            <a:pPr>
              <a:lnSpc>
                <a:spcPct val="100000"/>
              </a:lnSpc>
              <a:spcBef>
                <a:spcPts val="35"/>
              </a:spcBef>
            </a:pPr>
            <a:endParaRPr sz="1850" dirty="0">
              <a:latin typeface="Times New Roman" panose="02020603050405020304" pitchFamily="18" charset="0"/>
              <a:cs typeface="Times New Roman" panose="02020603050405020304" pitchFamily="18" charset="0"/>
            </a:endParaRPr>
          </a:p>
          <a:p>
            <a:pPr marL="478155" marR="5080" indent="-285750">
              <a:lnSpc>
                <a:spcPct val="100000"/>
              </a:lnSpc>
              <a:buFont typeface="Arial" panose="020B0604020202020204" pitchFamily="34" charset="0"/>
              <a:buChar char="•"/>
            </a:pPr>
            <a:r>
              <a:rPr lang="en-US" sz="1600" spc="-5" dirty="0">
                <a:latin typeface="Times New Roman" panose="02020603050405020304" pitchFamily="18" charset="0"/>
                <a:cs typeface="Times New Roman" panose="02020603050405020304" pitchFamily="18" charset="0"/>
              </a:rPr>
              <a:t>SSRS is a programming language that allows you to create reports with tables as data, diagrams, graphics, and outlines.</a:t>
            </a:r>
          </a:p>
          <a:p>
            <a:pPr marL="192405" marR="5080">
              <a:lnSpc>
                <a:spcPct val="100000"/>
              </a:lnSpc>
            </a:pPr>
            <a:endParaRPr lang="en-US" sz="1600" spc="-5" dirty="0">
              <a:latin typeface="Times New Roman" panose="02020603050405020304" pitchFamily="18" charset="0"/>
              <a:cs typeface="Times New Roman" panose="02020603050405020304" pitchFamily="18" charset="0"/>
            </a:endParaRPr>
          </a:p>
          <a:p>
            <a:pPr marL="478155" marR="5080" indent="-285750">
              <a:lnSpc>
                <a:spcPct val="100000"/>
              </a:lnSpc>
              <a:buFont typeface="Arial" panose="020B0604020202020204" pitchFamily="34" charset="0"/>
              <a:buChar char="•"/>
            </a:pPr>
            <a:r>
              <a:rPr lang="en-US" sz="1600" spc="-5" dirty="0">
                <a:latin typeface="Times New Roman" panose="02020603050405020304" pitchFamily="18" charset="0"/>
                <a:cs typeface="Times New Roman" panose="02020603050405020304" pitchFamily="18" charset="0"/>
              </a:rPr>
              <a:t>These reports are stored on a server and can be run at any time, within the parameters set by the customers.</a:t>
            </a:r>
            <a:endParaRPr sz="1600" dirty="0">
              <a:latin typeface="Times New Roman" panose="02020603050405020304" pitchFamily="18" charset="0"/>
              <a:cs typeface="Times New Roman" panose="02020603050405020304" pitchFamily="18" charset="0"/>
            </a:endParaRPr>
          </a:p>
        </p:txBody>
      </p:sp>
      <p:sp>
        <p:nvSpPr>
          <p:cNvPr id="16" name="object 16"/>
          <p:cNvSpPr txBox="1"/>
          <p:nvPr/>
        </p:nvSpPr>
        <p:spPr>
          <a:xfrm>
            <a:off x="2593085" y="3874805"/>
            <a:ext cx="1389380" cy="259045"/>
          </a:xfrm>
          <a:prstGeom prst="rect">
            <a:avLst/>
          </a:prstGeom>
        </p:spPr>
        <p:txBody>
          <a:bodyPr vert="horz" wrap="square" lIns="0" tIns="12700" rIns="0" bIns="0" rtlCol="0">
            <a:spAutoFit/>
          </a:bodyPr>
          <a:lstStyle/>
          <a:p>
            <a:pPr marL="12700">
              <a:lnSpc>
                <a:spcPct val="100000"/>
              </a:lnSpc>
              <a:spcBef>
                <a:spcPts val="100"/>
              </a:spcBef>
            </a:pPr>
            <a:r>
              <a:rPr sz="1600" b="1" spc="-10" dirty="0">
                <a:latin typeface="Times New Roman" panose="02020603050405020304" pitchFamily="18" charset="0"/>
                <a:cs typeface="Times New Roman" panose="02020603050405020304" pitchFamily="18" charset="0"/>
              </a:rPr>
              <a:t>Advantages:</a:t>
            </a:r>
            <a:endParaRPr sz="1600" dirty="0">
              <a:latin typeface="Times New Roman" panose="02020603050405020304" pitchFamily="18" charset="0"/>
              <a:cs typeface="Times New Roman" panose="02020603050405020304" pitchFamily="18" charset="0"/>
            </a:endParaRPr>
          </a:p>
        </p:txBody>
      </p:sp>
      <p:sp>
        <p:nvSpPr>
          <p:cNvPr id="18" name="object 18"/>
          <p:cNvSpPr txBox="1"/>
          <p:nvPr/>
        </p:nvSpPr>
        <p:spPr>
          <a:xfrm>
            <a:off x="2196527" y="4484832"/>
            <a:ext cx="2287905" cy="259045"/>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panose="02020603050405020304" pitchFamily="18" charset="0"/>
                <a:cs typeface="Times New Roman" panose="02020603050405020304" pitchFamily="18" charset="0"/>
              </a:rPr>
              <a:t>It </a:t>
            </a:r>
            <a:r>
              <a:rPr sz="1600" dirty="0">
                <a:latin typeface="Times New Roman" panose="02020603050405020304" pitchFamily="18" charset="0"/>
                <a:cs typeface="Times New Roman" panose="02020603050405020304" pitchFamily="18" charset="0"/>
              </a:rPr>
              <a:t>is</a:t>
            </a:r>
            <a:r>
              <a:rPr sz="1600" spc="-3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faster</a:t>
            </a:r>
            <a:r>
              <a:rPr sz="1600" dirty="0">
                <a:latin typeface="Times New Roman" panose="02020603050405020304" pitchFamily="18" charset="0"/>
                <a:cs typeface="Times New Roman" panose="02020603050405020304" pitchFamily="18" charset="0"/>
              </a:rPr>
              <a:t> and</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cheaper.</a:t>
            </a:r>
          </a:p>
        </p:txBody>
      </p:sp>
      <p:sp>
        <p:nvSpPr>
          <p:cNvPr id="20" name="object 20"/>
          <p:cNvSpPr txBox="1"/>
          <p:nvPr/>
        </p:nvSpPr>
        <p:spPr>
          <a:xfrm>
            <a:off x="2196527" y="4967185"/>
            <a:ext cx="1540510" cy="259045"/>
          </a:xfrm>
          <a:prstGeom prst="rect">
            <a:avLst/>
          </a:prstGeom>
        </p:spPr>
        <p:txBody>
          <a:bodyPr vert="horz" wrap="square" lIns="0" tIns="12700" rIns="0" bIns="0" rtlCol="0">
            <a:spAutoFit/>
          </a:bodyPr>
          <a:lstStyle/>
          <a:p>
            <a:pPr marL="12700">
              <a:lnSpc>
                <a:spcPct val="100000"/>
              </a:lnSpc>
              <a:spcBef>
                <a:spcPts val="100"/>
              </a:spcBef>
            </a:pPr>
            <a:r>
              <a:rPr sz="1600" dirty="0">
                <a:latin typeface="Times New Roman" panose="02020603050405020304" pitchFamily="18" charset="0"/>
                <a:cs typeface="Times New Roman" panose="02020603050405020304" pitchFamily="18" charset="0"/>
              </a:rPr>
              <a:t>Easy</a:t>
            </a:r>
            <a:r>
              <a:rPr sz="1600" spc="-3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to</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Deploy.</a:t>
            </a:r>
            <a:endParaRPr sz="1600" dirty="0">
              <a:latin typeface="Times New Roman" panose="02020603050405020304" pitchFamily="18" charset="0"/>
              <a:cs typeface="Times New Roman" panose="02020603050405020304" pitchFamily="18" charset="0"/>
            </a:endParaRPr>
          </a:p>
        </p:txBody>
      </p:sp>
      <p:sp>
        <p:nvSpPr>
          <p:cNvPr id="21" name="object 21"/>
          <p:cNvSpPr txBox="1"/>
          <p:nvPr/>
        </p:nvSpPr>
        <p:spPr>
          <a:xfrm>
            <a:off x="7234580" y="3874804"/>
            <a:ext cx="1708150" cy="259045"/>
          </a:xfrm>
          <a:prstGeom prst="rect">
            <a:avLst/>
          </a:prstGeom>
        </p:spPr>
        <p:txBody>
          <a:bodyPr vert="horz" wrap="square" lIns="0" tIns="12700" rIns="0" bIns="0" rtlCol="0">
            <a:spAutoFit/>
          </a:bodyPr>
          <a:lstStyle/>
          <a:p>
            <a:pPr marL="12700">
              <a:lnSpc>
                <a:spcPct val="100000"/>
              </a:lnSpc>
              <a:spcBef>
                <a:spcPts val="100"/>
              </a:spcBef>
            </a:pPr>
            <a:r>
              <a:rPr sz="1600" b="1" spc="-5" dirty="0">
                <a:latin typeface="Times New Roman" panose="02020603050405020304" pitchFamily="18" charset="0"/>
                <a:cs typeface="Times New Roman" panose="02020603050405020304" pitchFamily="18" charset="0"/>
              </a:rPr>
              <a:t>Dis</a:t>
            </a:r>
            <a:r>
              <a:rPr sz="1600" b="1" spc="-15" dirty="0">
                <a:latin typeface="Times New Roman" panose="02020603050405020304" pitchFamily="18" charset="0"/>
                <a:cs typeface="Times New Roman" panose="02020603050405020304" pitchFamily="18" charset="0"/>
              </a:rPr>
              <a:t>a</a:t>
            </a:r>
            <a:r>
              <a:rPr sz="1600" b="1" dirty="0">
                <a:latin typeface="Times New Roman" panose="02020603050405020304" pitchFamily="18" charset="0"/>
                <a:cs typeface="Times New Roman" panose="02020603050405020304" pitchFamily="18" charset="0"/>
              </a:rPr>
              <a:t>d</a:t>
            </a:r>
            <a:r>
              <a:rPr sz="1600" b="1" spc="-40" dirty="0">
                <a:latin typeface="Times New Roman" panose="02020603050405020304" pitchFamily="18" charset="0"/>
                <a:cs typeface="Times New Roman" panose="02020603050405020304" pitchFamily="18" charset="0"/>
              </a:rPr>
              <a:t>v</a:t>
            </a:r>
            <a:r>
              <a:rPr sz="1600" b="1" dirty="0">
                <a:latin typeface="Times New Roman" panose="02020603050405020304" pitchFamily="18" charset="0"/>
                <a:cs typeface="Times New Roman" panose="02020603050405020304" pitchFamily="18" charset="0"/>
              </a:rPr>
              <a:t>antage</a:t>
            </a:r>
            <a:r>
              <a:rPr sz="1600" b="1" spc="-15" dirty="0">
                <a:latin typeface="Times New Roman" panose="02020603050405020304" pitchFamily="18" charset="0"/>
                <a:cs typeface="Times New Roman" panose="02020603050405020304" pitchFamily="18" charset="0"/>
              </a:rPr>
              <a:t>s</a:t>
            </a:r>
            <a:r>
              <a:rPr sz="1600" b="1" dirty="0">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p:txBody>
      </p:sp>
      <p:sp>
        <p:nvSpPr>
          <p:cNvPr id="23" name="object 23"/>
          <p:cNvSpPr txBox="1"/>
          <p:nvPr/>
        </p:nvSpPr>
        <p:spPr>
          <a:xfrm>
            <a:off x="7234580" y="4484831"/>
            <a:ext cx="2922270" cy="259045"/>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panose="02020603050405020304" pitchFamily="18" charset="0"/>
                <a:cs typeface="Times New Roman" panose="02020603050405020304" pitchFamily="18" charset="0"/>
              </a:rPr>
              <a:t>It</a:t>
            </a:r>
            <a:r>
              <a:rPr sz="1600" dirty="0">
                <a:latin typeface="Times New Roman" panose="02020603050405020304" pitchFamily="18" charset="0"/>
                <a:cs typeface="Times New Roman" panose="02020603050405020304" pitchFamily="18" charset="0"/>
              </a:rPr>
              <a:t> is</a:t>
            </a:r>
            <a:r>
              <a:rPr sz="1600" spc="-3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only</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Windows </a:t>
            </a:r>
            <a:r>
              <a:rPr sz="1600" dirty="0">
                <a:latin typeface="Times New Roman" panose="02020603050405020304" pitchFamily="18" charset="0"/>
                <a:cs typeface="Times New Roman" panose="02020603050405020304" pitchFamily="18" charset="0"/>
              </a:rPr>
              <a:t>compatible.</a:t>
            </a:r>
          </a:p>
        </p:txBody>
      </p:sp>
      <p:sp>
        <p:nvSpPr>
          <p:cNvPr id="25" name="object 25"/>
          <p:cNvSpPr txBox="1"/>
          <p:nvPr/>
        </p:nvSpPr>
        <p:spPr>
          <a:xfrm>
            <a:off x="7234580" y="4967185"/>
            <a:ext cx="1887855" cy="259045"/>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panose="02020603050405020304" pitchFamily="18" charset="0"/>
                <a:cs typeface="Times New Roman" panose="02020603050405020304" pitchFamily="18" charset="0"/>
              </a:rPr>
              <a:t>Difficult</a:t>
            </a:r>
            <a:r>
              <a:rPr sz="1600" spc="-4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to</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upgrade.</a:t>
            </a:r>
          </a:p>
        </p:txBody>
      </p:sp>
      <p:grpSp>
        <p:nvGrpSpPr>
          <p:cNvPr id="28" name="object 2">
            <a:extLst>
              <a:ext uri="{FF2B5EF4-FFF2-40B4-BE49-F238E27FC236}">
                <a16:creationId xmlns:a16="http://schemas.microsoft.com/office/drawing/2014/main" id="{13248871-54A3-409D-8B15-8D58D8851411}"/>
              </a:ext>
            </a:extLst>
          </p:cNvPr>
          <p:cNvGrpSpPr/>
          <p:nvPr/>
        </p:nvGrpSpPr>
        <p:grpSpPr>
          <a:xfrm>
            <a:off x="1625763" y="464309"/>
            <a:ext cx="9822815" cy="506730"/>
            <a:chOff x="1538986" y="491998"/>
            <a:chExt cx="9822815" cy="506730"/>
          </a:xfrm>
        </p:grpSpPr>
        <p:sp>
          <p:nvSpPr>
            <p:cNvPr id="29" name="object 3">
              <a:extLst>
                <a:ext uri="{FF2B5EF4-FFF2-40B4-BE49-F238E27FC236}">
                  <a16:creationId xmlns:a16="http://schemas.microsoft.com/office/drawing/2014/main" id="{788B8F49-DC2C-4C8E-AFB0-E80DDE0C155E}"/>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30" name="object 4">
              <a:extLst>
                <a:ext uri="{FF2B5EF4-FFF2-40B4-BE49-F238E27FC236}">
                  <a16:creationId xmlns:a16="http://schemas.microsoft.com/office/drawing/2014/main" id="{10C58BAC-230D-48CC-AF3D-E202384E4214}"/>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31" name="object 6">
            <a:extLst>
              <a:ext uri="{FF2B5EF4-FFF2-40B4-BE49-F238E27FC236}">
                <a16:creationId xmlns:a16="http://schemas.microsoft.com/office/drawing/2014/main" id="{82798CB0-07D4-469D-92E9-F42E2E838365}"/>
              </a:ext>
            </a:extLst>
          </p:cNvPr>
          <p:cNvGrpSpPr/>
          <p:nvPr/>
        </p:nvGrpSpPr>
        <p:grpSpPr>
          <a:xfrm>
            <a:off x="891448" y="325271"/>
            <a:ext cx="752475" cy="751840"/>
            <a:chOff x="899674" y="382524"/>
            <a:chExt cx="752475" cy="751840"/>
          </a:xfrm>
        </p:grpSpPr>
        <p:sp>
          <p:nvSpPr>
            <p:cNvPr id="32" name="object 7">
              <a:extLst>
                <a:ext uri="{FF2B5EF4-FFF2-40B4-BE49-F238E27FC236}">
                  <a16:creationId xmlns:a16="http://schemas.microsoft.com/office/drawing/2014/main" id="{C500B1CC-015C-4A88-A631-55006E5665A1}"/>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33" name="object 8">
              <a:extLst>
                <a:ext uri="{FF2B5EF4-FFF2-40B4-BE49-F238E27FC236}">
                  <a16:creationId xmlns:a16="http://schemas.microsoft.com/office/drawing/2014/main" id="{387995D8-7214-43E0-B330-0726D0624803}"/>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34" name="object 9">
            <a:extLst>
              <a:ext uri="{FF2B5EF4-FFF2-40B4-BE49-F238E27FC236}">
                <a16:creationId xmlns:a16="http://schemas.microsoft.com/office/drawing/2014/main" id="{1E3A621E-689D-4829-A823-BFE9B65CAEE7}"/>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grpSp>
        <p:nvGrpSpPr>
          <p:cNvPr id="35" name="object 2">
            <a:extLst>
              <a:ext uri="{FF2B5EF4-FFF2-40B4-BE49-F238E27FC236}">
                <a16:creationId xmlns:a16="http://schemas.microsoft.com/office/drawing/2014/main" id="{C2C6EE68-E1EB-493F-831B-F1C730D6862E}"/>
              </a:ext>
            </a:extLst>
          </p:cNvPr>
          <p:cNvGrpSpPr/>
          <p:nvPr/>
        </p:nvGrpSpPr>
        <p:grpSpPr>
          <a:xfrm>
            <a:off x="1625763" y="464309"/>
            <a:ext cx="9822815" cy="506730"/>
            <a:chOff x="1538986" y="491998"/>
            <a:chExt cx="9822815" cy="506730"/>
          </a:xfrm>
        </p:grpSpPr>
        <p:sp>
          <p:nvSpPr>
            <p:cNvPr id="36" name="object 3">
              <a:extLst>
                <a:ext uri="{FF2B5EF4-FFF2-40B4-BE49-F238E27FC236}">
                  <a16:creationId xmlns:a16="http://schemas.microsoft.com/office/drawing/2014/main" id="{FD97693C-D6A7-4E3E-A4DA-6191D33AB510}"/>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37" name="object 4">
              <a:extLst>
                <a:ext uri="{FF2B5EF4-FFF2-40B4-BE49-F238E27FC236}">
                  <a16:creationId xmlns:a16="http://schemas.microsoft.com/office/drawing/2014/main" id="{B78247B5-AA87-4AC9-AEAE-5146F8A53109}"/>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38" name="object 6">
            <a:extLst>
              <a:ext uri="{FF2B5EF4-FFF2-40B4-BE49-F238E27FC236}">
                <a16:creationId xmlns:a16="http://schemas.microsoft.com/office/drawing/2014/main" id="{58B59A7F-F699-4CA2-B7DF-3D7D536EE0DF}"/>
              </a:ext>
            </a:extLst>
          </p:cNvPr>
          <p:cNvGrpSpPr/>
          <p:nvPr/>
        </p:nvGrpSpPr>
        <p:grpSpPr>
          <a:xfrm>
            <a:off x="891448" y="317626"/>
            <a:ext cx="752475" cy="751840"/>
            <a:chOff x="899674" y="382524"/>
            <a:chExt cx="752475" cy="751840"/>
          </a:xfrm>
          <a:solidFill>
            <a:schemeClr val="accent2"/>
          </a:solidFill>
        </p:grpSpPr>
        <p:sp>
          <p:nvSpPr>
            <p:cNvPr id="39" name="object 7">
              <a:extLst>
                <a:ext uri="{FF2B5EF4-FFF2-40B4-BE49-F238E27FC236}">
                  <a16:creationId xmlns:a16="http://schemas.microsoft.com/office/drawing/2014/main" id="{8C0C1F32-4DA2-4821-B197-23BAF29759B8}"/>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40" name="object 8">
              <a:extLst>
                <a:ext uri="{FF2B5EF4-FFF2-40B4-BE49-F238E27FC236}">
                  <a16:creationId xmlns:a16="http://schemas.microsoft.com/office/drawing/2014/main" id="{D0A8CED0-D09F-4DFF-A5F5-885301902CC5}"/>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41" name="object 9">
            <a:extLst>
              <a:ext uri="{FF2B5EF4-FFF2-40B4-BE49-F238E27FC236}">
                <a16:creationId xmlns:a16="http://schemas.microsoft.com/office/drawing/2014/main" id="{91D4B3E6-D837-479F-8E52-07E082FB6C9C}"/>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4</a:t>
            </a:r>
            <a:endParaRPr sz="2700" dirty="0">
              <a:latin typeface="Calibri"/>
              <a:cs typeface="Calibri"/>
            </a:endParaRPr>
          </a:p>
        </p:txBody>
      </p:sp>
      <p:sp>
        <p:nvSpPr>
          <p:cNvPr id="42" name="object 5">
            <a:extLst>
              <a:ext uri="{FF2B5EF4-FFF2-40B4-BE49-F238E27FC236}">
                <a16:creationId xmlns:a16="http://schemas.microsoft.com/office/drawing/2014/main" id="{B3183360-8853-46C8-884D-F7A308D3B8C1}"/>
              </a:ext>
            </a:extLst>
          </p:cNvPr>
          <p:cNvSpPr txBox="1"/>
          <p:nvPr/>
        </p:nvSpPr>
        <p:spPr>
          <a:xfrm>
            <a:off x="1766251" y="571320"/>
            <a:ext cx="9601321" cy="289823"/>
          </a:xfrm>
          <a:prstGeom prst="rect">
            <a:avLst/>
          </a:prstGeom>
        </p:spPr>
        <p:txBody>
          <a:bodyPr vert="horz" wrap="square" lIns="0" tIns="12700" rIns="0" bIns="0" rtlCol="0">
            <a:spAutoFit/>
          </a:bodyPr>
          <a:lstStyle/>
          <a:p>
            <a:pPr marL="12700">
              <a:lnSpc>
                <a:spcPct val="100000"/>
              </a:lnSpc>
              <a:spcBef>
                <a:spcPts val="100"/>
              </a:spcBef>
            </a:pPr>
            <a:r>
              <a:rPr lang="en-US" sz="1800" b="1" dirty="0">
                <a:solidFill>
                  <a:srgbClr val="434343"/>
                </a:solidFill>
                <a:latin typeface="Calibri"/>
                <a:cs typeface="Calibri"/>
              </a:rPr>
              <a:t>SQL Sever</a:t>
            </a:r>
            <a:r>
              <a:rPr lang="en-US" sz="1800" b="1" spc="-35" dirty="0">
                <a:solidFill>
                  <a:srgbClr val="434343"/>
                </a:solidFill>
                <a:latin typeface="Calibri"/>
                <a:cs typeface="Calibri"/>
              </a:rPr>
              <a:t> </a:t>
            </a:r>
            <a:r>
              <a:rPr lang="en-US" b="1" spc="-35" dirty="0">
                <a:solidFill>
                  <a:srgbClr val="434343"/>
                </a:solidFill>
                <a:latin typeface="Calibri"/>
                <a:cs typeface="Calibri"/>
              </a:rPr>
              <a:t>Reporting</a:t>
            </a:r>
            <a:r>
              <a:rPr lang="en-US" sz="1800" b="1" spc="-10" dirty="0">
                <a:solidFill>
                  <a:srgbClr val="434343"/>
                </a:solidFill>
                <a:latin typeface="Calibri"/>
                <a:cs typeface="Calibri"/>
              </a:rPr>
              <a:t> </a:t>
            </a:r>
            <a:r>
              <a:rPr lang="en-US" sz="1800" b="1" spc="-5" dirty="0">
                <a:solidFill>
                  <a:srgbClr val="434343"/>
                </a:solidFill>
                <a:latin typeface="Calibri"/>
                <a:cs typeface="Calibri"/>
              </a:rPr>
              <a:t>Services (SSRS)</a:t>
            </a:r>
            <a:endParaRPr lang="en-US" sz="18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3" name="laser.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1112926" y="1539366"/>
            <a:ext cx="10029190" cy="1036181"/>
          </a:xfrm>
          <a:prstGeom prst="rect">
            <a:avLst/>
          </a:prstGeom>
        </p:spPr>
        <p:txBody>
          <a:bodyPr vert="horz" wrap="square" lIns="0" tIns="12700" rIns="0" bIns="0" rtlCol="0">
            <a:spAutoFit/>
          </a:bodyPr>
          <a:lstStyle/>
          <a:p>
            <a:pPr marL="298450" indent="-285750">
              <a:lnSpc>
                <a:spcPct val="100000"/>
              </a:lnSpc>
              <a:spcBef>
                <a:spcPts val="100"/>
              </a:spcBef>
              <a:buFont typeface="Arial" panose="020B0604020202020204" pitchFamily="34" charset="0"/>
              <a:buChar char="•"/>
            </a:pPr>
            <a:r>
              <a:rPr lang="en-IN" sz="1600" spc="-5" dirty="0">
                <a:latin typeface="Times New Roman" panose="02020603050405020304" pitchFamily="18" charset="0"/>
                <a:cs typeface="Times New Roman" panose="02020603050405020304" pitchFamily="18" charset="0"/>
              </a:rPr>
              <a:t>SSRS allows for faster report cycles for both social and multidimensional data.</a:t>
            </a:r>
          </a:p>
          <a:p>
            <a:pPr marL="298450" indent="-285750">
              <a:lnSpc>
                <a:spcPct val="100000"/>
              </a:lnSpc>
              <a:spcBef>
                <a:spcPts val="100"/>
              </a:spcBef>
              <a:buFont typeface="Arial" panose="020B0604020202020204" pitchFamily="34" charset="0"/>
              <a:buChar char="•"/>
            </a:pPr>
            <a:r>
              <a:rPr lang="en-IN" sz="1600" spc="-5" dirty="0">
                <a:latin typeface="Times New Roman" panose="02020603050405020304" pitchFamily="18" charset="0"/>
                <a:cs typeface="Times New Roman" panose="02020603050405020304" pitchFamily="18" charset="0"/>
              </a:rPr>
              <a:t>SSRSS helps you retrieve data from made-for-you, OLE, ODBC, and DB relationships.</a:t>
            </a:r>
          </a:p>
          <a:p>
            <a:pPr marL="298450" indent="-285750">
              <a:lnSpc>
                <a:spcPct val="100000"/>
              </a:lnSpc>
              <a:spcBef>
                <a:spcPts val="100"/>
              </a:spcBef>
              <a:buFont typeface="Arial" panose="020B0604020202020204" pitchFamily="34" charset="0"/>
              <a:buChar char="•"/>
            </a:pPr>
            <a:r>
              <a:rPr lang="en-IN" sz="1600" spc="-5" dirty="0">
                <a:latin typeface="Times New Roman" panose="02020603050405020304" pitchFamily="18" charset="0"/>
                <a:cs typeface="Times New Roman" panose="02020603050405020304" pitchFamily="18" charset="0"/>
              </a:rPr>
              <a:t>SSRS components include Report Builder, Report Designer, Report Manager, Report Server, and Data Sources.</a:t>
            </a:r>
          </a:p>
          <a:p>
            <a:pPr marL="298450" indent="-285750">
              <a:lnSpc>
                <a:spcPct val="100000"/>
              </a:lnSpc>
              <a:spcBef>
                <a:spcPts val="100"/>
              </a:spcBef>
              <a:buFont typeface="Arial" panose="020B0604020202020204" pitchFamily="34" charset="0"/>
              <a:buChar char="•"/>
            </a:pPr>
            <a:r>
              <a:rPr lang="en-IN" sz="1600" spc="-5" dirty="0">
                <a:latin typeface="Times New Roman" panose="02020603050405020304" pitchFamily="18" charset="0"/>
                <a:cs typeface="Times New Roman" panose="02020603050405020304" pitchFamily="18" charset="0"/>
              </a:rPr>
              <a:t>Three perspectives are used to reveal life-cycle fundamentals.</a:t>
            </a:r>
            <a:endParaRPr sz="1600" dirty="0">
              <a:latin typeface="Times New Roman" panose="02020603050405020304" pitchFamily="18" charset="0"/>
              <a:cs typeface="Times New Roman" panose="02020603050405020304" pitchFamily="18" charset="0"/>
            </a:endParaRPr>
          </a:p>
        </p:txBody>
      </p:sp>
      <p:pic>
        <p:nvPicPr>
          <p:cNvPr id="14" name="object 14"/>
          <p:cNvPicPr/>
          <p:nvPr/>
        </p:nvPicPr>
        <p:blipFill>
          <a:blip r:embed="rId3" cstate="print"/>
          <a:stretch>
            <a:fillRect/>
          </a:stretch>
        </p:blipFill>
        <p:spPr>
          <a:xfrm>
            <a:off x="2664434" y="3765652"/>
            <a:ext cx="5777490" cy="507492"/>
          </a:xfrm>
          <a:prstGeom prst="rect">
            <a:avLst/>
          </a:prstGeom>
        </p:spPr>
      </p:pic>
      <p:sp>
        <p:nvSpPr>
          <p:cNvPr id="16" name="object 16"/>
          <p:cNvSpPr txBox="1"/>
          <p:nvPr/>
        </p:nvSpPr>
        <p:spPr>
          <a:xfrm>
            <a:off x="1151331" y="4793533"/>
            <a:ext cx="9127490" cy="1036181"/>
          </a:xfrm>
          <a:prstGeom prst="rect">
            <a:avLst/>
          </a:prstGeom>
        </p:spPr>
        <p:txBody>
          <a:bodyPr vert="horz" wrap="square" lIns="0" tIns="12700" rIns="0" bIns="0" rtlCol="0">
            <a:spAutoFit/>
          </a:bodyPr>
          <a:lstStyle/>
          <a:p>
            <a:pPr marL="298450" indent="-285750">
              <a:lnSpc>
                <a:spcPct val="100000"/>
              </a:lnSpc>
              <a:spcBef>
                <a:spcPts val="100"/>
              </a:spcBef>
              <a:buFont typeface="Arial" panose="020B0604020202020204" pitchFamily="34" charset="0"/>
              <a:buChar char="•"/>
            </a:pPr>
            <a:r>
              <a:rPr sz="1600" spc="-5" dirty="0">
                <a:latin typeface="Times New Roman" panose="02020603050405020304" pitchFamily="18" charset="0"/>
                <a:cs typeface="Times New Roman" panose="02020603050405020304" pitchFamily="18" charset="0"/>
              </a:rPr>
              <a:t>Three kinds</a:t>
            </a:r>
            <a:r>
              <a:rPr sz="1600" spc="2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of</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scientific</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SSRS</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administrations</a:t>
            </a:r>
            <a:r>
              <a:rPr sz="1600" spc="3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are</a:t>
            </a:r>
            <a:r>
              <a:rPr sz="1600" spc="20" dirty="0">
                <a:latin typeface="Times New Roman" panose="02020603050405020304" pitchFamily="18" charset="0"/>
                <a:cs typeface="Times New Roman" panose="02020603050405020304" pitchFamily="18" charset="0"/>
              </a:rPr>
              <a:t> </a:t>
            </a:r>
            <a:endParaRPr lang="en-US" sz="1600" spc="20" dirty="0">
              <a:latin typeface="Times New Roman" panose="02020603050405020304" pitchFamily="18" charset="0"/>
              <a:cs typeface="Times New Roman" panose="02020603050405020304" pitchFamily="18" charset="0"/>
            </a:endParaRPr>
          </a:p>
          <a:p>
            <a:pPr marL="469900" lvl="1">
              <a:spcBef>
                <a:spcPts val="100"/>
              </a:spcBef>
            </a:pPr>
            <a:r>
              <a:rPr sz="1600" spc="-5" dirty="0">
                <a:latin typeface="Times New Roman" panose="02020603050405020304" pitchFamily="18" charset="0"/>
                <a:cs typeface="Times New Roman" panose="02020603050405020304" pitchFamily="18" charset="0"/>
              </a:rPr>
              <a:t>1)</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Integration</a:t>
            </a:r>
            <a:r>
              <a:rPr sz="1600" spc="15" dirty="0">
                <a:latin typeface="Times New Roman" panose="02020603050405020304" pitchFamily="18" charset="0"/>
                <a:cs typeface="Times New Roman" panose="02020603050405020304" pitchFamily="18" charset="0"/>
              </a:rPr>
              <a:t> </a:t>
            </a:r>
            <a:endParaRPr lang="en-US" sz="1600" spc="15" dirty="0">
              <a:latin typeface="Times New Roman" panose="02020603050405020304" pitchFamily="18" charset="0"/>
              <a:cs typeface="Times New Roman" panose="02020603050405020304" pitchFamily="18" charset="0"/>
            </a:endParaRPr>
          </a:p>
          <a:p>
            <a:pPr marL="469900" lvl="1">
              <a:spcBef>
                <a:spcPts val="100"/>
              </a:spcBef>
            </a:pPr>
            <a:r>
              <a:rPr sz="1600" spc="-5" dirty="0">
                <a:latin typeface="Times New Roman" panose="02020603050405020304" pitchFamily="18" charset="0"/>
                <a:cs typeface="Times New Roman" panose="02020603050405020304" pitchFamily="18" charset="0"/>
              </a:rPr>
              <a:t>2)</a:t>
            </a:r>
            <a:r>
              <a:rPr sz="1600" spc="1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Analytics</a:t>
            </a:r>
            <a:r>
              <a:rPr sz="1600" spc="40" dirty="0">
                <a:latin typeface="Times New Roman" panose="02020603050405020304" pitchFamily="18" charset="0"/>
                <a:cs typeface="Times New Roman" panose="02020603050405020304" pitchFamily="18" charset="0"/>
              </a:rPr>
              <a:t> </a:t>
            </a:r>
            <a:endParaRPr lang="en-US" sz="1600" spc="40" dirty="0">
              <a:latin typeface="Times New Roman" panose="02020603050405020304" pitchFamily="18" charset="0"/>
              <a:cs typeface="Times New Roman" panose="02020603050405020304" pitchFamily="18" charset="0"/>
            </a:endParaRPr>
          </a:p>
          <a:p>
            <a:pPr marL="469900" lvl="1">
              <a:spcBef>
                <a:spcPts val="100"/>
              </a:spcBef>
            </a:pPr>
            <a:r>
              <a:rPr sz="1600" spc="-5" dirty="0">
                <a:latin typeface="Times New Roman" panose="02020603050405020304" pitchFamily="18" charset="0"/>
                <a:cs typeface="Times New Roman" panose="02020603050405020304" pitchFamily="18" charset="0"/>
              </a:rPr>
              <a:t>3)</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Reporting</a:t>
            </a:r>
            <a:endParaRPr sz="1600" dirty="0">
              <a:latin typeface="Times New Roman" panose="02020603050405020304" pitchFamily="18" charset="0"/>
              <a:cs typeface="Times New Roman" panose="02020603050405020304" pitchFamily="18" charset="0"/>
            </a:endParaRPr>
          </a:p>
        </p:txBody>
      </p:sp>
      <p:grpSp>
        <p:nvGrpSpPr>
          <p:cNvPr id="19" name="object 2">
            <a:extLst>
              <a:ext uri="{FF2B5EF4-FFF2-40B4-BE49-F238E27FC236}">
                <a16:creationId xmlns:a16="http://schemas.microsoft.com/office/drawing/2014/main" id="{0FF94705-2CF4-4AA1-B79F-123EC5B01F5A}"/>
              </a:ext>
            </a:extLst>
          </p:cNvPr>
          <p:cNvGrpSpPr/>
          <p:nvPr/>
        </p:nvGrpSpPr>
        <p:grpSpPr>
          <a:xfrm>
            <a:off x="1625763" y="464309"/>
            <a:ext cx="9822815" cy="506730"/>
            <a:chOff x="1538986" y="491998"/>
            <a:chExt cx="9822815" cy="506730"/>
          </a:xfrm>
        </p:grpSpPr>
        <p:sp>
          <p:nvSpPr>
            <p:cNvPr id="20" name="object 3">
              <a:extLst>
                <a:ext uri="{FF2B5EF4-FFF2-40B4-BE49-F238E27FC236}">
                  <a16:creationId xmlns:a16="http://schemas.microsoft.com/office/drawing/2014/main" id="{07A88472-ACCF-45DD-A2AF-4CB14EC65A10}"/>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1" name="object 4">
              <a:extLst>
                <a:ext uri="{FF2B5EF4-FFF2-40B4-BE49-F238E27FC236}">
                  <a16:creationId xmlns:a16="http://schemas.microsoft.com/office/drawing/2014/main" id="{09F2ED0C-F3EC-46A1-BA15-5BCC7D775B68}"/>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22" name="object 6">
            <a:extLst>
              <a:ext uri="{FF2B5EF4-FFF2-40B4-BE49-F238E27FC236}">
                <a16:creationId xmlns:a16="http://schemas.microsoft.com/office/drawing/2014/main" id="{B7551B08-7EAE-4408-B75B-B1DB249C960A}"/>
              </a:ext>
            </a:extLst>
          </p:cNvPr>
          <p:cNvGrpSpPr/>
          <p:nvPr/>
        </p:nvGrpSpPr>
        <p:grpSpPr>
          <a:xfrm>
            <a:off x="891448" y="325271"/>
            <a:ext cx="752475" cy="751840"/>
            <a:chOff x="899674" y="382524"/>
            <a:chExt cx="752475" cy="751840"/>
          </a:xfrm>
        </p:grpSpPr>
        <p:sp>
          <p:nvSpPr>
            <p:cNvPr id="23" name="object 7">
              <a:extLst>
                <a:ext uri="{FF2B5EF4-FFF2-40B4-BE49-F238E27FC236}">
                  <a16:creationId xmlns:a16="http://schemas.microsoft.com/office/drawing/2014/main" id="{8BA7C592-40F0-4A06-8F0B-C7D1A9FA5934}"/>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24" name="object 8">
              <a:extLst>
                <a:ext uri="{FF2B5EF4-FFF2-40B4-BE49-F238E27FC236}">
                  <a16:creationId xmlns:a16="http://schemas.microsoft.com/office/drawing/2014/main" id="{F6DDE3DD-FFEA-45AD-AA2B-50C9F2BEC7FB}"/>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25" name="object 9">
            <a:extLst>
              <a:ext uri="{FF2B5EF4-FFF2-40B4-BE49-F238E27FC236}">
                <a16:creationId xmlns:a16="http://schemas.microsoft.com/office/drawing/2014/main" id="{9E6FB446-D476-4CAF-AE90-6F73DA2A7F9C}"/>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grpSp>
        <p:nvGrpSpPr>
          <p:cNvPr id="26" name="object 2">
            <a:extLst>
              <a:ext uri="{FF2B5EF4-FFF2-40B4-BE49-F238E27FC236}">
                <a16:creationId xmlns:a16="http://schemas.microsoft.com/office/drawing/2014/main" id="{0E107391-2FFD-4D3B-BD5C-A3A31254043C}"/>
              </a:ext>
            </a:extLst>
          </p:cNvPr>
          <p:cNvGrpSpPr/>
          <p:nvPr/>
        </p:nvGrpSpPr>
        <p:grpSpPr>
          <a:xfrm>
            <a:off x="1625763" y="464309"/>
            <a:ext cx="9822815" cy="506730"/>
            <a:chOff x="1538986" y="491998"/>
            <a:chExt cx="9822815" cy="506730"/>
          </a:xfrm>
        </p:grpSpPr>
        <p:sp>
          <p:nvSpPr>
            <p:cNvPr id="27" name="object 3">
              <a:extLst>
                <a:ext uri="{FF2B5EF4-FFF2-40B4-BE49-F238E27FC236}">
                  <a16:creationId xmlns:a16="http://schemas.microsoft.com/office/drawing/2014/main" id="{258BC03A-BF73-405A-8091-6492D209127C}"/>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8" name="object 4">
              <a:extLst>
                <a:ext uri="{FF2B5EF4-FFF2-40B4-BE49-F238E27FC236}">
                  <a16:creationId xmlns:a16="http://schemas.microsoft.com/office/drawing/2014/main" id="{B2184674-2F53-4194-8674-CCFA4E06A4F2}"/>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29" name="object 6">
            <a:extLst>
              <a:ext uri="{FF2B5EF4-FFF2-40B4-BE49-F238E27FC236}">
                <a16:creationId xmlns:a16="http://schemas.microsoft.com/office/drawing/2014/main" id="{893CFBC8-E835-4F3C-A18C-7D8B4AA43C94}"/>
              </a:ext>
            </a:extLst>
          </p:cNvPr>
          <p:cNvGrpSpPr/>
          <p:nvPr/>
        </p:nvGrpSpPr>
        <p:grpSpPr>
          <a:xfrm>
            <a:off x="891448" y="325271"/>
            <a:ext cx="752475" cy="751840"/>
            <a:chOff x="899674" y="382524"/>
            <a:chExt cx="752475" cy="751840"/>
          </a:xfrm>
          <a:solidFill>
            <a:schemeClr val="accent2"/>
          </a:solidFill>
        </p:grpSpPr>
        <p:sp>
          <p:nvSpPr>
            <p:cNvPr id="30" name="object 7">
              <a:extLst>
                <a:ext uri="{FF2B5EF4-FFF2-40B4-BE49-F238E27FC236}">
                  <a16:creationId xmlns:a16="http://schemas.microsoft.com/office/drawing/2014/main" id="{381A7BBD-CF11-477A-9856-48902BE58C37}"/>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31" name="object 8">
              <a:extLst>
                <a:ext uri="{FF2B5EF4-FFF2-40B4-BE49-F238E27FC236}">
                  <a16:creationId xmlns:a16="http://schemas.microsoft.com/office/drawing/2014/main" id="{DA2907CC-A4B8-4A22-A742-B3E417143D77}"/>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32" name="object 9">
            <a:extLst>
              <a:ext uri="{FF2B5EF4-FFF2-40B4-BE49-F238E27FC236}">
                <a16:creationId xmlns:a16="http://schemas.microsoft.com/office/drawing/2014/main" id="{C3A82977-0E11-48C1-A828-305F7BFD612F}"/>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4</a:t>
            </a:r>
            <a:endParaRPr sz="2700" dirty="0">
              <a:latin typeface="Calibri"/>
              <a:cs typeface="Calibri"/>
            </a:endParaRPr>
          </a:p>
        </p:txBody>
      </p:sp>
      <p:sp>
        <p:nvSpPr>
          <p:cNvPr id="33" name="object 5">
            <a:extLst>
              <a:ext uri="{FF2B5EF4-FFF2-40B4-BE49-F238E27FC236}">
                <a16:creationId xmlns:a16="http://schemas.microsoft.com/office/drawing/2014/main" id="{326F73AB-DBCD-4CAD-A326-90A24FC79203}"/>
              </a:ext>
            </a:extLst>
          </p:cNvPr>
          <p:cNvSpPr txBox="1"/>
          <p:nvPr/>
        </p:nvSpPr>
        <p:spPr>
          <a:xfrm>
            <a:off x="1766251" y="571320"/>
            <a:ext cx="9601321" cy="289823"/>
          </a:xfrm>
          <a:prstGeom prst="rect">
            <a:avLst/>
          </a:prstGeom>
        </p:spPr>
        <p:txBody>
          <a:bodyPr vert="horz" wrap="square" lIns="0" tIns="12700" rIns="0" bIns="0" rtlCol="0">
            <a:spAutoFit/>
          </a:bodyPr>
          <a:lstStyle/>
          <a:p>
            <a:pPr marL="12700">
              <a:lnSpc>
                <a:spcPct val="100000"/>
              </a:lnSpc>
              <a:spcBef>
                <a:spcPts val="100"/>
              </a:spcBef>
            </a:pPr>
            <a:r>
              <a:rPr lang="en-US" sz="1800" b="1" dirty="0">
                <a:solidFill>
                  <a:srgbClr val="434343"/>
                </a:solidFill>
                <a:latin typeface="Calibri"/>
                <a:cs typeface="Calibri"/>
              </a:rPr>
              <a:t>SQL Sever</a:t>
            </a:r>
            <a:r>
              <a:rPr lang="en-US" sz="1800" b="1" spc="-35" dirty="0">
                <a:solidFill>
                  <a:srgbClr val="434343"/>
                </a:solidFill>
                <a:latin typeface="Calibri"/>
                <a:cs typeface="Calibri"/>
              </a:rPr>
              <a:t> </a:t>
            </a:r>
            <a:r>
              <a:rPr lang="en-US" b="1" spc="-35" dirty="0">
                <a:solidFill>
                  <a:srgbClr val="434343"/>
                </a:solidFill>
                <a:latin typeface="Calibri"/>
                <a:cs typeface="Calibri"/>
              </a:rPr>
              <a:t>Reporting</a:t>
            </a:r>
            <a:r>
              <a:rPr lang="en-US" sz="1800" b="1" spc="-10" dirty="0">
                <a:solidFill>
                  <a:srgbClr val="434343"/>
                </a:solidFill>
                <a:latin typeface="Calibri"/>
                <a:cs typeface="Calibri"/>
              </a:rPr>
              <a:t> </a:t>
            </a:r>
            <a:r>
              <a:rPr lang="en-US" sz="1800" b="1" spc="-5" dirty="0">
                <a:solidFill>
                  <a:srgbClr val="434343"/>
                </a:solidFill>
                <a:latin typeface="Calibri"/>
                <a:cs typeface="Calibri"/>
              </a:rPr>
              <a:t>Services (SSRS)</a:t>
            </a:r>
            <a:endParaRPr lang="en-US" sz="18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4" name="laser.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347204" y="2217369"/>
            <a:ext cx="4719955" cy="4498975"/>
            <a:chOff x="7347204" y="2217369"/>
            <a:chExt cx="4719955" cy="4498975"/>
          </a:xfrm>
        </p:grpSpPr>
        <p:pic>
          <p:nvPicPr>
            <p:cNvPr id="3" name="object 3"/>
            <p:cNvPicPr/>
            <p:nvPr/>
          </p:nvPicPr>
          <p:blipFill>
            <a:blip r:embed="rId3" cstate="print"/>
            <a:stretch>
              <a:fillRect/>
            </a:stretch>
          </p:blipFill>
          <p:spPr>
            <a:xfrm>
              <a:off x="7347204" y="2217369"/>
              <a:ext cx="4437888" cy="4383024"/>
            </a:xfrm>
            <a:prstGeom prst="rect">
              <a:avLst/>
            </a:prstGeom>
          </p:spPr>
        </p:pic>
        <p:pic>
          <p:nvPicPr>
            <p:cNvPr id="4" name="object 4"/>
            <p:cNvPicPr/>
            <p:nvPr/>
          </p:nvPicPr>
          <p:blipFill>
            <a:blip r:embed="rId4" cstate="print"/>
            <a:stretch>
              <a:fillRect/>
            </a:stretch>
          </p:blipFill>
          <p:spPr>
            <a:xfrm>
              <a:off x="7542276" y="2412491"/>
              <a:ext cx="3867912" cy="3813048"/>
            </a:xfrm>
            <a:prstGeom prst="rect">
              <a:avLst/>
            </a:prstGeom>
          </p:spPr>
        </p:pic>
      </p:grpSp>
      <p:sp>
        <p:nvSpPr>
          <p:cNvPr id="12" name="object 12"/>
          <p:cNvSpPr txBox="1"/>
          <p:nvPr/>
        </p:nvSpPr>
        <p:spPr>
          <a:xfrm>
            <a:off x="1670843" y="1493977"/>
            <a:ext cx="4329430" cy="259045"/>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panose="02020603050405020304" pitchFamily="18" charset="0"/>
                <a:cs typeface="Times New Roman" panose="02020603050405020304" pitchFamily="18" charset="0"/>
              </a:rPr>
              <a:t>Sample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of </a:t>
            </a:r>
            <a:r>
              <a:rPr sz="1600" dirty="0">
                <a:latin typeface="Times New Roman" panose="02020603050405020304" pitchFamily="18" charset="0"/>
                <a:cs typeface="Times New Roman" panose="02020603050405020304" pitchFamily="18" charset="0"/>
              </a:rPr>
              <a:t>a</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Report Created Using</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SSRS </a:t>
            </a:r>
            <a:r>
              <a:rPr sz="1600" dirty="0">
                <a:latin typeface="Times New Roman" panose="02020603050405020304" pitchFamily="18" charset="0"/>
                <a:cs typeface="Times New Roman" panose="02020603050405020304" pitchFamily="18" charset="0"/>
              </a:rPr>
              <a:t>:</a:t>
            </a:r>
          </a:p>
        </p:txBody>
      </p:sp>
      <p:grpSp>
        <p:nvGrpSpPr>
          <p:cNvPr id="13" name="object 13"/>
          <p:cNvGrpSpPr/>
          <p:nvPr/>
        </p:nvGrpSpPr>
        <p:grpSpPr>
          <a:xfrm>
            <a:off x="277368" y="2104593"/>
            <a:ext cx="3299460" cy="4608830"/>
            <a:chOff x="277368" y="2104593"/>
            <a:chExt cx="3299460" cy="4608830"/>
          </a:xfrm>
        </p:grpSpPr>
        <p:pic>
          <p:nvPicPr>
            <p:cNvPr id="14" name="object 14"/>
            <p:cNvPicPr/>
            <p:nvPr/>
          </p:nvPicPr>
          <p:blipFill>
            <a:blip r:embed="rId5" cstate="print"/>
            <a:stretch>
              <a:fillRect/>
            </a:stretch>
          </p:blipFill>
          <p:spPr>
            <a:xfrm>
              <a:off x="277368" y="2104593"/>
              <a:ext cx="3299460" cy="4608703"/>
            </a:xfrm>
            <a:prstGeom prst="rect">
              <a:avLst/>
            </a:prstGeom>
          </p:spPr>
        </p:pic>
        <p:pic>
          <p:nvPicPr>
            <p:cNvPr id="15" name="object 15"/>
            <p:cNvPicPr/>
            <p:nvPr/>
          </p:nvPicPr>
          <p:blipFill>
            <a:blip r:embed="rId6" cstate="print"/>
            <a:stretch>
              <a:fillRect/>
            </a:stretch>
          </p:blipFill>
          <p:spPr>
            <a:xfrm>
              <a:off x="472439" y="2299716"/>
              <a:ext cx="2729484" cy="4038600"/>
            </a:xfrm>
            <a:prstGeom prst="rect">
              <a:avLst/>
            </a:prstGeom>
          </p:spPr>
        </p:pic>
      </p:grpSp>
      <p:grpSp>
        <p:nvGrpSpPr>
          <p:cNvPr id="16" name="object 16"/>
          <p:cNvGrpSpPr/>
          <p:nvPr/>
        </p:nvGrpSpPr>
        <p:grpSpPr>
          <a:xfrm>
            <a:off x="3847781" y="2141043"/>
            <a:ext cx="3227070" cy="4330065"/>
            <a:chOff x="3847781" y="2141043"/>
            <a:chExt cx="3227070" cy="4330065"/>
          </a:xfrm>
        </p:grpSpPr>
        <p:pic>
          <p:nvPicPr>
            <p:cNvPr id="17" name="object 17"/>
            <p:cNvPicPr/>
            <p:nvPr/>
          </p:nvPicPr>
          <p:blipFill>
            <a:blip r:embed="rId7" cstate="print"/>
            <a:stretch>
              <a:fillRect/>
            </a:stretch>
          </p:blipFill>
          <p:spPr>
            <a:xfrm>
              <a:off x="3847781" y="2141043"/>
              <a:ext cx="3226944" cy="4330061"/>
            </a:xfrm>
            <a:prstGeom prst="rect">
              <a:avLst/>
            </a:prstGeom>
          </p:spPr>
        </p:pic>
        <p:pic>
          <p:nvPicPr>
            <p:cNvPr id="18" name="object 18"/>
            <p:cNvPicPr/>
            <p:nvPr/>
          </p:nvPicPr>
          <p:blipFill>
            <a:blip r:embed="rId8" cstate="print"/>
            <a:stretch>
              <a:fillRect/>
            </a:stretch>
          </p:blipFill>
          <p:spPr>
            <a:xfrm>
              <a:off x="4006595" y="2299715"/>
              <a:ext cx="2729483" cy="3832860"/>
            </a:xfrm>
            <a:prstGeom prst="rect">
              <a:avLst/>
            </a:prstGeom>
          </p:spPr>
        </p:pic>
      </p:grpSp>
      <p:sp>
        <p:nvSpPr>
          <p:cNvPr id="19" name="object 19"/>
          <p:cNvSpPr txBox="1"/>
          <p:nvPr/>
        </p:nvSpPr>
        <p:spPr>
          <a:xfrm>
            <a:off x="8164114" y="1494282"/>
            <a:ext cx="2748915" cy="259045"/>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panose="02020603050405020304" pitchFamily="18" charset="0"/>
                <a:cs typeface="Times New Roman" panose="02020603050405020304" pitchFamily="18" charset="0"/>
              </a:rPr>
              <a:t>Graphical</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Representation</a:t>
            </a:r>
            <a:r>
              <a:rPr sz="1600" spc="2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t>
            </a:r>
          </a:p>
        </p:txBody>
      </p:sp>
      <p:grpSp>
        <p:nvGrpSpPr>
          <p:cNvPr id="22" name="object 2">
            <a:extLst>
              <a:ext uri="{FF2B5EF4-FFF2-40B4-BE49-F238E27FC236}">
                <a16:creationId xmlns:a16="http://schemas.microsoft.com/office/drawing/2014/main" id="{A8AC54F3-6217-4E6C-8A16-CA2779F1D69A}"/>
              </a:ext>
            </a:extLst>
          </p:cNvPr>
          <p:cNvGrpSpPr/>
          <p:nvPr/>
        </p:nvGrpSpPr>
        <p:grpSpPr>
          <a:xfrm>
            <a:off x="1625763" y="464309"/>
            <a:ext cx="9822815" cy="506730"/>
            <a:chOff x="1538986" y="491998"/>
            <a:chExt cx="9822815" cy="506730"/>
          </a:xfrm>
        </p:grpSpPr>
        <p:sp>
          <p:nvSpPr>
            <p:cNvPr id="23" name="object 3">
              <a:extLst>
                <a:ext uri="{FF2B5EF4-FFF2-40B4-BE49-F238E27FC236}">
                  <a16:creationId xmlns:a16="http://schemas.microsoft.com/office/drawing/2014/main" id="{E0D567F2-F982-46D8-A8C6-27884618B993}"/>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4" name="object 4">
              <a:extLst>
                <a:ext uri="{FF2B5EF4-FFF2-40B4-BE49-F238E27FC236}">
                  <a16:creationId xmlns:a16="http://schemas.microsoft.com/office/drawing/2014/main" id="{F24F0768-B827-4F4E-9C3E-651DA7FD9CA4}"/>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25" name="object 6">
            <a:extLst>
              <a:ext uri="{FF2B5EF4-FFF2-40B4-BE49-F238E27FC236}">
                <a16:creationId xmlns:a16="http://schemas.microsoft.com/office/drawing/2014/main" id="{7B000F08-5411-4C89-9ED2-D133FA67A551}"/>
              </a:ext>
            </a:extLst>
          </p:cNvPr>
          <p:cNvGrpSpPr/>
          <p:nvPr/>
        </p:nvGrpSpPr>
        <p:grpSpPr>
          <a:xfrm>
            <a:off x="891448" y="325271"/>
            <a:ext cx="752475" cy="751840"/>
            <a:chOff x="899674" y="382524"/>
            <a:chExt cx="752475" cy="751840"/>
          </a:xfrm>
        </p:grpSpPr>
        <p:sp>
          <p:nvSpPr>
            <p:cNvPr id="26" name="object 7">
              <a:extLst>
                <a:ext uri="{FF2B5EF4-FFF2-40B4-BE49-F238E27FC236}">
                  <a16:creationId xmlns:a16="http://schemas.microsoft.com/office/drawing/2014/main" id="{6FBAEC9F-224A-457B-91DD-EB6894C3B299}"/>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27" name="object 8">
              <a:extLst>
                <a:ext uri="{FF2B5EF4-FFF2-40B4-BE49-F238E27FC236}">
                  <a16:creationId xmlns:a16="http://schemas.microsoft.com/office/drawing/2014/main" id="{BF181099-083A-4D99-9C2C-D675FD0F72D8}"/>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28" name="object 9">
            <a:extLst>
              <a:ext uri="{FF2B5EF4-FFF2-40B4-BE49-F238E27FC236}">
                <a16:creationId xmlns:a16="http://schemas.microsoft.com/office/drawing/2014/main" id="{DD3EAFA0-B2B6-4E4C-BF7C-568388A200BA}"/>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grpSp>
        <p:nvGrpSpPr>
          <p:cNvPr id="29" name="object 2">
            <a:extLst>
              <a:ext uri="{FF2B5EF4-FFF2-40B4-BE49-F238E27FC236}">
                <a16:creationId xmlns:a16="http://schemas.microsoft.com/office/drawing/2014/main" id="{DDDCC889-19D5-4170-A239-324FEAED997B}"/>
              </a:ext>
            </a:extLst>
          </p:cNvPr>
          <p:cNvGrpSpPr/>
          <p:nvPr/>
        </p:nvGrpSpPr>
        <p:grpSpPr>
          <a:xfrm>
            <a:off x="1625763" y="464309"/>
            <a:ext cx="9822815" cy="506730"/>
            <a:chOff x="1538986" y="491998"/>
            <a:chExt cx="9822815" cy="506730"/>
          </a:xfrm>
        </p:grpSpPr>
        <p:sp>
          <p:nvSpPr>
            <p:cNvPr id="30" name="object 3">
              <a:extLst>
                <a:ext uri="{FF2B5EF4-FFF2-40B4-BE49-F238E27FC236}">
                  <a16:creationId xmlns:a16="http://schemas.microsoft.com/office/drawing/2014/main" id="{7CD8476B-DF34-47EC-8A81-E6F8E154EBC1}"/>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31" name="object 4">
              <a:extLst>
                <a:ext uri="{FF2B5EF4-FFF2-40B4-BE49-F238E27FC236}">
                  <a16:creationId xmlns:a16="http://schemas.microsoft.com/office/drawing/2014/main" id="{40EC16F4-366B-4D9D-AB3D-4A3C95BAF099}"/>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32" name="object 6">
            <a:extLst>
              <a:ext uri="{FF2B5EF4-FFF2-40B4-BE49-F238E27FC236}">
                <a16:creationId xmlns:a16="http://schemas.microsoft.com/office/drawing/2014/main" id="{F7AE73D9-D314-456D-8850-C4ACB0DC6090}"/>
              </a:ext>
            </a:extLst>
          </p:cNvPr>
          <p:cNvGrpSpPr/>
          <p:nvPr/>
        </p:nvGrpSpPr>
        <p:grpSpPr>
          <a:xfrm>
            <a:off x="890178" y="325271"/>
            <a:ext cx="752475" cy="751840"/>
            <a:chOff x="899674" y="382524"/>
            <a:chExt cx="752475" cy="751840"/>
          </a:xfrm>
          <a:solidFill>
            <a:schemeClr val="accent2"/>
          </a:solidFill>
        </p:grpSpPr>
        <p:sp>
          <p:nvSpPr>
            <p:cNvPr id="33" name="object 7">
              <a:extLst>
                <a:ext uri="{FF2B5EF4-FFF2-40B4-BE49-F238E27FC236}">
                  <a16:creationId xmlns:a16="http://schemas.microsoft.com/office/drawing/2014/main" id="{8FA35E21-69E8-44C2-B1BE-C65071D95812}"/>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34" name="object 8">
              <a:extLst>
                <a:ext uri="{FF2B5EF4-FFF2-40B4-BE49-F238E27FC236}">
                  <a16:creationId xmlns:a16="http://schemas.microsoft.com/office/drawing/2014/main" id="{A7E04BAC-750B-47C6-A707-21BBF5AD14C0}"/>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35" name="object 9">
            <a:extLst>
              <a:ext uri="{FF2B5EF4-FFF2-40B4-BE49-F238E27FC236}">
                <a16:creationId xmlns:a16="http://schemas.microsoft.com/office/drawing/2014/main" id="{B5DE4FE1-B26C-472B-9467-C7366C50C885}"/>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4</a:t>
            </a:r>
            <a:endParaRPr sz="2700" dirty="0">
              <a:latin typeface="Calibri"/>
              <a:cs typeface="Calibri"/>
            </a:endParaRPr>
          </a:p>
        </p:txBody>
      </p:sp>
      <p:sp>
        <p:nvSpPr>
          <p:cNvPr id="36" name="object 5">
            <a:extLst>
              <a:ext uri="{FF2B5EF4-FFF2-40B4-BE49-F238E27FC236}">
                <a16:creationId xmlns:a16="http://schemas.microsoft.com/office/drawing/2014/main" id="{AA307DE1-31B6-49F4-A4A3-5B9DBFA668AF}"/>
              </a:ext>
            </a:extLst>
          </p:cNvPr>
          <p:cNvSpPr txBox="1"/>
          <p:nvPr/>
        </p:nvSpPr>
        <p:spPr>
          <a:xfrm>
            <a:off x="1766251" y="571320"/>
            <a:ext cx="9601321" cy="289823"/>
          </a:xfrm>
          <a:prstGeom prst="rect">
            <a:avLst/>
          </a:prstGeom>
        </p:spPr>
        <p:txBody>
          <a:bodyPr vert="horz" wrap="square" lIns="0" tIns="12700" rIns="0" bIns="0" rtlCol="0">
            <a:spAutoFit/>
          </a:bodyPr>
          <a:lstStyle/>
          <a:p>
            <a:pPr marL="12700">
              <a:lnSpc>
                <a:spcPct val="100000"/>
              </a:lnSpc>
              <a:spcBef>
                <a:spcPts val="100"/>
              </a:spcBef>
            </a:pPr>
            <a:r>
              <a:rPr lang="en-US" sz="1800" b="1" dirty="0">
                <a:solidFill>
                  <a:srgbClr val="434343"/>
                </a:solidFill>
                <a:latin typeface="Calibri"/>
                <a:cs typeface="Calibri"/>
              </a:rPr>
              <a:t>SQL Sever</a:t>
            </a:r>
            <a:r>
              <a:rPr lang="en-US" sz="1800" b="1" spc="-35" dirty="0">
                <a:solidFill>
                  <a:srgbClr val="434343"/>
                </a:solidFill>
                <a:latin typeface="Calibri"/>
                <a:cs typeface="Calibri"/>
              </a:rPr>
              <a:t> </a:t>
            </a:r>
            <a:r>
              <a:rPr lang="en-US" b="1" spc="-35" dirty="0">
                <a:solidFill>
                  <a:srgbClr val="434343"/>
                </a:solidFill>
                <a:latin typeface="Calibri"/>
                <a:cs typeface="Calibri"/>
              </a:rPr>
              <a:t>Reporting</a:t>
            </a:r>
            <a:r>
              <a:rPr lang="en-US" sz="1800" b="1" spc="-10" dirty="0">
                <a:solidFill>
                  <a:srgbClr val="434343"/>
                </a:solidFill>
                <a:latin typeface="Calibri"/>
                <a:cs typeface="Calibri"/>
              </a:rPr>
              <a:t> </a:t>
            </a:r>
            <a:r>
              <a:rPr lang="en-US" sz="1800" b="1" spc="-5" dirty="0">
                <a:solidFill>
                  <a:srgbClr val="434343"/>
                </a:solidFill>
                <a:latin typeface="Calibri"/>
                <a:cs typeface="Calibri"/>
              </a:rPr>
              <a:t>Services (SSRS)</a:t>
            </a:r>
            <a:endParaRPr lang="en-US" sz="18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9" name="laser.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1209547" y="1217307"/>
            <a:ext cx="9904730" cy="2781531"/>
          </a:xfrm>
          <a:prstGeom prst="rect">
            <a:avLst/>
          </a:prstGeom>
        </p:spPr>
        <p:txBody>
          <a:bodyPr vert="horz" wrap="square" lIns="0" tIns="107950" rIns="0" bIns="0" rtlCol="0">
            <a:spAutoFit/>
          </a:bodyPr>
          <a:lstStyle/>
          <a:p>
            <a:pPr marL="298450" indent="-285750">
              <a:lnSpc>
                <a:spcPct val="100000"/>
              </a:lnSpc>
              <a:spcBef>
                <a:spcPts val="85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decision support and business analytics, an analytical data engine is used.</a:t>
            </a:r>
          </a:p>
          <a:p>
            <a:pPr marL="755650" lvl="1" indent="-285750">
              <a:spcBef>
                <a:spcPts val="85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corporate reporting and client applications, it provides enterprise-grade data models.</a:t>
            </a:r>
          </a:p>
          <a:p>
            <a:pPr marL="755650" lvl="1" indent="-285750">
              <a:spcBef>
                <a:spcPts val="85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Data mining and online analytical processing (OLAP) tool</a:t>
            </a:r>
            <a:endParaRPr sz="1600" dirty="0">
              <a:latin typeface="Times New Roman" panose="02020603050405020304" pitchFamily="18" charset="0"/>
              <a:cs typeface="Times New Roman" panose="02020603050405020304" pitchFamily="18" charset="0"/>
            </a:endParaRPr>
          </a:p>
          <a:p>
            <a:pPr marL="298450" indent="-285750">
              <a:lnSpc>
                <a:spcPct val="100000"/>
              </a:lnSpc>
              <a:spcBef>
                <a:spcPts val="1385"/>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 make a model, follow these steps:</a:t>
            </a:r>
          </a:p>
          <a:p>
            <a:pPr marL="755650" lvl="1" indent="-285750">
              <a:spcBef>
                <a:spcPts val="1385"/>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Install SQL Server Data Tools using Visual Studio (SSDT)</a:t>
            </a:r>
          </a:p>
          <a:p>
            <a:pPr marL="755650" lvl="1" indent="-285750">
              <a:spcBef>
                <a:spcPts val="1385"/>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Choose between the Tabular and Multiterminal project templates.</a:t>
            </a:r>
          </a:p>
          <a:p>
            <a:pPr marL="755650" lvl="1" indent="-285750">
              <a:spcBef>
                <a:spcPts val="1385"/>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 populate the model with data from SQL Server, use wizards.</a:t>
            </a:r>
            <a:endParaRPr sz="1600" dirty="0">
              <a:latin typeface="Times New Roman" panose="02020603050405020304" pitchFamily="18" charset="0"/>
              <a:cs typeface="Times New Roman" panose="02020603050405020304" pitchFamily="18" charset="0"/>
            </a:endParaRPr>
          </a:p>
        </p:txBody>
      </p:sp>
      <p:grpSp>
        <p:nvGrpSpPr>
          <p:cNvPr id="14" name="object 2">
            <a:extLst>
              <a:ext uri="{FF2B5EF4-FFF2-40B4-BE49-F238E27FC236}">
                <a16:creationId xmlns:a16="http://schemas.microsoft.com/office/drawing/2014/main" id="{C118A9B1-251D-44CC-A7AC-FB69AD5D5B6B}"/>
              </a:ext>
            </a:extLst>
          </p:cNvPr>
          <p:cNvGrpSpPr/>
          <p:nvPr/>
        </p:nvGrpSpPr>
        <p:grpSpPr>
          <a:xfrm>
            <a:off x="1625763" y="464309"/>
            <a:ext cx="9822815" cy="506730"/>
            <a:chOff x="1538986" y="491998"/>
            <a:chExt cx="9822815" cy="506730"/>
          </a:xfrm>
        </p:grpSpPr>
        <p:sp>
          <p:nvSpPr>
            <p:cNvPr id="15" name="object 3">
              <a:extLst>
                <a:ext uri="{FF2B5EF4-FFF2-40B4-BE49-F238E27FC236}">
                  <a16:creationId xmlns:a16="http://schemas.microsoft.com/office/drawing/2014/main" id="{36B3061B-B472-40AC-8882-7EDDD49331C0}"/>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16" name="object 4">
              <a:extLst>
                <a:ext uri="{FF2B5EF4-FFF2-40B4-BE49-F238E27FC236}">
                  <a16:creationId xmlns:a16="http://schemas.microsoft.com/office/drawing/2014/main" id="{A8DFBED2-25DE-43F2-A52E-398829FBC932}"/>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17" name="object 6">
            <a:extLst>
              <a:ext uri="{FF2B5EF4-FFF2-40B4-BE49-F238E27FC236}">
                <a16:creationId xmlns:a16="http://schemas.microsoft.com/office/drawing/2014/main" id="{993C1458-0ABE-4909-AAA0-BADBCD4BFE2E}"/>
              </a:ext>
            </a:extLst>
          </p:cNvPr>
          <p:cNvGrpSpPr/>
          <p:nvPr/>
        </p:nvGrpSpPr>
        <p:grpSpPr>
          <a:xfrm>
            <a:off x="891448" y="325271"/>
            <a:ext cx="752475" cy="751840"/>
            <a:chOff x="899674" y="382524"/>
            <a:chExt cx="752475" cy="751840"/>
          </a:xfrm>
        </p:grpSpPr>
        <p:sp>
          <p:nvSpPr>
            <p:cNvPr id="18" name="object 7">
              <a:extLst>
                <a:ext uri="{FF2B5EF4-FFF2-40B4-BE49-F238E27FC236}">
                  <a16:creationId xmlns:a16="http://schemas.microsoft.com/office/drawing/2014/main" id="{B50FAEC3-E245-43EA-93A8-C726C4AFE038}"/>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19" name="object 8">
              <a:extLst>
                <a:ext uri="{FF2B5EF4-FFF2-40B4-BE49-F238E27FC236}">
                  <a16:creationId xmlns:a16="http://schemas.microsoft.com/office/drawing/2014/main" id="{1D94E919-B072-4B29-A1C6-21FA3C693B6C}"/>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20" name="object 9">
            <a:extLst>
              <a:ext uri="{FF2B5EF4-FFF2-40B4-BE49-F238E27FC236}">
                <a16:creationId xmlns:a16="http://schemas.microsoft.com/office/drawing/2014/main" id="{43C20214-3533-4D2C-8B86-06301924E07B}"/>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grpSp>
        <p:nvGrpSpPr>
          <p:cNvPr id="21" name="object 2">
            <a:extLst>
              <a:ext uri="{FF2B5EF4-FFF2-40B4-BE49-F238E27FC236}">
                <a16:creationId xmlns:a16="http://schemas.microsoft.com/office/drawing/2014/main" id="{4C232636-63AC-487F-A734-2DA8C9DDE762}"/>
              </a:ext>
            </a:extLst>
          </p:cNvPr>
          <p:cNvGrpSpPr/>
          <p:nvPr/>
        </p:nvGrpSpPr>
        <p:grpSpPr>
          <a:xfrm>
            <a:off x="1625763" y="446553"/>
            <a:ext cx="9822815" cy="506730"/>
            <a:chOff x="1538986" y="491998"/>
            <a:chExt cx="9822815" cy="506730"/>
          </a:xfrm>
        </p:grpSpPr>
        <p:sp>
          <p:nvSpPr>
            <p:cNvPr id="22" name="object 3">
              <a:extLst>
                <a:ext uri="{FF2B5EF4-FFF2-40B4-BE49-F238E27FC236}">
                  <a16:creationId xmlns:a16="http://schemas.microsoft.com/office/drawing/2014/main" id="{633CD533-9AFD-4434-837D-3B5048AEE7BE}"/>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3" name="object 4">
              <a:extLst>
                <a:ext uri="{FF2B5EF4-FFF2-40B4-BE49-F238E27FC236}">
                  <a16:creationId xmlns:a16="http://schemas.microsoft.com/office/drawing/2014/main" id="{18920EC5-ADF7-407A-B37F-FA609F8C5840}"/>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24" name="object 6">
            <a:extLst>
              <a:ext uri="{FF2B5EF4-FFF2-40B4-BE49-F238E27FC236}">
                <a16:creationId xmlns:a16="http://schemas.microsoft.com/office/drawing/2014/main" id="{415C3903-2720-4A69-ADF0-499E7B77A1FB}"/>
              </a:ext>
            </a:extLst>
          </p:cNvPr>
          <p:cNvGrpSpPr/>
          <p:nvPr/>
        </p:nvGrpSpPr>
        <p:grpSpPr>
          <a:xfrm>
            <a:off x="890185" y="339158"/>
            <a:ext cx="752475" cy="751840"/>
            <a:chOff x="899674" y="382524"/>
            <a:chExt cx="752475" cy="751840"/>
          </a:xfrm>
          <a:solidFill>
            <a:schemeClr val="accent2"/>
          </a:solidFill>
        </p:grpSpPr>
        <p:sp>
          <p:nvSpPr>
            <p:cNvPr id="25" name="object 7">
              <a:extLst>
                <a:ext uri="{FF2B5EF4-FFF2-40B4-BE49-F238E27FC236}">
                  <a16:creationId xmlns:a16="http://schemas.microsoft.com/office/drawing/2014/main" id="{715E8247-2E45-438C-99E4-0176A072805B}"/>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26" name="object 8">
              <a:extLst>
                <a:ext uri="{FF2B5EF4-FFF2-40B4-BE49-F238E27FC236}">
                  <a16:creationId xmlns:a16="http://schemas.microsoft.com/office/drawing/2014/main" id="{E276F34F-76DD-4C33-B1A1-ED310C33F414}"/>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27" name="object 9">
            <a:extLst>
              <a:ext uri="{FF2B5EF4-FFF2-40B4-BE49-F238E27FC236}">
                <a16:creationId xmlns:a16="http://schemas.microsoft.com/office/drawing/2014/main" id="{02B09307-B235-4C59-99CA-C4913EFDA5FB}"/>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5</a:t>
            </a:r>
            <a:endParaRPr sz="2700" dirty="0">
              <a:latin typeface="Calibri"/>
              <a:cs typeface="Calibri"/>
            </a:endParaRPr>
          </a:p>
        </p:txBody>
      </p:sp>
      <p:sp>
        <p:nvSpPr>
          <p:cNvPr id="28" name="object 5">
            <a:extLst>
              <a:ext uri="{FF2B5EF4-FFF2-40B4-BE49-F238E27FC236}">
                <a16:creationId xmlns:a16="http://schemas.microsoft.com/office/drawing/2014/main" id="{E6CD7D29-8BFE-49FA-8454-F5EFF867A6FC}"/>
              </a:ext>
            </a:extLst>
          </p:cNvPr>
          <p:cNvSpPr txBox="1"/>
          <p:nvPr/>
        </p:nvSpPr>
        <p:spPr>
          <a:xfrm>
            <a:off x="1766251" y="571320"/>
            <a:ext cx="9601321" cy="289823"/>
          </a:xfrm>
          <a:prstGeom prst="rect">
            <a:avLst/>
          </a:prstGeom>
        </p:spPr>
        <p:txBody>
          <a:bodyPr vert="horz" wrap="square" lIns="0" tIns="12700" rIns="0" bIns="0" rtlCol="0">
            <a:spAutoFit/>
          </a:bodyPr>
          <a:lstStyle/>
          <a:p>
            <a:pPr marL="12700">
              <a:lnSpc>
                <a:spcPct val="100000"/>
              </a:lnSpc>
              <a:spcBef>
                <a:spcPts val="100"/>
              </a:spcBef>
            </a:pPr>
            <a:r>
              <a:rPr lang="en-US" sz="1800" b="1" dirty="0">
                <a:solidFill>
                  <a:srgbClr val="434343"/>
                </a:solidFill>
                <a:latin typeface="Calibri"/>
                <a:cs typeface="Calibri"/>
              </a:rPr>
              <a:t>SQL Sever</a:t>
            </a:r>
            <a:r>
              <a:rPr lang="en-US" sz="1800" b="1" spc="-35" dirty="0">
                <a:solidFill>
                  <a:srgbClr val="434343"/>
                </a:solidFill>
                <a:latin typeface="Calibri"/>
                <a:cs typeface="Calibri"/>
              </a:rPr>
              <a:t> </a:t>
            </a:r>
            <a:r>
              <a:rPr lang="en-US" sz="1800" b="1" dirty="0">
                <a:solidFill>
                  <a:srgbClr val="434343"/>
                </a:solidFill>
                <a:latin typeface="Calibri"/>
                <a:cs typeface="Calibri"/>
              </a:rPr>
              <a:t>Analysis</a:t>
            </a:r>
            <a:r>
              <a:rPr lang="en-US" sz="1800" b="1" spc="-10" dirty="0">
                <a:solidFill>
                  <a:srgbClr val="434343"/>
                </a:solidFill>
                <a:latin typeface="Calibri"/>
                <a:cs typeface="Calibri"/>
              </a:rPr>
              <a:t> </a:t>
            </a:r>
            <a:r>
              <a:rPr lang="en-US" sz="1800" b="1" spc="-5" dirty="0">
                <a:solidFill>
                  <a:srgbClr val="434343"/>
                </a:solidFill>
                <a:latin typeface="Calibri"/>
                <a:cs typeface="Calibri"/>
              </a:rPr>
              <a:t>Services (SSAS)</a:t>
            </a:r>
            <a:endParaRPr lang="en-US" sz="18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3" name="laser.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1209547" y="1367409"/>
            <a:ext cx="5554345" cy="3302827"/>
          </a:xfrm>
          <a:prstGeom prst="rect">
            <a:avLst/>
          </a:prstGeom>
        </p:spPr>
        <p:txBody>
          <a:bodyPr vert="horz" wrap="square" lIns="0" tIns="45085" rIns="0" bIns="0" rtlCol="0">
            <a:spAutoFit/>
          </a:bodyPr>
          <a:lstStyle/>
          <a:p>
            <a:pPr marL="355600" marR="63500" indent="-343535">
              <a:spcBef>
                <a:spcPts val="355"/>
              </a:spcBef>
              <a:buChar char="•"/>
              <a:tabLst>
                <a:tab pos="355600" algn="l"/>
                <a:tab pos="356235" algn="l"/>
              </a:tabLst>
            </a:pPr>
            <a:r>
              <a:rPr sz="1600" spc="-5" dirty="0">
                <a:latin typeface="Times New Roman" panose="02020603050405020304" pitchFamily="18" charset="0"/>
                <a:cs typeface="Times New Roman" panose="02020603050405020304" pitchFamily="18" charset="0"/>
              </a:rPr>
              <a:t>Server</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component</a:t>
            </a:r>
            <a:r>
              <a:rPr sz="1600" spc="4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runs</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as a</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Microsoft</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Windows </a:t>
            </a:r>
            <a:r>
              <a:rPr sz="1600" spc="-5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service</a:t>
            </a:r>
            <a:endParaRPr sz="1600" dirty="0">
              <a:latin typeface="Times New Roman" panose="02020603050405020304" pitchFamily="18" charset="0"/>
              <a:cs typeface="Times New Roman" panose="02020603050405020304" pitchFamily="18" charset="0"/>
            </a:endParaRPr>
          </a:p>
          <a:p>
            <a:pPr marL="755650" marR="680720" lvl="1" indent="-285750">
              <a:spcBef>
                <a:spcPts val="1000"/>
              </a:spcBef>
              <a:buFont typeface="Wingdings" pitchFamily="2" charset="2"/>
              <a:buChar char="Ø"/>
              <a:tabLst>
                <a:tab pos="648970" algn="l"/>
              </a:tabLst>
            </a:pPr>
            <a:r>
              <a:rPr lang="en-US" sz="1600" spc="-5" dirty="0">
                <a:latin typeface="Times New Roman" panose="02020603050405020304" pitchFamily="18" charset="0"/>
                <a:cs typeface="Times New Roman" panose="02020603050405020304" pitchFamily="18" charset="0"/>
              </a:rPr>
              <a:t>Can be used in a Windows Server or a Windows Desktop environment.</a:t>
            </a:r>
          </a:p>
          <a:p>
            <a:pPr marL="755650" marR="680720" lvl="1" indent="-285750">
              <a:spcBef>
                <a:spcPts val="1000"/>
              </a:spcBef>
              <a:buFont typeface="Wingdings" pitchFamily="2" charset="2"/>
              <a:buChar char="Ø"/>
              <a:tabLst>
                <a:tab pos="648970" algn="l"/>
              </a:tabLst>
            </a:pPr>
            <a:r>
              <a:rPr lang="en-US" sz="1600" spc="-5" dirty="0">
                <a:latin typeface="Times New Roman" panose="02020603050405020304" pitchFamily="18" charset="0"/>
                <a:cs typeface="Times New Roman" panose="02020603050405020304" pitchFamily="18" charset="0"/>
              </a:rPr>
              <a:t>On a single host, several instances can be operated.</a:t>
            </a:r>
          </a:p>
          <a:p>
            <a:pPr marL="755650" marR="680720" lvl="1" indent="-285750">
              <a:spcBef>
                <a:spcPts val="1000"/>
              </a:spcBef>
              <a:buFont typeface="Wingdings" pitchFamily="2" charset="2"/>
              <a:buChar char="Ø"/>
              <a:tabLst>
                <a:tab pos="648970" algn="l"/>
              </a:tabLst>
            </a:pPr>
            <a:r>
              <a:rPr lang="en-US" sz="1600" spc="-5" dirty="0">
                <a:latin typeface="Times New Roman" panose="02020603050405020304" pitchFamily="18" charset="0"/>
                <a:cs typeface="Times New Roman" panose="02020603050405020304" pitchFamily="18" charset="0"/>
              </a:rPr>
              <a:t>HTTP/TCP is used to communicate.</a:t>
            </a:r>
            <a:endParaRPr sz="1600" dirty="0">
              <a:latin typeface="Times New Roman" panose="02020603050405020304" pitchFamily="18" charset="0"/>
              <a:cs typeface="Times New Roman" panose="02020603050405020304" pitchFamily="18" charset="0"/>
            </a:endParaRPr>
          </a:p>
          <a:p>
            <a:pPr marL="355600" indent="-343535">
              <a:spcBef>
                <a:spcPts val="765"/>
              </a:spcBef>
              <a:buChar char="•"/>
              <a:tabLst>
                <a:tab pos="355600" algn="l"/>
                <a:tab pos="356235" algn="l"/>
              </a:tabLst>
            </a:pPr>
            <a:r>
              <a:rPr sz="1600" spc="-5" dirty="0">
                <a:latin typeface="Times New Roman" panose="02020603050405020304" pitchFamily="18" charset="0"/>
                <a:cs typeface="Times New Roman" panose="02020603050405020304" pitchFamily="18" charset="0"/>
              </a:rPr>
              <a:t>Clients</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communicate</a:t>
            </a:r>
            <a:r>
              <a:rPr sz="1600" spc="5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with</a:t>
            </a:r>
            <a:r>
              <a:rPr sz="1600" spc="2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SSAS</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through</a:t>
            </a:r>
            <a:r>
              <a:rPr sz="1600" spc="4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XMLA</a:t>
            </a:r>
            <a:endParaRPr sz="1600" dirty="0">
              <a:latin typeface="Times New Roman" panose="02020603050405020304" pitchFamily="18" charset="0"/>
              <a:cs typeface="Times New Roman" panose="02020603050405020304" pitchFamily="18" charset="0"/>
            </a:endParaRPr>
          </a:p>
          <a:p>
            <a:pPr marL="755015" lvl="1" indent="-285750">
              <a:spcBef>
                <a:spcPts val="780"/>
              </a:spcBef>
              <a:buFont typeface="Wingdings" pitchFamily="2" charset="2"/>
              <a:buChar char="Ø"/>
              <a:tabLst>
                <a:tab pos="648970" algn="l"/>
              </a:tabLst>
            </a:pPr>
            <a:r>
              <a:rPr sz="1600" spc="-5" dirty="0">
                <a:latin typeface="Times New Roman" panose="02020603050405020304" pitchFamily="18" charset="0"/>
                <a:cs typeface="Times New Roman" panose="02020603050405020304" pitchFamily="18" charset="0"/>
              </a:rPr>
              <a:t>XML</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for</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Analysis</a:t>
            </a:r>
            <a:endParaRPr sz="1600" dirty="0">
              <a:latin typeface="Times New Roman" panose="02020603050405020304" pitchFamily="18" charset="0"/>
              <a:cs typeface="Times New Roman" panose="02020603050405020304" pitchFamily="18" charset="0"/>
            </a:endParaRPr>
          </a:p>
          <a:p>
            <a:pPr marL="355600" indent="-343535">
              <a:spcBef>
                <a:spcPts val="770"/>
              </a:spcBef>
              <a:buChar char="•"/>
              <a:tabLst>
                <a:tab pos="355600" algn="l"/>
                <a:tab pos="356235" algn="l"/>
              </a:tabLst>
            </a:pPr>
            <a:r>
              <a:rPr sz="1600" spc="-5" dirty="0">
                <a:latin typeface="Times New Roman" panose="02020603050405020304" pitchFamily="18" charset="0"/>
                <a:cs typeface="Times New Roman" panose="02020603050405020304" pitchFamily="18" charset="0"/>
              </a:rPr>
              <a:t>Data</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Mining</a:t>
            </a:r>
            <a:r>
              <a:rPr sz="1600" spc="3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Extensions</a:t>
            </a:r>
            <a:r>
              <a:rPr sz="1600" spc="3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(DMX)</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used</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to query</a:t>
            </a:r>
            <a:endParaRPr sz="1600" dirty="0">
              <a:latin typeface="Times New Roman" panose="02020603050405020304" pitchFamily="18" charset="0"/>
              <a:cs typeface="Times New Roman" panose="02020603050405020304" pitchFamily="18" charset="0"/>
            </a:endParaRPr>
          </a:p>
          <a:p>
            <a:pPr marL="755015" lvl="1" indent="-285750">
              <a:spcBef>
                <a:spcPts val="770"/>
              </a:spcBef>
              <a:buFont typeface="Wingdings" pitchFamily="2" charset="2"/>
              <a:buChar char="Ø"/>
              <a:tabLst>
                <a:tab pos="648970" algn="l"/>
              </a:tabLst>
            </a:pPr>
            <a:r>
              <a:rPr sz="1600" spc="-5" dirty="0">
                <a:latin typeface="Times New Roman" panose="02020603050405020304" pitchFamily="18" charset="0"/>
                <a:cs typeface="Times New Roman" panose="02020603050405020304" pitchFamily="18" charset="0"/>
              </a:rPr>
              <a:t>Targeted</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towards</a:t>
            </a:r>
            <a:r>
              <a:rPr sz="1600" spc="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mining</a:t>
            </a:r>
            <a:endParaRPr sz="1600" dirty="0">
              <a:latin typeface="Times New Roman" panose="02020603050405020304" pitchFamily="18" charset="0"/>
              <a:cs typeface="Times New Roman" panose="02020603050405020304" pitchFamily="18" charset="0"/>
            </a:endParaRPr>
          </a:p>
        </p:txBody>
      </p:sp>
      <p:pic>
        <p:nvPicPr>
          <p:cNvPr id="10" name="object 10"/>
          <p:cNvPicPr/>
          <p:nvPr/>
        </p:nvPicPr>
        <p:blipFill>
          <a:blip r:embed="rId3" cstate="print"/>
          <a:stretch>
            <a:fillRect/>
          </a:stretch>
        </p:blipFill>
        <p:spPr>
          <a:xfrm>
            <a:off x="8045195" y="1133855"/>
            <a:ext cx="3310128" cy="4933188"/>
          </a:xfrm>
          <a:prstGeom prst="rect">
            <a:avLst/>
          </a:prstGeom>
        </p:spPr>
      </p:pic>
      <p:grpSp>
        <p:nvGrpSpPr>
          <p:cNvPr id="13" name="object 2">
            <a:extLst>
              <a:ext uri="{FF2B5EF4-FFF2-40B4-BE49-F238E27FC236}">
                <a16:creationId xmlns:a16="http://schemas.microsoft.com/office/drawing/2014/main" id="{7B0F43AF-D640-493B-8DA5-94E8F1A39DBE}"/>
              </a:ext>
            </a:extLst>
          </p:cNvPr>
          <p:cNvGrpSpPr/>
          <p:nvPr/>
        </p:nvGrpSpPr>
        <p:grpSpPr>
          <a:xfrm>
            <a:off x="1625763" y="464309"/>
            <a:ext cx="9822815" cy="506730"/>
            <a:chOff x="1538986" y="491998"/>
            <a:chExt cx="9822815" cy="506730"/>
          </a:xfrm>
        </p:grpSpPr>
        <p:sp>
          <p:nvSpPr>
            <p:cNvPr id="14" name="object 3">
              <a:extLst>
                <a:ext uri="{FF2B5EF4-FFF2-40B4-BE49-F238E27FC236}">
                  <a16:creationId xmlns:a16="http://schemas.microsoft.com/office/drawing/2014/main" id="{37C10C16-CCEC-4536-A9D5-3E29D99ED2C1}"/>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15" name="object 4">
              <a:extLst>
                <a:ext uri="{FF2B5EF4-FFF2-40B4-BE49-F238E27FC236}">
                  <a16:creationId xmlns:a16="http://schemas.microsoft.com/office/drawing/2014/main" id="{37CB40FF-AEDB-4F1C-A9EE-F967077B2887}"/>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16" name="object 6">
            <a:extLst>
              <a:ext uri="{FF2B5EF4-FFF2-40B4-BE49-F238E27FC236}">
                <a16:creationId xmlns:a16="http://schemas.microsoft.com/office/drawing/2014/main" id="{F26CA383-4BB8-401B-96D7-1CC17C531A16}"/>
              </a:ext>
            </a:extLst>
          </p:cNvPr>
          <p:cNvGrpSpPr/>
          <p:nvPr/>
        </p:nvGrpSpPr>
        <p:grpSpPr>
          <a:xfrm>
            <a:off x="891448" y="325271"/>
            <a:ext cx="752475" cy="751840"/>
            <a:chOff x="899674" y="382524"/>
            <a:chExt cx="752475" cy="751840"/>
          </a:xfrm>
        </p:grpSpPr>
        <p:sp>
          <p:nvSpPr>
            <p:cNvPr id="17" name="object 7">
              <a:extLst>
                <a:ext uri="{FF2B5EF4-FFF2-40B4-BE49-F238E27FC236}">
                  <a16:creationId xmlns:a16="http://schemas.microsoft.com/office/drawing/2014/main" id="{B4BA66B7-B05B-406C-A346-D23EB369F560}"/>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18" name="object 8">
              <a:extLst>
                <a:ext uri="{FF2B5EF4-FFF2-40B4-BE49-F238E27FC236}">
                  <a16:creationId xmlns:a16="http://schemas.microsoft.com/office/drawing/2014/main" id="{33307462-5D46-40A3-ABC3-2B3740675F89}"/>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19" name="object 9">
            <a:extLst>
              <a:ext uri="{FF2B5EF4-FFF2-40B4-BE49-F238E27FC236}">
                <a16:creationId xmlns:a16="http://schemas.microsoft.com/office/drawing/2014/main" id="{AC5E0EDB-38E2-4571-9C00-4784E27A06D1}"/>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grpSp>
        <p:nvGrpSpPr>
          <p:cNvPr id="20" name="object 2">
            <a:extLst>
              <a:ext uri="{FF2B5EF4-FFF2-40B4-BE49-F238E27FC236}">
                <a16:creationId xmlns:a16="http://schemas.microsoft.com/office/drawing/2014/main" id="{8A70EA7C-9E27-4FCB-A5AE-1ABAC057D0AA}"/>
              </a:ext>
            </a:extLst>
          </p:cNvPr>
          <p:cNvGrpSpPr/>
          <p:nvPr/>
        </p:nvGrpSpPr>
        <p:grpSpPr>
          <a:xfrm>
            <a:off x="1625763" y="464309"/>
            <a:ext cx="9822815" cy="506730"/>
            <a:chOff x="1538986" y="491998"/>
            <a:chExt cx="9822815" cy="506730"/>
          </a:xfrm>
        </p:grpSpPr>
        <p:sp>
          <p:nvSpPr>
            <p:cNvPr id="21" name="object 3">
              <a:extLst>
                <a:ext uri="{FF2B5EF4-FFF2-40B4-BE49-F238E27FC236}">
                  <a16:creationId xmlns:a16="http://schemas.microsoft.com/office/drawing/2014/main" id="{28A75136-420C-4077-88D2-0C9910DEB51E}"/>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2" name="object 4">
              <a:extLst>
                <a:ext uri="{FF2B5EF4-FFF2-40B4-BE49-F238E27FC236}">
                  <a16:creationId xmlns:a16="http://schemas.microsoft.com/office/drawing/2014/main" id="{3FCDA71B-ECC7-45B5-A101-6F2B960CA5E9}"/>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23" name="object 6">
            <a:extLst>
              <a:ext uri="{FF2B5EF4-FFF2-40B4-BE49-F238E27FC236}">
                <a16:creationId xmlns:a16="http://schemas.microsoft.com/office/drawing/2014/main" id="{5D5FD925-97F8-4718-B3D0-0030B62FD1F8}"/>
              </a:ext>
            </a:extLst>
          </p:cNvPr>
          <p:cNvGrpSpPr/>
          <p:nvPr/>
        </p:nvGrpSpPr>
        <p:grpSpPr>
          <a:xfrm>
            <a:off x="891448" y="325271"/>
            <a:ext cx="752475" cy="751840"/>
            <a:chOff x="899674" y="382524"/>
            <a:chExt cx="752475" cy="751840"/>
          </a:xfrm>
          <a:solidFill>
            <a:schemeClr val="accent2"/>
          </a:solidFill>
        </p:grpSpPr>
        <p:sp>
          <p:nvSpPr>
            <p:cNvPr id="24" name="object 7">
              <a:extLst>
                <a:ext uri="{FF2B5EF4-FFF2-40B4-BE49-F238E27FC236}">
                  <a16:creationId xmlns:a16="http://schemas.microsoft.com/office/drawing/2014/main" id="{978D9092-D6B5-477F-BB67-02E9734EC786}"/>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25" name="object 8">
              <a:extLst>
                <a:ext uri="{FF2B5EF4-FFF2-40B4-BE49-F238E27FC236}">
                  <a16:creationId xmlns:a16="http://schemas.microsoft.com/office/drawing/2014/main" id="{BA166B05-C5FF-4F14-8D82-65EA9562AF8F}"/>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26" name="object 9">
            <a:extLst>
              <a:ext uri="{FF2B5EF4-FFF2-40B4-BE49-F238E27FC236}">
                <a16:creationId xmlns:a16="http://schemas.microsoft.com/office/drawing/2014/main" id="{179FF138-7EAB-43C3-99F1-44D45F2A6FD3}"/>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5</a:t>
            </a:r>
            <a:endParaRPr sz="2700" dirty="0">
              <a:latin typeface="Calibri"/>
              <a:cs typeface="Calibri"/>
            </a:endParaRPr>
          </a:p>
        </p:txBody>
      </p:sp>
      <p:sp>
        <p:nvSpPr>
          <p:cNvPr id="27" name="object 5">
            <a:extLst>
              <a:ext uri="{FF2B5EF4-FFF2-40B4-BE49-F238E27FC236}">
                <a16:creationId xmlns:a16="http://schemas.microsoft.com/office/drawing/2014/main" id="{1FF1C017-695A-4F0C-B329-4ED6BDC53341}"/>
              </a:ext>
            </a:extLst>
          </p:cNvPr>
          <p:cNvSpPr txBox="1"/>
          <p:nvPr/>
        </p:nvSpPr>
        <p:spPr>
          <a:xfrm>
            <a:off x="1766251" y="571320"/>
            <a:ext cx="9601321" cy="289823"/>
          </a:xfrm>
          <a:prstGeom prst="rect">
            <a:avLst/>
          </a:prstGeom>
        </p:spPr>
        <p:txBody>
          <a:bodyPr vert="horz" wrap="square" lIns="0" tIns="12700" rIns="0" bIns="0" rtlCol="0">
            <a:spAutoFit/>
          </a:bodyPr>
          <a:lstStyle/>
          <a:p>
            <a:pPr marL="12700">
              <a:lnSpc>
                <a:spcPct val="100000"/>
              </a:lnSpc>
              <a:spcBef>
                <a:spcPts val="100"/>
              </a:spcBef>
            </a:pPr>
            <a:r>
              <a:rPr lang="en-US" sz="1800" b="1" dirty="0">
                <a:solidFill>
                  <a:srgbClr val="434343"/>
                </a:solidFill>
                <a:latin typeface="Calibri"/>
                <a:cs typeface="Calibri"/>
              </a:rPr>
              <a:t>SQL Sever</a:t>
            </a:r>
            <a:r>
              <a:rPr lang="en-US" sz="1800" b="1" spc="-35" dirty="0">
                <a:solidFill>
                  <a:srgbClr val="434343"/>
                </a:solidFill>
                <a:latin typeface="Calibri"/>
                <a:cs typeface="Calibri"/>
              </a:rPr>
              <a:t> </a:t>
            </a:r>
            <a:r>
              <a:rPr lang="en-US" sz="1800" b="1" dirty="0">
                <a:solidFill>
                  <a:srgbClr val="434343"/>
                </a:solidFill>
                <a:latin typeface="Calibri"/>
                <a:cs typeface="Calibri"/>
              </a:rPr>
              <a:t>Analysis</a:t>
            </a:r>
            <a:r>
              <a:rPr lang="en-US" sz="1800" b="1" spc="-10" dirty="0">
                <a:solidFill>
                  <a:srgbClr val="434343"/>
                </a:solidFill>
                <a:latin typeface="Calibri"/>
                <a:cs typeface="Calibri"/>
              </a:rPr>
              <a:t> </a:t>
            </a:r>
            <a:r>
              <a:rPr lang="en-US" sz="1800" b="1" spc="-5" dirty="0">
                <a:solidFill>
                  <a:srgbClr val="434343"/>
                </a:solidFill>
                <a:latin typeface="Calibri"/>
                <a:cs typeface="Calibri"/>
              </a:rPr>
              <a:t>Services</a:t>
            </a:r>
            <a:r>
              <a:rPr lang="en-US" sz="1800" b="1" spc="-35" dirty="0">
                <a:solidFill>
                  <a:srgbClr val="434343"/>
                </a:solidFill>
                <a:latin typeface="Calibri"/>
                <a:cs typeface="Calibri"/>
              </a:rPr>
              <a:t> </a:t>
            </a:r>
            <a:r>
              <a:rPr lang="en-US" sz="1800" b="1" dirty="0">
                <a:solidFill>
                  <a:srgbClr val="434343"/>
                </a:solidFill>
                <a:latin typeface="Calibri"/>
                <a:cs typeface="Calibri"/>
              </a:rPr>
              <a:t>–</a:t>
            </a:r>
            <a:r>
              <a:rPr lang="en-US" sz="1800" b="1" spc="15" dirty="0">
                <a:solidFill>
                  <a:srgbClr val="434343"/>
                </a:solidFill>
                <a:latin typeface="Calibri"/>
                <a:cs typeface="Calibri"/>
              </a:rPr>
              <a:t> </a:t>
            </a:r>
            <a:r>
              <a:rPr lang="en-US" sz="1800" b="1" dirty="0">
                <a:solidFill>
                  <a:srgbClr val="434343"/>
                </a:solidFill>
                <a:latin typeface="Calibri"/>
                <a:cs typeface="Calibri"/>
              </a:rPr>
              <a:t>Architecture Diagram</a:t>
            </a:r>
            <a:endParaRPr lang="en-US" sz="18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4" name="laser.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1459483" y="1927478"/>
            <a:ext cx="5921375" cy="3202800"/>
          </a:xfrm>
          <a:prstGeom prst="rect">
            <a:avLst/>
          </a:prstGeom>
        </p:spPr>
        <p:txBody>
          <a:bodyPr vert="horz" wrap="square" lIns="0" tIns="139065" rIns="0" bIns="0" rtlCol="0">
            <a:spAutoFit/>
          </a:bodyPr>
          <a:lstStyle/>
          <a:p>
            <a:pPr marL="299085" indent="-287020">
              <a:lnSpc>
                <a:spcPct val="100000"/>
              </a:lnSpc>
              <a:spcBef>
                <a:spcPts val="1095"/>
              </a:spcBef>
              <a:buFont typeface="Arial" panose="020B0604020202020204" pitchFamily="34" charset="0"/>
              <a:buChar char="•"/>
              <a:tabLst>
                <a:tab pos="299085" algn="l"/>
                <a:tab pos="299720" algn="l"/>
              </a:tabLst>
            </a:pPr>
            <a:r>
              <a:rPr lang="en-US" sz="1600" dirty="0">
                <a:latin typeface="Times New Roman" panose="02020603050405020304" pitchFamily="18" charset="0"/>
                <a:cs typeface="Times New Roman" panose="02020603050405020304" pitchFamily="18" charset="0"/>
              </a:rPr>
              <a:t>Works with a variety of data sources and has a robust integration </a:t>
            </a:r>
            <a:r>
              <a:rPr lang="en-US" sz="1600" dirty="0" err="1">
                <a:latin typeface="Times New Roman" panose="02020603050405020304" pitchFamily="18" charset="0"/>
                <a:cs typeface="Times New Roman" panose="02020603050405020304" pitchFamily="18" charset="0"/>
              </a:rPr>
              <a:t>system.Security</a:t>
            </a:r>
            <a:r>
              <a:rPr lang="en-US" sz="1600" dirty="0">
                <a:latin typeface="Times New Roman" panose="02020603050405020304" pitchFamily="18" charset="0"/>
                <a:cs typeface="Times New Roman" panose="02020603050405020304" pitchFamily="18" charset="0"/>
              </a:rPr>
              <a:t>/permissions at a granular level with backups</a:t>
            </a:r>
          </a:p>
          <a:p>
            <a:pPr marL="299085" indent="-287020">
              <a:lnSpc>
                <a:spcPct val="100000"/>
              </a:lnSpc>
              <a:spcBef>
                <a:spcPts val="1095"/>
              </a:spcBef>
              <a:buFont typeface="Arial" panose="020B0604020202020204" pitchFamily="34" charset="0"/>
              <a:buChar char="•"/>
              <a:tabLst>
                <a:tab pos="299085" algn="l"/>
                <a:tab pos="299720" algn="l"/>
              </a:tabLst>
            </a:pPr>
            <a:r>
              <a:rPr lang="en-US" sz="1600" dirty="0">
                <a:latin typeface="Times New Roman" panose="02020603050405020304" pitchFamily="18" charset="0"/>
                <a:cs typeface="Times New Roman" panose="02020603050405020304" pitchFamily="18" charset="0"/>
              </a:rPr>
              <a:t>There is no software-based limit on the amount of data that can be stored.</a:t>
            </a:r>
          </a:p>
          <a:p>
            <a:pPr marL="299085" indent="-287020">
              <a:lnSpc>
                <a:spcPct val="100000"/>
              </a:lnSpc>
              <a:spcBef>
                <a:spcPts val="1095"/>
              </a:spcBef>
              <a:buFont typeface="Arial" panose="020B0604020202020204" pitchFamily="34" charset="0"/>
              <a:buChar char="•"/>
              <a:tabLst>
                <a:tab pos="299085" algn="l"/>
                <a:tab pos="299720" algn="l"/>
              </a:tabLst>
            </a:pPr>
            <a:r>
              <a:rPr lang="en-US" sz="1600" dirty="0">
                <a:latin typeface="Times New Roman" panose="02020603050405020304" pitchFamily="18" charset="0"/>
                <a:cs typeface="Times New Roman" panose="02020603050405020304" pitchFamily="18" charset="0"/>
              </a:rPr>
              <a:t>The quantity of physical memory available is limited.</a:t>
            </a:r>
          </a:p>
          <a:p>
            <a:pPr marL="299085" indent="-287020">
              <a:lnSpc>
                <a:spcPct val="100000"/>
              </a:lnSpc>
              <a:spcBef>
                <a:spcPts val="1095"/>
              </a:spcBef>
              <a:buFont typeface="Arial" panose="020B0604020202020204" pitchFamily="34" charset="0"/>
              <a:buChar char="•"/>
              <a:tabLst>
                <a:tab pos="299085" algn="l"/>
                <a:tab pos="299720" algn="l"/>
              </a:tabLst>
            </a:pPr>
            <a:r>
              <a:rPr lang="en-US" sz="1600" dirty="0">
                <a:latin typeface="Times New Roman" panose="02020603050405020304" pitchFamily="18" charset="0"/>
                <a:cs typeface="Times New Roman" panose="02020603050405020304" pitchFamily="18" charset="0"/>
              </a:rPr>
              <a:t>API allows for backward compatibility.</a:t>
            </a:r>
          </a:p>
          <a:p>
            <a:pPr marL="299085" indent="-287020">
              <a:lnSpc>
                <a:spcPct val="100000"/>
              </a:lnSpc>
              <a:spcBef>
                <a:spcPts val="1095"/>
              </a:spcBef>
              <a:buFont typeface="Arial" panose="020B0604020202020204" pitchFamily="34" charset="0"/>
              <a:buChar char="•"/>
              <a:tabLst>
                <a:tab pos="299085" algn="l"/>
                <a:tab pos="299720" algn="l"/>
              </a:tabLst>
            </a:pPr>
            <a:r>
              <a:rPr lang="en-US" sz="1600" dirty="0">
                <a:latin typeface="Times New Roman" panose="02020603050405020304" pitchFamily="18" charset="0"/>
                <a:cs typeface="Times New Roman" panose="02020603050405020304" pitchFamily="18" charset="0"/>
              </a:rPr>
              <a:t>Internet-based </a:t>
            </a:r>
            <a:r>
              <a:rPr lang="en-US" sz="1600" dirty="0" err="1">
                <a:latin typeface="Times New Roman" panose="02020603050405020304" pitchFamily="18" charset="0"/>
                <a:cs typeface="Times New Roman" panose="02020603050405020304" pitchFamily="18" charset="0"/>
              </a:rPr>
              <a:t>accessIt's</a:t>
            </a:r>
            <a:r>
              <a:rPr lang="en-US" sz="1600" dirty="0">
                <a:latin typeface="Times New Roman" panose="02020603050405020304" pitchFamily="18" charset="0"/>
                <a:cs typeface="Times New Roman" panose="02020603050405020304" pitchFamily="18" charset="0"/>
              </a:rPr>
              <a:t> not just for on-premises use.</a:t>
            </a:r>
          </a:p>
          <a:p>
            <a:pPr marL="299085" indent="-287020">
              <a:lnSpc>
                <a:spcPct val="100000"/>
              </a:lnSpc>
              <a:spcBef>
                <a:spcPts val="1095"/>
              </a:spcBef>
              <a:buFont typeface="Arial" panose="020B0604020202020204" pitchFamily="34" charset="0"/>
              <a:buChar char="•"/>
              <a:tabLst>
                <a:tab pos="299085" algn="l"/>
                <a:tab pos="299720" algn="l"/>
              </a:tabLst>
            </a:pPr>
            <a:r>
              <a:rPr lang="en-US" sz="1600" dirty="0">
                <a:latin typeface="Times New Roman" panose="02020603050405020304" pitchFamily="18" charset="0"/>
                <a:cs typeface="Times New Roman" panose="02020603050405020304" pitchFamily="18" charset="0"/>
              </a:rPr>
              <a:t>It's possible to use it both offline and in client-server mode.</a:t>
            </a:r>
          </a:p>
          <a:p>
            <a:pPr marL="299085" indent="-287020">
              <a:lnSpc>
                <a:spcPct val="100000"/>
              </a:lnSpc>
              <a:spcBef>
                <a:spcPts val="1095"/>
              </a:spcBef>
              <a:buFont typeface="Arial" panose="020B0604020202020204" pitchFamily="34" charset="0"/>
              <a:buChar char="•"/>
              <a:tabLst>
                <a:tab pos="299085" algn="l"/>
                <a:tab pos="299720" algn="l"/>
              </a:tabLst>
            </a:pPr>
            <a:r>
              <a:rPr lang="en-US" sz="1600" dirty="0">
                <a:latin typeface="Times New Roman" panose="02020603050405020304" pitchFamily="18" charset="0"/>
                <a:cs typeface="Times New Roman" panose="02020603050405020304" pitchFamily="18" charset="0"/>
              </a:rPr>
              <a:t>With software updates, new features are added on a regular basis.</a:t>
            </a:r>
            <a:endParaRPr sz="1600" dirty="0">
              <a:latin typeface="Times New Roman" panose="02020603050405020304" pitchFamily="18" charset="0"/>
              <a:cs typeface="Times New Roman" panose="02020603050405020304" pitchFamily="18" charset="0"/>
            </a:endParaRPr>
          </a:p>
        </p:txBody>
      </p:sp>
      <p:pic>
        <p:nvPicPr>
          <p:cNvPr id="10" name="object 10"/>
          <p:cNvPicPr/>
          <p:nvPr/>
        </p:nvPicPr>
        <p:blipFill>
          <a:blip r:embed="rId3" cstate="print"/>
          <a:stretch>
            <a:fillRect/>
          </a:stretch>
        </p:blipFill>
        <p:spPr>
          <a:xfrm>
            <a:off x="7327392" y="1819136"/>
            <a:ext cx="4632959" cy="2571507"/>
          </a:xfrm>
          <a:prstGeom prst="rect">
            <a:avLst/>
          </a:prstGeom>
        </p:spPr>
      </p:pic>
      <p:grpSp>
        <p:nvGrpSpPr>
          <p:cNvPr id="14" name="object 2">
            <a:extLst>
              <a:ext uri="{FF2B5EF4-FFF2-40B4-BE49-F238E27FC236}">
                <a16:creationId xmlns:a16="http://schemas.microsoft.com/office/drawing/2014/main" id="{0B1D00C2-712A-4FC0-A06B-70068049A028}"/>
              </a:ext>
            </a:extLst>
          </p:cNvPr>
          <p:cNvGrpSpPr/>
          <p:nvPr/>
        </p:nvGrpSpPr>
        <p:grpSpPr>
          <a:xfrm>
            <a:off x="1625763" y="464309"/>
            <a:ext cx="9822815" cy="506730"/>
            <a:chOff x="1538986" y="491998"/>
            <a:chExt cx="9822815" cy="506730"/>
          </a:xfrm>
        </p:grpSpPr>
        <p:sp>
          <p:nvSpPr>
            <p:cNvPr id="15" name="object 3">
              <a:extLst>
                <a:ext uri="{FF2B5EF4-FFF2-40B4-BE49-F238E27FC236}">
                  <a16:creationId xmlns:a16="http://schemas.microsoft.com/office/drawing/2014/main" id="{EC864752-D2F0-48CD-8C17-14ECA4D89018}"/>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16" name="object 4">
              <a:extLst>
                <a:ext uri="{FF2B5EF4-FFF2-40B4-BE49-F238E27FC236}">
                  <a16:creationId xmlns:a16="http://schemas.microsoft.com/office/drawing/2014/main" id="{5F6741A8-0AC0-492F-8B58-F883C6B5201B}"/>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17" name="object 6">
            <a:extLst>
              <a:ext uri="{FF2B5EF4-FFF2-40B4-BE49-F238E27FC236}">
                <a16:creationId xmlns:a16="http://schemas.microsoft.com/office/drawing/2014/main" id="{98BEAE7A-1D90-45EC-AC3E-2034067DDA6E}"/>
              </a:ext>
            </a:extLst>
          </p:cNvPr>
          <p:cNvGrpSpPr/>
          <p:nvPr/>
        </p:nvGrpSpPr>
        <p:grpSpPr>
          <a:xfrm>
            <a:off x="891448" y="325271"/>
            <a:ext cx="752475" cy="751840"/>
            <a:chOff x="899674" y="382524"/>
            <a:chExt cx="752475" cy="751840"/>
          </a:xfrm>
        </p:grpSpPr>
        <p:sp>
          <p:nvSpPr>
            <p:cNvPr id="18" name="object 7">
              <a:extLst>
                <a:ext uri="{FF2B5EF4-FFF2-40B4-BE49-F238E27FC236}">
                  <a16:creationId xmlns:a16="http://schemas.microsoft.com/office/drawing/2014/main" id="{7F3A1D87-FFF0-4503-872E-4EC93CE8E7EE}"/>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19" name="object 8">
              <a:extLst>
                <a:ext uri="{FF2B5EF4-FFF2-40B4-BE49-F238E27FC236}">
                  <a16:creationId xmlns:a16="http://schemas.microsoft.com/office/drawing/2014/main" id="{6AA12E1A-69BA-4C1F-9818-30CB6C43F448}"/>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20" name="object 9">
            <a:extLst>
              <a:ext uri="{FF2B5EF4-FFF2-40B4-BE49-F238E27FC236}">
                <a16:creationId xmlns:a16="http://schemas.microsoft.com/office/drawing/2014/main" id="{F85AEF40-CC5F-4F45-A81C-4B48F98E80C6}"/>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grpSp>
        <p:nvGrpSpPr>
          <p:cNvPr id="21" name="object 2">
            <a:extLst>
              <a:ext uri="{FF2B5EF4-FFF2-40B4-BE49-F238E27FC236}">
                <a16:creationId xmlns:a16="http://schemas.microsoft.com/office/drawing/2014/main" id="{6A693261-6858-4B38-84E6-8E86CD1EBE3D}"/>
              </a:ext>
            </a:extLst>
          </p:cNvPr>
          <p:cNvGrpSpPr/>
          <p:nvPr/>
        </p:nvGrpSpPr>
        <p:grpSpPr>
          <a:xfrm>
            <a:off x="1625763" y="464309"/>
            <a:ext cx="9822815" cy="506730"/>
            <a:chOff x="1538986" y="491998"/>
            <a:chExt cx="9822815" cy="506730"/>
          </a:xfrm>
        </p:grpSpPr>
        <p:sp>
          <p:nvSpPr>
            <p:cNvPr id="22" name="object 3">
              <a:extLst>
                <a:ext uri="{FF2B5EF4-FFF2-40B4-BE49-F238E27FC236}">
                  <a16:creationId xmlns:a16="http://schemas.microsoft.com/office/drawing/2014/main" id="{578B18A1-C800-43BB-8247-0930568DEB4C}"/>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3" name="object 4">
              <a:extLst>
                <a:ext uri="{FF2B5EF4-FFF2-40B4-BE49-F238E27FC236}">
                  <a16:creationId xmlns:a16="http://schemas.microsoft.com/office/drawing/2014/main" id="{D853F4D1-BFC0-427F-AC10-030AC34644FE}"/>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24" name="object 6">
            <a:extLst>
              <a:ext uri="{FF2B5EF4-FFF2-40B4-BE49-F238E27FC236}">
                <a16:creationId xmlns:a16="http://schemas.microsoft.com/office/drawing/2014/main" id="{A4F6BC63-F986-43AE-821C-4BAF0985763F}"/>
              </a:ext>
            </a:extLst>
          </p:cNvPr>
          <p:cNvGrpSpPr/>
          <p:nvPr/>
        </p:nvGrpSpPr>
        <p:grpSpPr>
          <a:xfrm>
            <a:off x="891448" y="342410"/>
            <a:ext cx="752475" cy="751840"/>
            <a:chOff x="899674" y="382524"/>
            <a:chExt cx="752475" cy="751840"/>
          </a:xfrm>
          <a:solidFill>
            <a:schemeClr val="accent2"/>
          </a:solidFill>
        </p:grpSpPr>
        <p:sp>
          <p:nvSpPr>
            <p:cNvPr id="25" name="object 7">
              <a:extLst>
                <a:ext uri="{FF2B5EF4-FFF2-40B4-BE49-F238E27FC236}">
                  <a16:creationId xmlns:a16="http://schemas.microsoft.com/office/drawing/2014/main" id="{6D9CDC3D-14AA-4058-B0EC-CCE89F68E262}"/>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26" name="object 8">
              <a:extLst>
                <a:ext uri="{FF2B5EF4-FFF2-40B4-BE49-F238E27FC236}">
                  <a16:creationId xmlns:a16="http://schemas.microsoft.com/office/drawing/2014/main" id="{1DDCB71B-FDD3-4EFF-8FE0-9D4276A3F5EF}"/>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27" name="object 9">
            <a:extLst>
              <a:ext uri="{FF2B5EF4-FFF2-40B4-BE49-F238E27FC236}">
                <a16:creationId xmlns:a16="http://schemas.microsoft.com/office/drawing/2014/main" id="{C65198AE-902C-4B6C-BFB5-D884DDF49504}"/>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5</a:t>
            </a:r>
            <a:endParaRPr sz="2700" dirty="0">
              <a:latin typeface="Calibri"/>
              <a:cs typeface="Calibri"/>
            </a:endParaRPr>
          </a:p>
        </p:txBody>
      </p:sp>
      <p:sp>
        <p:nvSpPr>
          <p:cNvPr id="28" name="object 5">
            <a:extLst>
              <a:ext uri="{FF2B5EF4-FFF2-40B4-BE49-F238E27FC236}">
                <a16:creationId xmlns:a16="http://schemas.microsoft.com/office/drawing/2014/main" id="{73D93B28-55B5-4F72-92B4-B4DE3781661F}"/>
              </a:ext>
            </a:extLst>
          </p:cNvPr>
          <p:cNvSpPr txBox="1"/>
          <p:nvPr/>
        </p:nvSpPr>
        <p:spPr>
          <a:xfrm>
            <a:off x="1766251" y="571320"/>
            <a:ext cx="9601321" cy="289823"/>
          </a:xfrm>
          <a:prstGeom prst="rect">
            <a:avLst/>
          </a:prstGeom>
        </p:spPr>
        <p:txBody>
          <a:bodyPr vert="horz" wrap="square" lIns="0" tIns="12700" rIns="0" bIns="0" rtlCol="0">
            <a:spAutoFit/>
          </a:bodyPr>
          <a:lstStyle/>
          <a:p>
            <a:pPr marL="12700">
              <a:lnSpc>
                <a:spcPct val="100000"/>
              </a:lnSpc>
              <a:spcBef>
                <a:spcPts val="100"/>
              </a:spcBef>
            </a:pPr>
            <a:r>
              <a:rPr lang="en-US" sz="1800" b="1" dirty="0">
                <a:solidFill>
                  <a:srgbClr val="434343"/>
                </a:solidFill>
                <a:latin typeface="Calibri"/>
                <a:cs typeface="Calibri"/>
              </a:rPr>
              <a:t>SQL Sever</a:t>
            </a:r>
            <a:r>
              <a:rPr lang="en-US" sz="1800" b="1" spc="-35" dirty="0">
                <a:solidFill>
                  <a:srgbClr val="434343"/>
                </a:solidFill>
                <a:latin typeface="Calibri"/>
                <a:cs typeface="Calibri"/>
              </a:rPr>
              <a:t> </a:t>
            </a:r>
            <a:r>
              <a:rPr lang="en-US" sz="1800" b="1" dirty="0">
                <a:solidFill>
                  <a:srgbClr val="434343"/>
                </a:solidFill>
                <a:latin typeface="Calibri"/>
                <a:cs typeface="Calibri"/>
              </a:rPr>
              <a:t>Analysis</a:t>
            </a:r>
            <a:r>
              <a:rPr lang="en-US" sz="1800" b="1" spc="-10" dirty="0">
                <a:solidFill>
                  <a:srgbClr val="434343"/>
                </a:solidFill>
                <a:latin typeface="Calibri"/>
                <a:cs typeface="Calibri"/>
              </a:rPr>
              <a:t> </a:t>
            </a:r>
            <a:r>
              <a:rPr lang="en-US" sz="1800" b="1" spc="-5" dirty="0">
                <a:solidFill>
                  <a:srgbClr val="434343"/>
                </a:solidFill>
                <a:latin typeface="Calibri"/>
                <a:cs typeface="Calibri"/>
              </a:rPr>
              <a:t>Services</a:t>
            </a:r>
            <a:r>
              <a:rPr lang="en-US" sz="1800" b="1" spc="-35" dirty="0">
                <a:solidFill>
                  <a:srgbClr val="434343"/>
                </a:solidFill>
                <a:latin typeface="Calibri"/>
                <a:cs typeface="Calibri"/>
              </a:rPr>
              <a:t> </a:t>
            </a:r>
            <a:r>
              <a:rPr lang="en-US" sz="1800" b="1" dirty="0">
                <a:solidFill>
                  <a:srgbClr val="434343"/>
                </a:solidFill>
                <a:latin typeface="Calibri"/>
                <a:cs typeface="Calibri"/>
              </a:rPr>
              <a:t>–</a:t>
            </a:r>
            <a:r>
              <a:rPr lang="en-US" sz="1800" b="1" spc="15" dirty="0">
                <a:solidFill>
                  <a:srgbClr val="434343"/>
                </a:solidFill>
                <a:latin typeface="Calibri"/>
                <a:cs typeface="Calibri"/>
              </a:rPr>
              <a:t> </a:t>
            </a:r>
            <a:r>
              <a:rPr lang="en-US" sz="1800" b="1" dirty="0">
                <a:solidFill>
                  <a:srgbClr val="434343"/>
                </a:solidFill>
                <a:latin typeface="Calibri"/>
                <a:cs typeface="Calibri"/>
              </a:rPr>
              <a:t>Key</a:t>
            </a:r>
            <a:r>
              <a:rPr lang="en-US" sz="1800" b="1" spc="-20" dirty="0">
                <a:solidFill>
                  <a:srgbClr val="434343"/>
                </a:solidFill>
                <a:latin typeface="Calibri"/>
                <a:cs typeface="Calibri"/>
              </a:rPr>
              <a:t> </a:t>
            </a:r>
            <a:r>
              <a:rPr lang="en-US" sz="1800" b="1" dirty="0">
                <a:solidFill>
                  <a:srgbClr val="434343"/>
                </a:solidFill>
                <a:latin typeface="Calibri"/>
                <a:cs typeface="Calibri"/>
              </a:rPr>
              <a:t>Features</a:t>
            </a:r>
            <a:endParaRPr lang="en-US" sz="18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4" name="laser.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874981" y="1204892"/>
            <a:ext cx="5268595" cy="3590085"/>
          </a:xfrm>
          <a:prstGeom prst="rect">
            <a:avLst/>
          </a:prstGeom>
        </p:spPr>
        <p:txBody>
          <a:bodyPr vert="horz" wrap="square" lIns="0" tIns="139065" rIns="0" bIns="0" rtlCol="0">
            <a:spAutoFit/>
          </a:bodyPr>
          <a:lstStyle/>
          <a:p>
            <a:pPr marL="469900" indent="-457200">
              <a:lnSpc>
                <a:spcPct val="100000"/>
              </a:lnSpc>
              <a:spcBef>
                <a:spcPts val="1095"/>
              </a:spcBef>
              <a:buFont typeface="Arial" panose="020B0604020202020204" pitchFamily="34" charset="0"/>
              <a:buChar char="•"/>
              <a:tabLst>
                <a:tab pos="469265" algn="l"/>
                <a:tab pos="469900" algn="l"/>
              </a:tabLst>
            </a:pPr>
            <a:r>
              <a:rPr lang="en-US" sz="1600" spc="-5" dirty="0">
                <a:latin typeface="Times New Roman" panose="02020603050405020304" pitchFamily="18" charset="0"/>
                <a:cs typeface="Times New Roman" panose="02020603050405020304" pitchFamily="18" charset="0"/>
              </a:rPr>
              <a:t>In SSMS, create a database.</a:t>
            </a:r>
          </a:p>
          <a:p>
            <a:pPr marL="469900" indent="-457200">
              <a:lnSpc>
                <a:spcPct val="100000"/>
              </a:lnSpc>
              <a:spcBef>
                <a:spcPts val="1095"/>
              </a:spcBef>
              <a:buFont typeface="Arial" panose="020B0604020202020204" pitchFamily="34" charset="0"/>
              <a:buChar char="•"/>
              <a:tabLst>
                <a:tab pos="469265" algn="l"/>
                <a:tab pos="469900" algn="l"/>
              </a:tabLst>
            </a:pPr>
            <a:r>
              <a:rPr lang="en-US" sz="1600" spc="-5" dirty="0">
                <a:latin typeface="Times New Roman" panose="02020603050405020304" pitchFamily="18" charset="0"/>
                <a:cs typeface="Times New Roman" panose="02020603050405020304" pitchFamily="18" charset="0"/>
              </a:rPr>
              <a:t>Right-click on the new database and select Properties.</a:t>
            </a:r>
          </a:p>
          <a:p>
            <a:pPr marL="469900" indent="-457200">
              <a:lnSpc>
                <a:spcPct val="100000"/>
              </a:lnSpc>
              <a:spcBef>
                <a:spcPts val="1095"/>
              </a:spcBef>
              <a:buFont typeface="Arial" panose="020B0604020202020204" pitchFamily="34" charset="0"/>
              <a:buChar char="•"/>
              <a:tabLst>
                <a:tab pos="469265" algn="l"/>
                <a:tab pos="469900" algn="l"/>
              </a:tabLst>
            </a:pPr>
            <a:r>
              <a:rPr lang="en-US" sz="1600" spc="-5" dirty="0">
                <a:latin typeface="Times New Roman" panose="02020603050405020304" pitchFamily="18" charset="0"/>
                <a:cs typeface="Times New Roman" panose="02020603050405020304" pitchFamily="18" charset="0"/>
              </a:rPr>
              <a:t>Install Diagram Support and click Yes</a:t>
            </a:r>
          </a:p>
          <a:p>
            <a:pPr marL="469900" indent="-457200">
              <a:lnSpc>
                <a:spcPct val="100000"/>
              </a:lnSpc>
              <a:spcBef>
                <a:spcPts val="1095"/>
              </a:spcBef>
              <a:buFont typeface="Arial" panose="020B0604020202020204" pitchFamily="34" charset="0"/>
              <a:buChar char="•"/>
              <a:tabLst>
                <a:tab pos="469265" algn="l"/>
                <a:tab pos="469900" algn="l"/>
              </a:tabLst>
            </a:pPr>
            <a:r>
              <a:rPr lang="en-US" sz="1600" spc="-5" dirty="0">
                <a:latin typeface="Times New Roman" panose="02020603050405020304" pitchFamily="18" charset="0"/>
                <a:cs typeface="Times New Roman" panose="02020603050405020304" pitchFamily="18" charset="0"/>
              </a:rPr>
              <a:t>Select "New Database Diagram" from the context menu by right-clicking.</a:t>
            </a:r>
          </a:p>
          <a:p>
            <a:pPr marL="469900" indent="-457200">
              <a:lnSpc>
                <a:spcPct val="100000"/>
              </a:lnSpc>
              <a:spcBef>
                <a:spcPts val="1095"/>
              </a:spcBef>
              <a:buFont typeface="Arial" panose="020B0604020202020204" pitchFamily="34" charset="0"/>
              <a:buChar char="•"/>
              <a:tabLst>
                <a:tab pos="469265" algn="l"/>
                <a:tab pos="469900" algn="l"/>
              </a:tabLst>
            </a:pPr>
            <a:r>
              <a:rPr lang="en-US" sz="1600" spc="-5" dirty="0">
                <a:latin typeface="Times New Roman" panose="02020603050405020304" pitchFamily="18" charset="0"/>
                <a:cs typeface="Times New Roman" panose="02020603050405020304" pitchFamily="18" charset="0"/>
              </a:rPr>
              <a:t>Close the newly opened window.</a:t>
            </a:r>
          </a:p>
          <a:p>
            <a:pPr marL="469900" indent="-457200">
              <a:lnSpc>
                <a:spcPct val="100000"/>
              </a:lnSpc>
              <a:spcBef>
                <a:spcPts val="1095"/>
              </a:spcBef>
              <a:buFont typeface="Arial" panose="020B0604020202020204" pitchFamily="34" charset="0"/>
              <a:buChar char="•"/>
              <a:tabLst>
                <a:tab pos="469265" algn="l"/>
                <a:tab pos="469900" algn="l"/>
              </a:tabLst>
            </a:pPr>
            <a:r>
              <a:rPr lang="en-US" sz="1600" spc="-5" dirty="0">
                <a:latin typeface="Times New Roman" panose="02020603050405020304" pitchFamily="18" charset="0"/>
                <a:cs typeface="Times New Roman" panose="02020603050405020304" pitchFamily="18" charset="0"/>
              </a:rPr>
              <a:t>Go to Programmability Types to learn more.</a:t>
            </a:r>
          </a:p>
          <a:p>
            <a:pPr marL="469900" indent="-457200">
              <a:lnSpc>
                <a:spcPct val="100000"/>
              </a:lnSpc>
              <a:spcBef>
                <a:spcPts val="1095"/>
              </a:spcBef>
              <a:buFont typeface="Arial" panose="020B0604020202020204" pitchFamily="34" charset="0"/>
              <a:buChar char="•"/>
              <a:tabLst>
                <a:tab pos="469265" algn="l"/>
                <a:tab pos="469900" algn="l"/>
              </a:tabLst>
            </a:pPr>
            <a:r>
              <a:rPr lang="en-US" sz="1600" spc="-5" dirty="0">
                <a:latin typeface="Times New Roman" panose="02020603050405020304" pitchFamily="18" charset="0"/>
                <a:cs typeface="Times New Roman" panose="02020603050405020304" pitchFamily="18" charset="0"/>
              </a:rPr>
              <a:t>Right-click User Defined Data Types and choose Properties.</a:t>
            </a:r>
          </a:p>
          <a:p>
            <a:pPr marL="469900" indent="-457200">
              <a:lnSpc>
                <a:spcPct val="100000"/>
              </a:lnSpc>
              <a:spcBef>
                <a:spcPts val="1095"/>
              </a:spcBef>
              <a:buFont typeface="Arial" panose="020B0604020202020204" pitchFamily="34" charset="0"/>
              <a:buChar char="•"/>
              <a:tabLst>
                <a:tab pos="469265" algn="l"/>
                <a:tab pos="469900" algn="l"/>
              </a:tabLst>
            </a:pPr>
            <a:r>
              <a:rPr lang="en-US" sz="1600" spc="-5" dirty="0">
                <a:latin typeface="Times New Roman" panose="02020603050405020304" pitchFamily="18" charset="0"/>
                <a:cs typeface="Times New Roman" panose="02020603050405020304" pitchFamily="18" charset="0"/>
              </a:rPr>
              <a:t>Create new data types that are defined by the user.</a:t>
            </a:r>
            <a:endParaRPr sz="1600" dirty="0">
              <a:latin typeface="Times New Roman" panose="02020603050405020304" pitchFamily="18" charset="0"/>
              <a:cs typeface="Times New Roman" panose="02020603050405020304" pitchFamily="18" charset="0"/>
            </a:endParaRPr>
          </a:p>
        </p:txBody>
      </p:sp>
      <p:pic>
        <p:nvPicPr>
          <p:cNvPr id="10" name="object 10"/>
          <p:cNvPicPr/>
          <p:nvPr/>
        </p:nvPicPr>
        <p:blipFill>
          <a:blip r:embed="rId3" cstate="print"/>
          <a:stretch>
            <a:fillRect/>
          </a:stretch>
        </p:blipFill>
        <p:spPr>
          <a:xfrm>
            <a:off x="5794309" y="3591134"/>
            <a:ext cx="1927613" cy="2613069"/>
          </a:xfrm>
          <a:prstGeom prst="rect">
            <a:avLst/>
          </a:prstGeom>
        </p:spPr>
      </p:pic>
      <p:pic>
        <p:nvPicPr>
          <p:cNvPr id="11" name="object 11"/>
          <p:cNvPicPr/>
          <p:nvPr/>
        </p:nvPicPr>
        <p:blipFill>
          <a:blip r:embed="rId4" cstate="print"/>
          <a:stretch>
            <a:fillRect/>
          </a:stretch>
        </p:blipFill>
        <p:spPr>
          <a:xfrm>
            <a:off x="8153400" y="1110077"/>
            <a:ext cx="3829810" cy="5094126"/>
          </a:xfrm>
          <a:prstGeom prst="rect">
            <a:avLst/>
          </a:prstGeom>
        </p:spPr>
      </p:pic>
      <p:grpSp>
        <p:nvGrpSpPr>
          <p:cNvPr id="14" name="object 2">
            <a:extLst>
              <a:ext uri="{FF2B5EF4-FFF2-40B4-BE49-F238E27FC236}">
                <a16:creationId xmlns:a16="http://schemas.microsoft.com/office/drawing/2014/main" id="{A915C04D-09CB-4121-BE02-DDFE0F808214}"/>
              </a:ext>
            </a:extLst>
          </p:cNvPr>
          <p:cNvGrpSpPr/>
          <p:nvPr/>
        </p:nvGrpSpPr>
        <p:grpSpPr>
          <a:xfrm>
            <a:off x="1625763" y="464309"/>
            <a:ext cx="9822815" cy="506730"/>
            <a:chOff x="1538986" y="491998"/>
            <a:chExt cx="9822815" cy="506730"/>
          </a:xfrm>
        </p:grpSpPr>
        <p:sp>
          <p:nvSpPr>
            <p:cNvPr id="15" name="object 3">
              <a:extLst>
                <a:ext uri="{FF2B5EF4-FFF2-40B4-BE49-F238E27FC236}">
                  <a16:creationId xmlns:a16="http://schemas.microsoft.com/office/drawing/2014/main" id="{91A6E09A-0961-4817-B6B8-50F3B7EB21D9}"/>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16" name="object 4">
              <a:extLst>
                <a:ext uri="{FF2B5EF4-FFF2-40B4-BE49-F238E27FC236}">
                  <a16:creationId xmlns:a16="http://schemas.microsoft.com/office/drawing/2014/main" id="{7EBDD8AA-F00F-418B-A798-F9149D917561}"/>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17" name="object 6">
            <a:extLst>
              <a:ext uri="{FF2B5EF4-FFF2-40B4-BE49-F238E27FC236}">
                <a16:creationId xmlns:a16="http://schemas.microsoft.com/office/drawing/2014/main" id="{0467B727-2A70-4453-9029-1C5E7C5A24BC}"/>
              </a:ext>
            </a:extLst>
          </p:cNvPr>
          <p:cNvGrpSpPr/>
          <p:nvPr/>
        </p:nvGrpSpPr>
        <p:grpSpPr>
          <a:xfrm>
            <a:off x="891448" y="325271"/>
            <a:ext cx="752475" cy="751840"/>
            <a:chOff x="899674" y="382524"/>
            <a:chExt cx="752475" cy="751840"/>
          </a:xfrm>
        </p:grpSpPr>
        <p:sp>
          <p:nvSpPr>
            <p:cNvPr id="18" name="object 7">
              <a:extLst>
                <a:ext uri="{FF2B5EF4-FFF2-40B4-BE49-F238E27FC236}">
                  <a16:creationId xmlns:a16="http://schemas.microsoft.com/office/drawing/2014/main" id="{96BB022F-416F-460F-BD03-F202A73D29BF}"/>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19" name="object 8">
              <a:extLst>
                <a:ext uri="{FF2B5EF4-FFF2-40B4-BE49-F238E27FC236}">
                  <a16:creationId xmlns:a16="http://schemas.microsoft.com/office/drawing/2014/main" id="{8EF6288B-85A0-4BC3-8DF4-FB6C401CE8F1}"/>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20" name="object 9">
            <a:extLst>
              <a:ext uri="{FF2B5EF4-FFF2-40B4-BE49-F238E27FC236}">
                <a16:creationId xmlns:a16="http://schemas.microsoft.com/office/drawing/2014/main" id="{EF04908D-08C5-46A7-808C-24C3CA527EC4}"/>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grpSp>
        <p:nvGrpSpPr>
          <p:cNvPr id="21" name="object 2">
            <a:extLst>
              <a:ext uri="{FF2B5EF4-FFF2-40B4-BE49-F238E27FC236}">
                <a16:creationId xmlns:a16="http://schemas.microsoft.com/office/drawing/2014/main" id="{900F54BE-517D-4F5B-8363-78D792795055}"/>
              </a:ext>
            </a:extLst>
          </p:cNvPr>
          <p:cNvGrpSpPr/>
          <p:nvPr/>
        </p:nvGrpSpPr>
        <p:grpSpPr>
          <a:xfrm>
            <a:off x="1625763" y="464309"/>
            <a:ext cx="9822815" cy="506730"/>
            <a:chOff x="1538986" y="491998"/>
            <a:chExt cx="9822815" cy="506730"/>
          </a:xfrm>
        </p:grpSpPr>
        <p:sp>
          <p:nvSpPr>
            <p:cNvPr id="22" name="object 3">
              <a:extLst>
                <a:ext uri="{FF2B5EF4-FFF2-40B4-BE49-F238E27FC236}">
                  <a16:creationId xmlns:a16="http://schemas.microsoft.com/office/drawing/2014/main" id="{B6F824E5-4714-44BC-B2CE-6CFFF760B2D5}"/>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3" name="object 4">
              <a:extLst>
                <a:ext uri="{FF2B5EF4-FFF2-40B4-BE49-F238E27FC236}">
                  <a16:creationId xmlns:a16="http://schemas.microsoft.com/office/drawing/2014/main" id="{DBB82ECA-0597-496F-BC7C-4C40D7E64C8D}"/>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24" name="object 6">
            <a:extLst>
              <a:ext uri="{FF2B5EF4-FFF2-40B4-BE49-F238E27FC236}">
                <a16:creationId xmlns:a16="http://schemas.microsoft.com/office/drawing/2014/main" id="{811C1428-AEDE-4A9F-BC54-AAE7957AD199}"/>
              </a:ext>
            </a:extLst>
          </p:cNvPr>
          <p:cNvGrpSpPr/>
          <p:nvPr/>
        </p:nvGrpSpPr>
        <p:grpSpPr>
          <a:xfrm>
            <a:off x="904743" y="325271"/>
            <a:ext cx="752475" cy="751840"/>
            <a:chOff x="899674" y="382524"/>
            <a:chExt cx="752475" cy="751840"/>
          </a:xfrm>
          <a:solidFill>
            <a:schemeClr val="accent2"/>
          </a:solidFill>
        </p:grpSpPr>
        <p:sp>
          <p:nvSpPr>
            <p:cNvPr id="25" name="object 7">
              <a:extLst>
                <a:ext uri="{FF2B5EF4-FFF2-40B4-BE49-F238E27FC236}">
                  <a16:creationId xmlns:a16="http://schemas.microsoft.com/office/drawing/2014/main" id="{98BD7905-5728-49A9-8109-3627CD525011}"/>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26" name="object 8">
              <a:extLst>
                <a:ext uri="{FF2B5EF4-FFF2-40B4-BE49-F238E27FC236}">
                  <a16:creationId xmlns:a16="http://schemas.microsoft.com/office/drawing/2014/main" id="{4B0BF3F8-4416-48F8-9066-5CD432ADFF9F}"/>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27" name="object 9">
            <a:extLst>
              <a:ext uri="{FF2B5EF4-FFF2-40B4-BE49-F238E27FC236}">
                <a16:creationId xmlns:a16="http://schemas.microsoft.com/office/drawing/2014/main" id="{19C10AAA-77EC-4D6E-80EF-B085D9FB7EC0}"/>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6</a:t>
            </a:r>
            <a:endParaRPr sz="2700" dirty="0">
              <a:latin typeface="Calibri"/>
              <a:cs typeface="Calibri"/>
            </a:endParaRPr>
          </a:p>
        </p:txBody>
      </p:sp>
      <p:sp>
        <p:nvSpPr>
          <p:cNvPr id="28" name="object 5">
            <a:extLst>
              <a:ext uri="{FF2B5EF4-FFF2-40B4-BE49-F238E27FC236}">
                <a16:creationId xmlns:a16="http://schemas.microsoft.com/office/drawing/2014/main" id="{A5D91FCF-2DFB-4BAF-97AB-3183CF3797D5}"/>
              </a:ext>
            </a:extLst>
          </p:cNvPr>
          <p:cNvSpPr txBox="1"/>
          <p:nvPr/>
        </p:nvSpPr>
        <p:spPr>
          <a:xfrm>
            <a:off x="1766251" y="571320"/>
            <a:ext cx="9601321"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solidFill>
                  <a:srgbClr val="434343"/>
                </a:solidFill>
                <a:latin typeface="Calibri"/>
                <a:cs typeface="Calibri"/>
              </a:rPr>
              <a:t>SQL – Warehouse Schema Tutorial</a:t>
            </a:r>
            <a:endParaRPr lang="en-US" sz="18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5" name="laser.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544474" y="1114171"/>
            <a:ext cx="6237605" cy="3149580"/>
          </a:xfrm>
          <a:prstGeom prst="rect">
            <a:avLst/>
          </a:prstGeom>
        </p:spPr>
        <p:txBody>
          <a:bodyPr vert="horz" wrap="square" lIns="0" tIns="111760" rIns="0" bIns="0" rtlCol="0">
            <a:spAutoFit/>
          </a:bodyPr>
          <a:lstStyle/>
          <a:p>
            <a:pPr marL="469900" indent="-457200">
              <a:lnSpc>
                <a:spcPct val="100000"/>
              </a:lnSpc>
              <a:spcBef>
                <a:spcPts val="880"/>
              </a:spcBef>
              <a:buFont typeface="Arial" panose="020B0604020202020204" pitchFamily="34" charset="0"/>
              <a:buChar char="•"/>
              <a:tabLst>
                <a:tab pos="469265" algn="l"/>
                <a:tab pos="469900" algn="l"/>
              </a:tabLst>
            </a:pPr>
            <a:r>
              <a:rPr sz="1600" spc="-5" dirty="0">
                <a:latin typeface="Times New Roman" panose="02020603050405020304" pitchFamily="18" charset="0"/>
                <a:cs typeface="Times New Roman" panose="02020603050405020304" pitchFamily="18" charset="0"/>
              </a:rPr>
              <a:t>Right</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click</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on</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a:t>
            </a:r>
            <a:r>
              <a:rPr sz="1600" spc="-1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white</a:t>
            </a:r>
            <a:r>
              <a:rPr sz="1600" spc="4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space</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diagram</a:t>
            </a:r>
            <a:endParaRPr sz="1600" dirty="0">
              <a:latin typeface="Times New Roman" panose="02020603050405020304" pitchFamily="18" charset="0"/>
              <a:cs typeface="Times New Roman" panose="02020603050405020304" pitchFamily="18" charset="0"/>
            </a:endParaRPr>
          </a:p>
          <a:p>
            <a:pPr marL="978535" lvl="1" indent="-457834">
              <a:lnSpc>
                <a:spcPct val="100000"/>
              </a:lnSpc>
              <a:spcBef>
                <a:spcPts val="780"/>
              </a:spcBef>
              <a:buFont typeface="Wingdings" pitchFamily="2" charset="2"/>
              <a:buChar char="Ø"/>
              <a:tabLst>
                <a:tab pos="978535" algn="l"/>
                <a:tab pos="979169" algn="l"/>
              </a:tabLst>
            </a:pPr>
            <a:r>
              <a:rPr lang="en-US" sz="1600" spc="-5" dirty="0">
                <a:latin typeface="Times New Roman" panose="02020603050405020304" pitchFamily="18" charset="0"/>
                <a:cs typeface="Times New Roman" panose="02020603050405020304" pitchFamily="18" charset="0"/>
              </a:rPr>
              <a:t>Choose an option for a new table.</a:t>
            </a:r>
          </a:p>
          <a:p>
            <a:pPr marL="978535" lvl="1" indent="-457834">
              <a:lnSpc>
                <a:spcPct val="100000"/>
              </a:lnSpc>
              <a:spcBef>
                <a:spcPts val="780"/>
              </a:spcBef>
              <a:buFont typeface="Wingdings" pitchFamily="2" charset="2"/>
              <a:buChar char="Ø"/>
              <a:tabLst>
                <a:tab pos="978535" algn="l"/>
                <a:tab pos="979169" algn="l"/>
              </a:tabLst>
            </a:pPr>
            <a:r>
              <a:rPr lang="en-US" sz="1600" spc="-5" dirty="0">
                <a:latin typeface="Times New Roman" panose="02020603050405020304" pitchFamily="18" charset="0"/>
                <a:cs typeface="Times New Roman" panose="02020603050405020304" pitchFamily="18" charset="0"/>
              </a:rPr>
              <a:t>Fill in the columns and give your table a name.</a:t>
            </a:r>
          </a:p>
          <a:p>
            <a:pPr marL="978535" lvl="1" indent="-457834">
              <a:lnSpc>
                <a:spcPct val="100000"/>
              </a:lnSpc>
              <a:spcBef>
                <a:spcPts val="780"/>
              </a:spcBef>
              <a:buFont typeface="Wingdings" pitchFamily="2" charset="2"/>
              <a:buChar char="Ø"/>
              <a:tabLst>
                <a:tab pos="978535" algn="l"/>
                <a:tab pos="979169" algn="l"/>
              </a:tabLst>
            </a:pPr>
            <a:r>
              <a:rPr lang="en-US" sz="1600" spc="-5" dirty="0">
                <a:latin typeface="Times New Roman" panose="02020603050405020304" pitchFamily="18" charset="0"/>
                <a:cs typeface="Times New Roman" panose="02020603050405020304" pitchFamily="18" charset="0"/>
              </a:rPr>
              <a:t>Allow nulls is unchecked, and right-click to set as primary key.</a:t>
            </a:r>
          </a:p>
          <a:p>
            <a:pPr marL="978535" lvl="1" indent="-457834">
              <a:lnSpc>
                <a:spcPct val="100000"/>
              </a:lnSpc>
              <a:spcBef>
                <a:spcPts val="780"/>
              </a:spcBef>
              <a:buFont typeface="Wingdings" pitchFamily="2" charset="2"/>
              <a:buChar char="Ø"/>
              <a:tabLst>
                <a:tab pos="978535" algn="l"/>
                <a:tab pos="979169" algn="l"/>
              </a:tabLst>
            </a:pPr>
            <a:r>
              <a:rPr lang="en-US" sz="1600" spc="-5" dirty="0">
                <a:latin typeface="Times New Roman" panose="02020603050405020304" pitchFamily="18" charset="0"/>
                <a:cs typeface="Times New Roman" panose="02020603050405020304" pitchFamily="18" charset="0"/>
              </a:rPr>
              <a:t>Create all of the tables you want to use.</a:t>
            </a:r>
            <a:endParaRPr sz="1600" dirty="0">
              <a:latin typeface="Times New Roman" panose="02020603050405020304" pitchFamily="18" charset="0"/>
              <a:cs typeface="Times New Roman" panose="02020603050405020304" pitchFamily="18" charset="0"/>
            </a:endParaRPr>
          </a:p>
          <a:p>
            <a:pPr marL="469900" indent="-457200">
              <a:lnSpc>
                <a:spcPct val="100000"/>
              </a:lnSpc>
              <a:spcBef>
                <a:spcPts val="795"/>
              </a:spcBef>
              <a:buFont typeface="Arial" panose="020B0604020202020204" pitchFamily="34" charset="0"/>
              <a:buChar char="•"/>
              <a:tabLst>
                <a:tab pos="469265" algn="l"/>
                <a:tab pos="469900" algn="l"/>
              </a:tabLst>
            </a:pPr>
            <a:r>
              <a:rPr sz="1600" spc="-5" dirty="0">
                <a:latin typeface="Times New Roman" panose="02020603050405020304" pitchFamily="18" charset="0"/>
                <a:cs typeface="Times New Roman" panose="02020603050405020304" pitchFamily="18" charset="0"/>
              </a:rPr>
              <a:t>Create</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a:t>
            </a:r>
            <a:r>
              <a:rPr sz="1600" dirty="0">
                <a:latin typeface="Times New Roman" panose="02020603050405020304" pitchFamily="18" charset="0"/>
                <a:cs typeface="Times New Roman" panose="02020603050405020304" pitchFamily="18" charset="0"/>
              </a:rPr>
              <a:t> fact</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table</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that</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contains</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all</a:t>
            </a:r>
            <a:r>
              <a:rPr sz="1600" spc="1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your</a:t>
            </a:r>
            <a:r>
              <a:rPr sz="1600" spc="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primary</a:t>
            </a:r>
            <a:r>
              <a:rPr sz="1600" spc="1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keys</a:t>
            </a:r>
            <a:endParaRPr sz="1600" dirty="0">
              <a:latin typeface="Times New Roman" panose="02020603050405020304" pitchFamily="18" charset="0"/>
              <a:cs typeface="Times New Roman" panose="02020603050405020304" pitchFamily="18" charset="0"/>
            </a:endParaRPr>
          </a:p>
          <a:p>
            <a:pPr marL="978535" lvl="1" indent="-457834">
              <a:lnSpc>
                <a:spcPct val="100000"/>
              </a:lnSpc>
              <a:spcBef>
                <a:spcPts val="780"/>
              </a:spcBef>
              <a:buFont typeface="Wingdings" pitchFamily="2" charset="2"/>
              <a:buChar char="Ø"/>
              <a:tabLst>
                <a:tab pos="978535" algn="l"/>
                <a:tab pos="979169" algn="l"/>
              </a:tabLst>
            </a:pPr>
            <a:r>
              <a:rPr sz="1600" spc="-10" dirty="0">
                <a:latin typeface="Times New Roman" panose="02020603050405020304" pitchFamily="18" charset="0"/>
                <a:cs typeface="Times New Roman" panose="02020603050405020304" pitchFamily="18" charset="0"/>
              </a:rPr>
              <a:t>Link</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primary</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key</a:t>
            </a:r>
            <a:r>
              <a:rPr sz="1600" dirty="0">
                <a:latin typeface="Times New Roman" panose="02020603050405020304" pitchFamily="18" charset="0"/>
                <a:cs typeface="Times New Roman" panose="02020603050405020304" pitchFamily="18" charset="0"/>
              </a:rPr>
              <a:t> from</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dim_table</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fact</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table</a:t>
            </a:r>
            <a:endParaRPr sz="1600" dirty="0">
              <a:latin typeface="Times New Roman" panose="02020603050405020304" pitchFamily="18" charset="0"/>
              <a:cs typeface="Times New Roman" panose="02020603050405020304" pitchFamily="18" charset="0"/>
            </a:endParaRPr>
          </a:p>
          <a:p>
            <a:pPr marL="978535" lvl="1" indent="-457834">
              <a:lnSpc>
                <a:spcPct val="100000"/>
              </a:lnSpc>
              <a:spcBef>
                <a:spcPts val="780"/>
              </a:spcBef>
              <a:buFont typeface="Wingdings" pitchFamily="2" charset="2"/>
              <a:buChar char="Ø"/>
              <a:tabLst>
                <a:tab pos="978535" algn="l"/>
                <a:tab pos="979169" algn="l"/>
              </a:tabLst>
            </a:pPr>
            <a:r>
              <a:rPr sz="1600" spc="-5" dirty="0">
                <a:latin typeface="Times New Roman" panose="02020603050405020304" pitchFamily="18" charset="0"/>
                <a:cs typeface="Times New Roman" panose="02020603050405020304" pitchFamily="18" charset="0"/>
              </a:rPr>
              <a:t>Drag and drop </a:t>
            </a:r>
            <a:r>
              <a:rPr sz="1600" dirty="0">
                <a:latin typeface="Times New Roman" panose="02020603050405020304" pitchFamily="18" charset="0"/>
                <a:cs typeface="Times New Roman" panose="02020603050405020304" pitchFamily="18" charset="0"/>
              </a:rPr>
              <a:t>the</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key</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a:t>
            </a:r>
            <a:r>
              <a:rPr sz="1600" spc="-5" dirty="0">
                <a:latin typeface="Times New Roman" panose="02020603050405020304" pitchFamily="18" charset="0"/>
                <a:cs typeface="Times New Roman" panose="02020603050405020304" pitchFamily="18" charset="0"/>
              </a:rPr>
              <a:t> associate</a:t>
            </a:r>
            <a:endParaRPr sz="1600" dirty="0">
              <a:latin typeface="Times New Roman" panose="02020603050405020304" pitchFamily="18" charset="0"/>
              <a:cs typeface="Times New Roman" panose="02020603050405020304" pitchFamily="18" charset="0"/>
            </a:endParaRPr>
          </a:p>
          <a:p>
            <a:pPr marL="978535" lvl="1" indent="-457834">
              <a:lnSpc>
                <a:spcPct val="100000"/>
              </a:lnSpc>
              <a:spcBef>
                <a:spcPts val="795"/>
              </a:spcBef>
              <a:buFont typeface="Wingdings" pitchFamily="2" charset="2"/>
              <a:buChar char="Ø"/>
              <a:tabLst>
                <a:tab pos="978535" algn="l"/>
                <a:tab pos="979169" algn="l"/>
              </a:tabLst>
            </a:pPr>
            <a:r>
              <a:rPr sz="1600" spc="-5" dirty="0">
                <a:latin typeface="Times New Roman" panose="02020603050405020304" pitchFamily="18" charset="0"/>
                <a:cs typeface="Times New Roman" panose="02020603050405020304" pitchFamily="18" charset="0"/>
              </a:rPr>
              <a:t>Primary </a:t>
            </a:r>
            <a:r>
              <a:rPr sz="1600" dirty="0">
                <a:latin typeface="Times New Roman" panose="02020603050405020304" pitchFamily="18" charset="0"/>
                <a:cs typeface="Times New Roman" panose="02020603050405020304" pitchFamily="18" charset="0"/>
              </a:rPr>
              <a:t>key</a:t>
            </a:r>
            <a:r>
              <a:rPr sz="1600" spc="-5" dirty="0">
                <a:latin typeface="Times New Roman" panose="02020603050405020304" pitchFamily="18" charset="0"/>
                <a:cs typeface="Times New Roman" panose="02020603050405020304" pitchFamily="18" charset="0"/>
              </a:rPr>
              <a:t> should</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be</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same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both</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tables</a:t>
            </a:r>
            <a:endParaRPr sz="1600" dirty="0">
              <a:latin typeface="Times New Roman" panose="02020603050405020304" pitchFamily="18" charset="0"/>
              <a:cs typeface="Times New Roman" panose="02020603050405020304" pitchFamily="18" charset="0"/>
            </a:endParaRPr>
          </a:p>
        </p:txBody>
      </p:sp>
      <p:pic>
        <p:nvPicPr>
          <p:cNvPr id="10" name="object 10"/>
          <p:cNvPicPr/>
          <p:nvPr/>
        </p:nvPicPr>
        <p:blipFill>
          <a:blip r:embed="rId3" cstate="print"/>
          <a:stretch>
            <a:fillRect/>
          </a:stretch>
        </p:blipFill>
        <p:spPr>
          <a:xfrm>
            <a:off x="7391400" y="1066800"/>
            <a:ext cx="3909152" cy="2801112"/>
          </a:xfrm>
          <a:prstGeom prst="rect">
            <a:avLst/>
          </a:prstGeom>
        </p:spPr>
      </p:pic>
      <p:pic>
        <p:nvPicPr>
          <p:cNvPr id="11" name="object 11"/>
          <p:cNvPicPr/>
          <p:nvPr/>
        </p:nvPicPr>
        <p:blipFill>
          <a:blip r:embed="rId4" cstate="print"/>
          <a:stretch>
            <a:fillRect/>
          </a:stretch>
        </p:blipFill>
        <p:spPr>
          <a:xfrm>
            <a:off x="7559040" y="3886200"/>
            <a:ext cx="3410711" cy="2938272"/>
          </a:xfrm>
          <a:prstGeom prst="rect">
            <a:avLst/>
          </a:prstGeom>
        </p:spPr>
      </p:pic>
      <p:grpSp>
        <p:nvGrpSpPr>
          <p:cNvPr id="14" name="object 2">
            <a:extLst>
              <a:ext uri="{FF2B5EF4-FFF2-40B4-BE49-F238E27FC236}">
                <a16:creationId xmlns:a16="http://schemas.microsoft.com/office/drawing/2014/main" id="{03E81207-4D8D-4649-BC8A-67423271EC76}"/>
              </a:ext>
            </a:extLst>
          </p:cNvPr>
          <p:cNvGrpSpPr/>
          <p:nvPr/>
        </p:nvGrpSpPr>
        <p:grpSpPr>
          <a:xfrm>
            <a:off x="1625763" y="464309"/>
            <a:ext cx="9822815" cy="506730"/>
            <a:chOff x="1538986" y="491998"/>
            <a:chExt cx="9822815" cy="506730"/>
          </a:xfrm>
        </p:grpSpPr>
        <p:sp>
          <p:nvSpPr>
            <p:cNvPr id="15" name="object 3">
              <a:extLst>
                <a:ext uri="{FF2B5EF4-FFF2-40B4-BE49-F238E27FC236}">
                  <a16:creationId xmlns:a16="http://schemas.microsoft.com/office/drawing/2014/main" id="{D22479BC-09BB-4A79-92CA-E7E8FA4DDD18}"/>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16" name="object 4">
              <a:extLst>
                <a:ext uri="{FF2B5EF4-FFF2-40B4-BE49-F238E27FC236}">
                  <a16:creationId xmlns:a16="http://schemas.microsoft.com/office/drawing/2014/main" id="{C5E066C9-A91F-4193-9F2E-0C6EC7C8624F}"/>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17" name="object 6">
            <a:extLst>
              <a:ext uri="{FF2B5EF4-FFF2-40B4-BE49-F238E27FC236}">
                <a16:creationId xmlns:a16="http://schemas.microsoft.com/office/drawing/2014/main" id="{8C8FB6CF-6F6F-4911-A094-FB1C7C8226B7}"/>
              </a:ext>
            </a:extLst>
          </p:cNvPr>
          <p:cNvGrpSpPr/>
          <p:nvPr/>
        </p:nvGrpSpPr>
        <p:grpSpPr>
          <a:xfrm>
            <a:off x="891448" y="325271"/>
            <a:ext cx="752475" cy="751840"/>
            <a:chOff x="899674" y="382524"/>
            <a:chExt cx="752475" cy="751840"/>
          </a:xfrm>
        </p:grpSpPr>
        <p:sp>
          <p:nvSpPr>
            <p:cNvPr id="18" name="object 7">
              <a:extLst>
                <a:ext uri="{FF2B5EF4-FFF2-40B4-BE49-F238E27FC236}">
                  <a16:creationId xmlns:a16="http://schemas.microsoft.com/office/drawing/2014/main" id="{732A1D0E-8A09-4425-8B4B-700E24CB86C6}"/>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19" name="object 8">
              <a:extLst>
                <a:ext uri="{FF2B5EF4-FFF2-40B4-BE49-F238E27FC236}">
                  <a16:creationId xmlns:a16="http://schemas.microsoft.com/office/drawing/2014/main" id="{429E3617-3334-4FFE-8C45-CA68371BCF8D}"/>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20" name="object 9">
            <a:extLst>
              <a:ext uri="{FF2B5EF4-FFF2-40B4-BE49-F238E27FC236}">
                <a16:creationId xmlns:a16="http://schemas.microsoft.com/office/drawing/2014/main" id="{0C763B5F-B1EF-459D-B153-4AB8073424FD}"/>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grpSp>
        <p:nvGrpSpPr>
          <p:cNvPr id="21" name="object 2">
            <a:extLst>
              <a:ext uri="{FF2B5EF4-FFF2-40B4-BE49-F238E27FC236}">
                <a16:creationId xmlns:a16="http://schemas.microsoft.com/office/drawing/2014/main" id="{3D893D69-3C28-4775-9898-5C9D0EFBECA0}"/>
              </a:ext>
            </a:extLst>
          </p:cNvPr>
          <p:cNvGrpSpPr/>
          <p:nvPr/>
        </p:nvGrpSpPr>
        <p:grpSpPr>
          <a:xfrm>
            <a:off x="1625763" y="464309"/>
            <a:ext cx="9822815" cy="506730"/>
            <a:chOff x="1538986" y="491998"/>
            <a:chExt cx="9822815" cy="506730"/>
          </a:xfrm>
        </p:grpSpPr>
        <p:sp>
          <p:nvSpPr>
            <p:cNvPr id="22" name="object 3">
              <a:extLst>
                <a:ext uri="{FF2B5EF4-FFF2-40B4-BE49-F238E27FC236}">
                  <a16:creationId xmlns:a16="http://schemas.microsoft.com/office/drawing/2014/main" id="{222DACAE-C5C2-4A3C-940E-ACBA1EE0199B}"/>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3" name="object 4">
              <a:extLst>
                <a:ext uri="{FF2B5EF4-FFF2-40B4-BE49-F238E27FC236}">
                  <a16:creationId xmlns:a16="http://schemas.microsoft.com/office/drawing/2014/main" id="{9EF1F44B-CD14-406B-AEDA-4884F73D2CEC}"/>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24" name="object 6">
            <a:extLst>
              <a:ext uri="{FF2B5EF4-FFF2-40B4-BE49-F238E27FC236}">
                <a16:creationId xmlns:a16="http://schemas.microsoft.com/office/drawing/2014/main" id="{6E188C9D-7021-4F19-BF69-C2AC93F617AE}"/>
              </a:ext>
            </a:extLst>
          </p:cNvPr>
          <p:cNvGrpSpPr/>
          <p:nvPr/>
        </p:nvGrpSpPr>
        <p:grpSpPr>
          <a:xfrm>
            <a:off x="891448" y="325271"/>
            <a:ext cx="752475" cy="751840"/>
            <a:chOff x="899674" y="382524"/>
            <a:chExt cx="752475" cy="751840"/>
          </a:xfrm>
          <a:solidFill>
            <a:schemeClr val="accent2"/>
          </a:solidFill>
        </p:grpSpPr>
        <p:sp>
          <p:nvSpPr>
            <p:cNvPr id="25" name="object 7">
              <a:extLst>
                <a:ext uri="{FF2B5EF4-FFF2-40B4-BE49-F238E27FC236}">
                  <a16:creationId xmlns:a16="http://schemas.microsoft.com/office/drawing/2014/main" id="{A11B4F8D-B3AA-4BF9-8196-6BBA8DDDE464}"/>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26" name="object 8">
              <a:extLst>
                <a:ext uri="{FF2B5EF4-FFF2-40B4-BE49-F238E27FC236}">
                  <a16:creationId xmlns:a16="http://schemas.microsoft.com/office/drawing/2014/main" id="{0603043A-779D-435E-A5C0-E35CAF2C040F}"/>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27" name="object 9">
            <a:extLst>
              <a:ext uri="{FF2B5EF4-FFF2-40B4-BE49-F238E27FC236}">
                <a16:creationId xmlns:a16="http://schemas.microsoft.com/office/drawing/2014/main" id="{40BD598E-C8BD-424D-9301-464CD98E7295}"/>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6</a:t>
            </a:r>
            <a:endParaRPr sz="2700" dirty="0">
              <a:latin typeface="Calibri"/>
              <a:cs typeface="Calibri"/>
            </a:endParaRPr>
          </a:p>
        </p:txBody>
      </p:sp>
      <p:sp>
        <p:nvSpPr>
          <p:cNvPr id="28" name="object 5">
            <a:extLst>
              <a:ext uri="{FF2B5EF4-FFF2-40B4-BE49-F238E27FC236}">
                <a16:creationId xmlns:a16="http://schemas.microsoft.com/office/drawing/2014/main" id="{8797EAEA-AC21-4C35-8B93-CE3DD5DB95B0}"/>
              </a:ext>
            </a:extLst>
          </p:cNvPr>
          <p:cNvSpPr txBox="1"/>
          <p:nvPr/>
        </p:nvSpPr>
        <p:spPr>
          <a:xfrm>
            <a:off x="1766251" y="571320"/>
            <a:ext cx="9601321"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solidFill>
                  <a:srgbClr val="434343"/>
                </a:solidFill>
                <a:latin typeface="Calibri"/>
                <a:cs typeface="Calibri"/>
              </a:rPr>
              <a:t>SQL – Warehouse Schema Tutorial</a:t>
            </a:r>
            <a:endParaRPr lang="en-US" sz="18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5" name="laser.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705" y="0"/>
            <a:ext cx="4249420" cy="6858000"/>
            <a:chOff x="0" y="0"/>
            <a:chExt cx="4249420" cy="6858000"/>
          </a:xfrm>
          <a:solidFill>
            <a:schemeClr val="accent2"/>
          </a:solidFill>
        </p:grpSpPr>
        <p:sp>
          <p:nvSpPr>
            <p:cNvPr id="3" name="object 3"/>
            <p:cNvSpPr/>
            <p:nvPr/>
          </p:nvSpPr>
          <p:spPr>
            <a:xfrm>
              <a:off x="0" y="0"/>
              <a:ext cx="4249420" cy="6858000"/>
            </a:xfrm>
            <a:custGeom>
              <a:avLst/>
              <a:gdLst/>
              <a:ahLst/>
              <a:cxnLst/>
              <a:rect l="l" t="t" r="r" b="b"/>
              <a:pathLst>
                <a:path w="4249420" h="6858000">
                  <a:moveTo>
                    <a:pt x="4248912" y="0"/>
                  </a:moveTo>
                  <a:lnTo>
                    <a:pt x="0" y="0"/>
                  </a:lnTo>
                  <a:lnTo>
                    <a:pt x="0" y="6858000"/>
                  </a:lnTo>
                  <a:lnTo>
                    <a:pt x="4248912" y="6858000"/>
                  </a:lnTo>
                  <a:lnTo>
                    <a:pt x="4248912" y="0"/>
                  </a:lnTo>
                  <a:close/>
                </a:path>
              </a:pathLst>
            </a:custGeom>
            <a:gr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4" name="object 4"/>
            <p:cNvPicPr/>
            <p:nvPr/>
          </p:nvPicPr>
          <p:blipFill>
            <a:blip r:embed="rId3" cstate="print"/>
            <a:stretch>
              <a:fillRect/>
            </a:stretch>
          </p:blipFill>
          <p:spPr>
            <a:xfrm>
              <a:off x="571500" y="0"/>
              <a:ext cx="499872" cy="798575"/>
            </a:xfrm>
            <a:prstGeom prst="rect">
              <a:avLst/>
            </a:prstGeom>
            <a:grpFill/>
          </p:spPr>
        </p:pic>
      </p:grpSp>
      <p:sp>
        <p:nvSpPr>
          <p:cNvPr id="6" name="object 6"/>
          <p:cNvSpPr txBox="1">
            <a:spLocks noGrp="1"/>
          </p:cNvSpPr>
          <p:nvPr>
            <p:ph type="title"/>
          </p:nvPr>
        </p:nvSpPr>
        <p:spPr>
          <a:xfrm>
            <a:off x="558800" y="1201877"/>
            <a:ext cx="1691639" cy="33147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Arial"/>
                <a:cs typeface="Arial"/>
              </a:rPr>
              <a:t>C</a:t>
            </a:r>
            <a:r>
              <a:rPr sz="2000" spc="-254" dirty="0">
                <a:solidFill>
                  <a:srgbClr val="FFFFFF"/>
                </a:solidFill>
                <a:latin typeface="Arial"/>
                <a:cs typeface="Arial"/>
              </a:rPr>
              <a:t> </a:t>
            </a:r>
            <a:r>
              <a:rPr sz="2000" spc="5" dirty="0">
                <a:solidFill>
                  <a:srgbClr val="FFFFFF"/>
                </a:solidFill>
                <a:latin typeface="Arial"/>
                <a:cs typeface="Arial"/>
              </a:rPr>
              <a:t>O</a:t>
            </a:r>
            <a:r>
              <a:rPr sz="2000" spc="-260" dirty="0">
                <a:solidFill>
                  <a:srgbClr val="FFFFFF"/>
                </a:solidFill>
                <a:latin typeface="Arial"/>
                <a:cs typeface="Arial"/>
              </a:rPr>
              <a:t> </a:t>
            </a:r>
            <a:r>
              <a:rPr sz="2000" dirty="0">
                <a:solidFill>
                  <a:srgbClr val="FFFFFF"/>
                </a:solidFill>
                <a:latin typeface="Arial"/>
                <a:cs typeface="Arial"/>
              </a:rPr>
              <a:t>N</a:t>
            </a:r>
            <a:r>
              <a:rPr sz="2000" spc="-254" dirty="0">
                <a:solidFill>
                  <a:srgbClr val="FFFFFF"/>
                </a:solidFill>
                <a:latin typeface="Arial"/>
                <a:cs typeface="Arial"/>
              </a:rPr>
              <a:t> </a:t>
            </a:r>
            <a:r>
              <a:rPr sz="2000" dirty="0">
                <a:solidFill>
                  <a:srgbClr val="FFFFFF"/>
                </a:solidFill>
                <a:latin typeface="Arial"/>
                <a:cs typeface="Arial"/>
              </a:rPr>
              <a:t>T</a:t>
            </a:r>
            <a:r>
              <a:rPr sz="2000" spc="-260" dirty="0">
                <a:solidFill>
                  <a:srgbClr val="FFFFFF"/>
                </a:solidFill>
                <a:latin typeface="Arial"/>
                <a:cs typeface="Arial"/>
              </a:rPr>
              <a:t> </a:t>
            </a:r>
            <a:r>
              <a:rPr sz="2000" dirty="0">
                <a:solidFill>
                  <a:srgbClr val="FFFFFF"/>
                </a:solidFill>
                <a:latin typeface="Arial"/>
                <a:cs typeface="Arial"/>
              </a:rPr>
              <a:t>E</a:t>
            </a:r>
            <a:r>
              <a:rPr sz="2000" spc="-265" dirty="0">
                <a:solidFill>
                  <a:srgbClr val="FFFFFF"/>
                </a:solidFill>
                <a:latin typeface="Arial"/>
                <a:cs typeface="Arial"/>
              </a:rPr>
              <a:t> </a:t>
            </a:r>
            <a:r>
              <a:rPr sz="2000" dirty="0">
                <a:solidFill>
                  <a:srgbClr val="FFFFFF"/>
                </a:solidFill>
                <a:latin typeface="Arial"/>
                <a:cs typeface="Arial"/>
              </a:rPr>
              <a:t>N</a:t>
            </a:r>
            <a:r>
              <a:rPr sz="2000" spc="-254" dirty="0">
                <a:solidFill>
                  <a:srgbClr val="FFFFFF"/>
                </a:solidFill>
                <a:latin typeface="Arial"/>
                <a:cs typeface="Arial"/>
              </a:rPr>
              <a:t> </a:t>
            </a:r>
            <a:r>
              <a:rPr sz="2000" dirty="0">
                <a:solidFill>
                  <a:srgbClr val="FFFFFF"/>
                </a:solidFill>
                <a:latin typeface="Arial"/>
                <a:cs typeface="Arial"/>
              </a:rPr>
              <a:t>T</a:t>
            </a:r>
            <a:r>
              <a:rPr sz="2000" spc="-260" dirty="0">
                <a:solidFill>
                  <a:srgbClr val="FFFFFF"/>
                </a:solidFill>
                <a:latin typeface="Arial"/>
                <a:cs typeface="Arial"/>
              </a:rPr>
              <a:t> </a:t>
            </a:r>
            <a:r>
              <a:rPr sz="2000" dirty="0">
                <a:solidFill>
                  <a:srgbClr val="FFFFFF"/>
                </a:solidFill>
                <a:latin typeface="Arial"/>
                <a:cs typeface="Arial"/>
              </a:rPr>
              <a:t>S</a:t>
            </a:r>
            <a:endParaRPr sz="2000">
              <a:latin typeface="Arial"/>
              <a:cs typeface="Arial"/>
            </a:endParaRPr>
          </a:p>
        </p:txBody>
      </p:sp>
      <p:sp>
        <p:nvSpPr>
          <p:cNvPr id="7" name="object 7"/>
          <p:cNvSpPr txBox="1"/>
          <p:nvPr/>
        </p:nvSpPr>
        <p:spPr>
          <a:xfrm>
            <a:off x="558800" y="1848358"/>
            <a:ext cx="3049639" cy="2267287"/>
          </a:xfrm>
          <a:prstGeom prst="rect">
            <a:avLst/>
          </a:prstGeom>
        </p:spPr>
        <p:txBody>
          <a:bodyPr vert="horz" wrap="square" lIns="0" tIns="12700" rIns="0" bIns="0" rtlCol="0">
            <a:spAutoFit/>
          </a:bodyPr>
          <a:lstStyle/>
          <a:p>
            <a:pPr marL="298450" marR="5080" indent="-285750">
              <a:lnSpc>
                <a:spcPct val="100000"/>
              </a:lnSpc>
              <a:spcBef>
                <a:spcPts val="100"/>
              </a:spcBef>
              <a:buFont typeface="Arial" panose="020B0604020202020204" pitchFamily="34" charset="0"/>
              <a:buChar char="•"/>
            </a:pPr>
            <a:r>
              <a:rPr sz="1600" spc="-5" dirty="0">
                <a:solidFill>
                  <a:srgbClr val="FFFFFF"/>
                </a:solidFill>
                <a:latin typeface="Times New Roman" panose="02020603050405020304" pitchFamily="18" charset="0"/>
                <a:cs typeface="Times New Roman" panose="02020603050405020304" pitchFamily="18" charset="0"/>
              </a:rPr>
              <a:t>A</a:t>
            </a:r>
            <a:r>
              <a:rPr sz="1600" spc="-25" dirty="0">
                <a:solidFill>
                  <a:srgbClr val="FFFFFF"/>
                </a:solidFill>
                <a:latin typeface="Times New Roman" panose="02020603050405020304" pitchFamily="18" charset="0"/>
                <a:cs typeface="Times New Roman" panose="02020603050405020304" pitchFamily="18" charset="0"/>
              </a:rPr>
              <a:t> </a:t>
            </a:r>
            <a:r>
              <a:rPr sz="1600" dirty="0">
                <a:solidFill>
                  <a:srgbClr val="FFFFFF"/>
                </a:solidFill>
                <a:latin typeface="Times New Roman" panose="02020603050405020304" pitchFamily="18" charset="0"/>
                <a:cs typeface="Times New Roman" panose="02020603050405020304" pitchFamily="18" charset="0"/>
              </a:rPr>
              <a:t>tutorial</a:t>
            </a:r>
            <a:r>
              <a:rPr sz="1600" spc="-25" dirty="0">
                <a:solidFill>
                  <a:srgbClr val="FFFFFF"/>
                </a:solidFill>
                <a:latin typeface="Times New Roman" panose="02020603050405020304" pitchFamily="18" charset="0"/>
                <a:cs typeface="Times New Roman" panose="02020603050405020304" pitchFamily="18" charset="0"/>
              </a:rPr>
              <a:t> </a:t>
            </a:r>
            <a:r>
              <a:rPr sz="1600" dirty="0">
                <a:solidFill>
                  <a:srgbClr val="FFFFFF"/>
                </a:solidFill>
                <a:latin typeface="Times New Roman" panose="02020603050405020304" pitchFamily="18" charset="0"/>
                <a:cs typeface="Times New Roman" panose="02020603050405020304" pitchFamily="18" charset="0"/>
              </a:rPr>
              <a:t>how</a:t>
            </a:r>
            <a:r>
              <a:rPr sz="1600" spc="-15" dirty="0">
                <a:solidFill>
                  <a:srgbClr val="FFFFFF"/>
                </a:solidFill>
                <a:latin typeface="Times New Roman" panose="02020603050405020304" pitchFamily="18" charset="0"/>
                <a:cs typeface="Times New Roman" panose="02020603050405020304" pitchFamily="18" charset="0"/>
              </a:rPr>
              <a:t> </a:t>
            </a:r>
            <a:r>
              <a:rPr sz="1600" dirty="0">
                <a:solidFill>
                  <a:srgbClr val="FFFFFF"/>
                </a:solidFill>
                <a:latin typeface="Times New Roman" panose="02020603050405020304" pitchFamily="18" charset="0"/>
                <a:cs typeface="Times New Roman" panose="02020603050405020304" pitchFamily="18" charset="0"/>
              </a:rPr>
              <a:t>to</a:t>
            </a:r>
            <a:r>
              <a:rPr sz="1600" spc="-15" dirty="0">
                <a:solidFill>
                  <a:srgbClr val="FFFFFF"/>
                </a:solidFill>
                <a:latin typeface="Times New Roman" panose="02020603050405020304" pitchFamily="18" charset="0"/>
                <a:cs typeface="Times New Roman" panose="02020603050405020304" pitchFamily="18" charset="0"/>
              </a:rPr>
              <a:t> </a:t>
            </a:r>
            <a:r>
              <a:rPr sz="1600" dirty="0">
                <a:solidFill>
                  <a:srgbClr val="FFFFFF"/>
                </a:solidFill>
                <a:latin typeface="Times New Roman" panose="02020603050405020304" pitchFamily="18" charset="0"/>
                <a:cs typeface="Times New Roman" panose="02020603050405020304" pitchFamily="18" charset="0"/>
              </a:rPr>
              <a:t>use</a:t>
            </a:r>
            <a:r>
              <a:rPr sz="1600" spc="-25" dirty="0">
                <a:solidFill>
                  <a:srgbClr val="FFFFFF"/>
                </a:solidFill>
                <a:latin typeface="Times New Roman" panose="02020603050405020304" pitchFamily="18" charset="0"/>
                <a:cs typeface="Times New Roman" panose="02020603050405020304" pitchFamily="18" charset="0"/>
              </a:rPr>
              <a:t> </a:t>
            </a:r>
            <a:r>
              <a:rPr sz="1600" dirty="0">
                <a:solidFill>
                  <a:srgbClr val="FFFFFF"/>
                </a:solidFill>
                <a:latin typeface="Times New Roman" panose="02020603050405020304" pitchFamily="18" charset="0"/>
                <a:cs typeface="Times New Roman" panose="02020603050405020304" pitchFamily="18" charset="0"/>
              </a:rPr>
              <a:t>MS</a:t>
            </a:r>
            <a:r>
              <a:rPr sz="1600" spc="-10" dirty="0">
                <a:solidFill>
                  <a:srgbClr val="FFFFFF"/>
                </a:solidFill>
                <a:latin typeface="Times New Roman" panose="02020603050405020304" pitchFamily="18" charset="0"/>
                <a:cs typeface="Times New Roman" panose="02020603050405020304" pitchFamily="18" charset="0"/>
              </a:rPr>
              <a:t> </a:t>
            </a:r>
            <a:r>
              <a:rPr sz="1600" dirty="0">
                <a:solidFill>
                  <a:srgbClr val="FFFFFF"/>
                </a:solidFill>
                <a:latin typeface="Times New Roman" panose="02020603050405020304" pitchFamily="18" charset="0"/>
                <a:cs typeface="Times New Roman" panose="02020603050405020304" pitchFamily="18" charset="0"/>
              </a:rPr>
              <a:t>SQL </a:t>
            </a:r>
            <a:r>
              <a:rPr sz="1600" spc="-484" dirty="0">
                <a:solidFill>
                  <a:srgbClr val="FFFFFF"/>
                </a:solidFill>
                <a:latin typeface="Times New Roman" panose="02020603050405020304" pitchFamily="18" charset="0"/>
                <a:cs typeface="Times New Roman" panose="02020603050405020304" pitchFamily="18" charset="0"/>
              </a:rPr>
              <a:t> </a:t>
            </a:r>
            <a:r>
              <a:rPr sz="1600" spc="-10" dirty="0">
                <a:solidFill>
                  <a:srgbClr val="FFFFFF"/>
                </a:solidFill>
                <a:latin typeface="Times New Roman" panose="02020603050405020304" pitchFamily="18" charset="0"/>
                <a:cs typeface="Times New Roman" panose="02020603050405020304" pitchFamily="18" charset="0"/>
              </a:rPr>
              <a:t>Server’s</a:t>
            </a:r>
            <a:r>
              <a:rPr sz="1600" spc="35" dirty="0">
                <a:solidFill>
                  <a:srgbClr val="FFFFFF"/>
                </a:solidFill>
                <a:latin typeface="Times New Roman" panose="02020603050405020304" pitchFamily="18" charset="0"/>
                <a:cs typeface="Times New Roman" panose="02020603050405020304" pitchFamily="18" charset="0"/>
              </a:rPr>
              <a:t> </a:t>
            </a:r>
            <a:r>
              <a:rPr sz="1600" spc="-5" dirty="0">
                <a:solidFill>
                  <a:srgbClr val="FFFFFF"/>
                </a:solidFill>
                <a:latin typeface="Times New Roman" panose="02020603050405020304" pitchFamily="18" charset="0"/>
                <a:cs typeface="Times New Roman" panose="02020603050405020304" pitchFamily="18" charset="0"/>
              </a:rPr>
              <a:t>(2014)</a:t>
            </a:r>
            <a:r>
              <a:rPr sz="1600" spc="5" dirty="0">
                <a:solidFill>
                  <a:srgbClr val="FFFFFF"/>
                </a:solidFill>
                <a:latin typeface="Times New Roman" panose="02020603050405020304" pitchFamily="18" charset="0"/>
                <a:cs typeface="Times New Roman" panose="02020603050405020304" pitchFamily="18" charset="0"/>
              </a:rPr>
              <a:t> </a:t>
            </a:r>
            <a:r>
              <a:rPr sz="1600" dirty="0">
                <a:solidFill>
                  <a:srgbClr val="FFFFFF"/>
                </a:solidFill>
                <a:latin typeface="Times New Roman" panose="02020603050405020304" pitchFamily="18" charset="0"/>
                <a:cs typeface="Times New Roman" panose="02020603050405020304" pitchFamily="18" charset="0"/>
              </a:rPr>
              <a:t>SSIS </a:t>
            </a:r>
            <a:r>
              <a:rPr sz="1600" spc="5" dirty="0">
                <a:solidFill>
                  <a:srgbClr val="FFFFFF"/>
                </a:solidFill>
                <a:latin typeface="Times New Roman" panose="02020603050405020304" pitchFamily="18" charset="0"/>
                <a:cs typeface="Times New Roman" panose="02020603050405020304" pitchFamily="18" charset="0"/>
              </a:rPr>
              <a:t> </a:t>
            </a:r>
            <a:r>
              <a:rPr sz="1600" dirty="0">
                <a:solidFill>
                  <a:srgbClr val="FFFFFF"/>
                </a:solidFill>
                <a:latin typeface="Times New Roman" panose="02020603050405020304" pitchFamily="18" charset="0"/>
                <a:cs typeface="Times New Roman" panose="02020603050405020304" pitchFamily="18" charset="0"/>
              </a:rPr>
              <a:t>(Integration</a:t>
            </a:r>
            <a:r>
              <a:rPr sz="1600" spc="-15" dirty="0">
                <a:solidFill>
                  <a:srgbClr val="FFFFFF"/>
                </a:solidFill>
                <a:latin typeface="Times New Roman" panose="02020603050405020304" pitchFamily="18" charset="0"/>
                <a:cs typeface="Times New Roman" panose="02020603050405020304" pitchFamily="18" charset="0"/>
              </a:rPr>
              <a:t> </a:t>
            </a:r>
            <a:r>
              <a:rPr sz="1600" spc="-10" dirty="0">
                <a:solidFill>
                  <a:srgbClr val="FFFFFF"/>
                </a:solidFill>
                <a:latin typeface="Times New Roman" panose="02020603050405020304" pitchFamily="18" charset="0"/>
                <a:cs typeface="Times New Roman" panose="02020603050405020304" pitchFamily="18" charset="0"/>
              </a:rPr>
              <a:t>Services),</a:t>
            </a:r>
            <a:r>
              <a:rPr sz="1600" spc="25" dirty="0">
                <a:solidFill>
                  <a:srgbClr val="FFFFFF"/>
                </a:solidFill>
                <a:latin typeface="Times New Roman" panose="02020603050405020304" pitchFamily="18" charset="0"/>
                <a:cs typeface="Times New Roman" panose="02020603050405020304" pitchFamily="18" charset="0"/>
              </a:rPr>
              <a:t> </a:t>
            </a:r>
            <a:r>
              <a:rPr sz="1600" spc="-15" dirty="0">
                <a:solidFill>
                  <a:srgbClr val="FFFFFF"/>
                </a:solidFill>
                <a:latin typeface="Times New Roman" panose="02020603050405020304" pitchFamily="18" charset="0"/>
                <a:cs typeface="Times New Roman" panose="02020603050405020304" pitchFamily="18" charset="0"/>
              </a:rPr>
              <a:t>SSAS </a:t>
            </a:r>
            <a:r>
              <a:rPr sz="1600" spc="-10" dirty="0">
                <a:solidFill>
                  <a:srgbClr val="FFFFFF"/>
                </a:solidFill>
                <a:latin typeface="Times New Roman" panose="02020603050405020304" pitchFamily="18" charset="0"/>
                <a:cs typeface="Times New Roman" panose="02020603050405020304" pitchFamily="18" charset="0"/>
              </a:rPr>
              <a:t> (Analysis</a:t>
            </a:r>
            <a:r>
              <a:rPr sz="1600" spc="40" dirty="0">
                <a:solidFill>
                  <a:srgbClr val="FFFFFF"/>
                </a:solidFill>
                <a:latin typeface="Times New Roman" panose="02020603050405020304" pitchFamily="18" charset="0"/>
                <a:cs typeface="Times New Roman" panose="02020603050405020304" pitchFamily="18" charset="0"/>
              </a:rPr>
              <a:t> </a:t>
            </a:r>
            <a:r>
              <a:rPr sz="1600" spc="-10" dirty="0">
                <a:solidFill>
                  <a:srgbClr val="FFFFFF"/>
                </a:solidFill>
                <a:latin typeface="Times New Roman" panose="02020603050405020304" pitchFamily="18" charset="0"/>
                <a:cs typeface="Times New Roman" panose="02020603050405020304" pitchFamily="18" charset="0"/>
              </a:rPr>
              <a:t>Services),</a:t>
            </a:r>
            <a:r>
              <a:rPr sz="1600" spc="40" dirty="0">
                <a:solidFill>
                  <a:srgbClr val="FFFFFF"/>
                </a:solidFill>
                <a:latin typeface="Times New Roman" panose="02020603050405020304" pitchFamily="18" charset="0"/>
                <a:cs typeface="Times New Roman" panose="02020603050405020304" pitchFamily="18" charset="0"/>
              </a:rPr>
              <a:t> </a:t>
            </a:r>
            <a:r>
              <a:rPr sz="1600" dirty="0">
                <a:solidFill>
                  <a:srgbClr val="FFFFFF"/>
                </a:solidFill>
                <a:latin typeface="Times New Roman" panose="02020603050405020304" pitchFamily="18" charset="0"/>
                <a:cs typeface="Times New Roman" panose="02020603050405020304" pitchFamily="18" charset="0"/>
              </a:rPr>
              <a:t>and </a:t>
            </a:r>
            <a:r>
              <a:rPr sz="1600" spc="5" dirty="0">
                <a:solidFill>
                  <a:srgbClr val="FFFFFF"/>
                </a:solidFill>
                <a:latin typeface="Times New Roman" panose="02020603050405020304" pitchFamily="18" charset="0"/>
                <a:cs typeface="Times New Roman" panose="02020603050405020304" pitchFamily="18" charset="0"/>
              </a:rPr>
              <a:t> </a:t>
            </a:r>
            <a:r>
              <a:rPr sz="1600" dirty="0">
                <a:solidFill>
                  <a:srgbClr val="FFFFFF"/>
                </a:solidFill>
                <a:latin typeface="Times New Roman" panose="02020603050405020304" pitchFamily="18" charset="0"/>
                <a:cs typeface="Times New Roman" panose="02020603050405020304" pitchFamily="18" charset="0"/>
              </a:rPr>
              <a:t>SSRS</a:t>
            </a:r>
            <a:r>
              <a:rPr sz="1600" spc="-25" dirty="0">
                <a:solidFill>
                  <a:srgbClr val="FFFFFF"/>
                </a:solidFill>
                <a:latin typeface="Times New Roman" panose="02020603050405020304" pitchFamily="18" charset="0"/>
                <a:cs typeface="Times New Roman" panose="02020603050405020304" pitchFamily="18" charset="0"/>
              </a:rPr>
              <a:t> </a:t>
            </a:r>
            <a:r>
              <a:rPr sz="1600" dirty="0">
                <a:solidFill>
                  <a:srgbClr val="FFFFFF"/>
                </a:solidFill>
                <a:latin typeface="Times New Roman" panose="02020603050405020304" pitchFamily="18" charset="0"/>
                <a:cs typeface="Times New Roman" panose="02020603050405020304" pitchFamily="18" charset="0"/>
              </a:rPr>
              <a:t>(Reporting</a:t>
            </a:r>
            <a:r>
              <a:rPr sz="1600" spc="-10" dirty="0">
                <a:solidFill>
                  <a:srgbClr val="FFFFFF"/>
                </a:solidFill>
                <a:latin typeface="Times New Roman" panose="02020603050405020304" pitchFamily="18" charset="0"/>
                <a:cs typeface="Times New Roman" panose="02020603050405020304" pitchFamily="18" charset="0"/>
              </a:rPr>
              <a:t> Services)</a:t>
            </a:r>
            <a:endParaRPr lang="en-US" sz="1600" spc="-10" dirty="0">
              <a:latin typeface="Times New Roman" panose="02020603050405020304" pitchFamily="18" charset="0"/>
              <a:cs typeface="Times New Roman" panose="02020603050405020304" pitchFamily="18" charset="0"/>
            </a:endParaRPr>
          </a:p>
          <a:p>
            <a:pPr marL="298450" marR="5080" indent="-285750">
              <a:lnSpc>
                <a:spcPct val="100000"/>
              </a:lnSpc>
              <a:spcBef>
                <a:spcPts val="100"/>
              </a:spcBef>
              <a:buFont typeface="Arial" panose="020B0604020202020204" pitchFamily="34" charset="0"/>
              <a:buChar char="•"/>
            </a:pPr>
            <a:endParaRPr lang="en-US" sz="1600" spc="-10" dirty="0">
              <a:solidFill>
                <a:srgbClr val="FFFFFF"/>
              </a:solidFill>
              <a:latin typeface="Times New Roman" panose="02020603050405020304" pitchFamily="18" charset="0"/>
              <a:cs typeface="Times New Roman" panose="02020603050405020304" pitchFamily="18" charset="0"/>
            </a:endParaRPr>
          </a:p>
          <a:p>
            <a:pPr marL="298450" marR="5080" indent="-285750">
              <a:lnSpc>
                <a:spcPct val="100000"/>
              </a:lnSpc>
              <a:spcBef>
                <a:spcPts val="100"/>
              </a:spcBef>
              <a:buFont typeface="Arial" panose="020B0604020202020204" pitchFamily="34" charset="0"/>
              <a:buChar char="•"/>
            </a:pPr>
            <a:r>
              <a:rPr sz="1600" dirty="0">
                <a:solidFill>
                  <a:srgbClr val="FFFFFF"/>
                </a:solidFill>
                <a:latin typeface="Times New Roman" panose="02020603050405020304" pitchFamily="18" charset="0"/>
                <a:cs typeface="Times New Roman" panose="02020603050405020304" pitchFamily="18" charset="0"/>
              </a:rPr>
              <a:t>Introduction</a:t>
            </a:r>
            <a:r>
              <a:rPr sz="1600" spc="-60" dirty="0">
                <a:solidFill>
                  <a:srgbClr val="FFFFFF"/>
                </a:solidFill>
                <a:latin typeface="Times New Roman" panose="02020603050405020304" pitchFamily="18" charset="0"/>
                <a:cs typeface="Times New Roman" panose="02020603050405020304" pitchFamily="18" charset="0"/>
              </a:rPr>
              <a:t> </a:t>
            </a:r>
            <a:r>
              <a:rPr sz="1600" dirty="0">
                <a:solidFill>
                  <a:srgbClr val="FFFFFF"/>
                </a:solidFill>
                <a:latin typeface="Times New Roman" panose="02020603050405020304" pitchFamily="18" charset="0"/>
                <a:cs typeface="Times New Roman" panose="02020603050405020304" pitchFamily="18" charset="0"/>
              </a:rPr>
              <a:t>to</a:t>
            </a:r>
            <a:r>
              <a:rPr sz="1600" spc="-30" dirty="0">
                <a:solidFill>
                  <a:srgbClr val="FFFFFF"/>
                </a:solidFill>
                <a:latin typeface="Times New Roman" panose="02020603050405020304" pitchFamily="18" charset="0"/>
                <a:cs typeface="Times New Roman" panose="02020603050405020304" pitchFamily="18" charset="0"/>
              </a:rPr>
              <a:t> </a:t>
            </a:r>
            <a:r>
              <a:rPr sz="1600" dirty="0">
                <a:solidFill>
                  <a:srgbClr val="FFFFFF"/>
                </a:solidFill>
                <a:latin typeface="Times New Roman" panose="02020603050405020304" pitchFamily="18" charset="0"/>
                <a:cs typeface="Times New Roman" panose="02020603050405020304" pitchFamily="18" charset="0"/>
              </a:rPr>
              <a:t>MS</a:t>
            </a:r>
            <a:r>
              <a:rPr sz="1600" spc="-25" dirty="0">
                <a:solidFill>
                  <a:srgbClr val="FFFFFF"/>
                </a:solidFill>
                <a:latin typeface="Times New Roman" panose="02020603050405020304" pitchFamily="18" charset="0"/>
                <a:cs typeface="Times New Roman" panose="02020603050405020304" pitchFamily="18" charset="0"/>
              </a:rPr>
              <a:t> </a:t>
            </a:r>
            <a:r>
              <a:rPr sz="1600" dirty="0">
                <a:solidFill>
                  <a:srgbClr val="FFFFFF"/>
                </a:solidFill>
                <a:latin typeface="Times New Roman" panose="02020603050405020304" pitchFamily="18" charset="0"/>
                <a:cs typeface="Times New Roman" panose="02020603050405020304" pitchFamily="18" charset="0"/>
              </a:rPr>
              <a:t>SQL</a:t>
            </a:r>
            <a:r>
              <a:rPr lang="en-US" sz="1600" dirty="0">
                <a:latin typeface="Times New Roman" panose="02020603050405020304" pitchFamily="18" charset="0"/>
                <a:cs typeface="Times New Roman" panose="02020603050405020304" pitchFamily="18" charset="0"/>
              </a:rPr>
              <a:t> </a:t>
            </a:r>
            <a:r>
              <a:rPr sz="1600" dirty="0">
                <a:solidFill>
                  <a:srgbClr val="FFFFFF"/>
                </a:solidFill>
                <a:latin typeface="Times New Roman" panose="02020603050405020304" pitchFamily="18" charset="0"/>
                <a:cs typeface="Times New Roman" panose="02020603050405020304" pitchFamily="18" charset="0"/>
              </a:rPr>
              <a:t>Server</a:t>
            </a:r>
            <a:r>
              <a:rPr sz="1600" spc="-45" dirty="0">
                <a:solidFill>
                  <a:srgbClr val="FFFFFF"/>
                </a:solidFill>
                <a:latin typeface="Times New Roman" panose="02020603050405020304" pitchFamily="18" charset="0"/>
                <a:cs typeface="Times New Roman" panose="02020603050405020304" pitchFamily="18" charset="0"/>
              </a:rPr>
              <a:t> </a:t>
            </a:r>
            <a:r>
              <a:rPr sz="1600" dirty="0">
                <a:solidFill>
                  <a:srgbClr val="FFFFFF"/>
                </a:solidFill>
                <a:latin typeface="Times New Roman" panose="02020603050405020304" pitchFamily="18" charset="0"/>
                <a:cs typeface="Times New Roman" panose="02020603050405020304" pitchFamily="18" charset="0"/>
              </a:rPr>
              <a:t>and</a:t>
            </a:r>
            <a:r>
              <a:rPr sz="1600" spc="-30" dirty="0">
                <a:solidFill>
                  <a:srgbClr val="FFFFFF"/>
                </a:solidFill>
                <a:latin typeface="Times New Roman" panose="02020603050405020304" pitchFamily="18" charset="0"/>
                <a:cs typeface="Times New Roman" panose="02020603050405020304" pitchFamily="18" charset="0"/>
              </a:rPr>
              <a:t> </a:t>
            </a:r>
            <a:r>
              <a:rPr sz="1600" dirty="0">
                <a:solidFill>
                  <a:srgbClr val="FFFFFF"/>
                </a:solidFill>
                <a:latin typeface="Times New Roman" panose="02020603050405020304" pitchFamily="18" charset="0"/>
                <a:cs typeface="Times New Roman" panose="02020603050405020304" pitchFamily="18" charset="0"/>
              </a:rPr>
              <a:t>components</a:t>
            </a:r>
            <a:endParaRPr lang="en-US" sz="1600" dirty="0">
              <a:latin typeface="Times New Roman" panose="02020603050405020304" pitchFamily="18" charset="0"/>
              <a:cs typeface="Times New Roman" panose="02020603050405020304" pitchFamily="18" charset="0"/>
            </a:endParaRPr>
          </a:p>
          <a:p>
            <a:pPr marL="298450" marR="5080" indent="-285750">
              <a:lnSpc>
                <a:spcPct val="100000"/>
              </a:lnSpc>
              <a:spcBef>
                <a:spcPts val="100"/>
              </a:spcBef>
              <a:buFont typeface="Arial" panose="020B0604020202020204" pitchFamily="34" charset="0"/>
              <a:buChar char="•"/>
            </a:pPr>
            <a:r>
              <a:rPr sz="1600" dirty="0">
                <a:solidFill>
                  <a:srgbClr val="FFFFFF"/>
                </a:solidFill>
                <a:latin typeface="Times New Roman" panose="02020603050405020304" pitchFamily="18" charset="0"/>
                <a:cs typeface="Times New Roman" panose="02020603050405020304" pitchFamily="18" charset="0"/>
              </a:rPr>
              <a:t>Deep-dive</a:t>
            </a:r>
            <a:r>
              <a:rPr sz="1600" spc="-55" dirty="0">
                <a:solidFill>
                  <a:srgbClr val="FFFFFF"/>
                </a:solidFill>
                <a:latin typeface="Times New Roman" panose="02020603050405020304" pitchFamily="18" charset="0"/>
                <a:cs typeface="Times New Roman" panose="02020603050405020304" pitchFamily="18" charset="0"/>
              </a:rPr>
              <a:t> </a:t>
            </a:r>
            <a:r>
              <a:rPr sz="1600" dirty="0">
                <a:solidFill>
                  <a:srgbClr val="FFFFFF"/>
                </a:solidFill>
                <a:latin typeface="Times New Roman" panose="02020603050405020304" pitchFamily="18" charset="0"/>
                <a:cs typeface="Times New Roman" panose="02020603050405020304" pitchFamily="18" charset="0"/>
              </a:rPr>
              <a:t>into</a:t>
            </a:r>
            <a:r>
              <a:rPr sz="1600" spc="-30" dirty="0">
                <a:solidFill>
                  <a:srgbClr val="FFFFFF"/>
                </a:solidFill>
                <a:latin typeface="Times New Roman" panose="02020603050405020304" pitchFamily="18" charset="0"/>
                <a:cs typeface="Times New Roman" panose="02020603050405020304" pitchFamily="18" charset="0"/>
              </a:rPr>
              <a:t> </a:t>
            </a:r>
            <a:r>
              <a:rPr sz="1600" spc="-5" dirty="0">
                <a:solidFill>
                  <a:srgbClr val="FFFFFF"/>
                </a:solidFill>
                <a:latin typeface="Times New Roman" panose="02020603050405020304" pitchFamily="18" charset="0"/>
                <a:cs typeface="Times New Roman" panose="02020603050405020304" pitchFamily="18" charset="0"/>
              </a:rPr>
              <a:t>SSAS</a:t>
            </a:r>
            <a:endParaRPr sz="1600" dirty="0">
              <a:latin typeface="Times New Roman" panose="02020603050405020304" pitchFamily="18" charset="0"/>
              <a:cs typeface="Times New Roman" panose="02020603050405020304" pitchFamily="18" charset="0"/>
            </a:endParaRPr>
          </a:p>
        </p:txBody>
      </p:sp>
      <p:graphicFrame>
        <p:nvGraphicFramePr>
          <p:cNvPr id="8" name="object 8"/>
          <p:cNvGraphicFramePr>
            <a:graphicFrameLocks noGrp="1"/>
          </p:cNvGraphicFramePr>
          <p:nvPr>
            <p:extLst>
              <p:ext uri="{D42A27DB-BD31-4B8C-83A1-F6EECF244321}">
                <p14:modId xmlns:p14="http://schemas.microsoft.com/office/powerpoint/2010/main" val="1673237548"/>
              </p:ext>
            </p:extLst>
          </p:nvPr>
        </p:nvGraphicFramePr>
        <p:xfrm>
          <a:off x="4419600" y="1631315"/>
          <a:ext cx="7529744" cy="2940685"/>
        </p:xfrm>
        <a:graphic>
          <a:graphicData uri="http://schemas.openxmlformats.org/drawingml/2006/table">
            <a:tbl>
              <a:tblPr firstRow="1" bandRow="1">
                <a:tableStyleId>{2D5ABB26-0587-4C30-8999-92F81FD0307C}</a:tableStyleId>
              </a:tblPr>
              <a:tblGrid>
                <a:gridCol w="429562">
                  <a:extLst>
                    <a:ext uri="{9D8B030D-6E8A-4147-A177-3AD203B41FA5}">
                      <a16:colId xmlns:a16="http://schemas.microsoft.com/office/drawing/2014/main" val="20000"/>
                    </a:ext>
                  </a:extLst>
                </a:gridCol>
                <a:gridCol w="4078655">
                  <a:extLst>
                    <a:ext uri="{9D8B030D-6E8A-4147-A177-3AD203B41FA5}">
                      <a16:colId xmlns:a16="http://schemas.microsoft.com/office/drawing/2014/main" val="20001"/>
                    </a:ext>
                  </a:extLst>
                </a:gridCol>
                <a:gridCol w="673383">
                  <a:extLst>
                    <a:ext uri="{9D8B030D-6E8A-4147-A177-3AD203B41FA5}">
                      <a16:colId xmlns:a16="http://schemas.microsoft.com/office/drawing/2014/main" val="20002"/>
                    </a:ext>
                  </a:extLst>
                </a:gridCol>
                <a:gridCol w="2348144">
                  <a:extLst>
                    <a:ext uri="{9D8B030D-6E8A-4147-A177-3AD203B41FA5}">
                      <a16:colId xmlns:a16="http://schemas.microsoft.com/office/drawing/2014/main" val="20003"/>
                    </a:ext>
                  </a:extLst>
                </a:gridCol>
              </a:tblGrid>
              <a:tr h="284480">
                <a:tc>
                  <a:txBody>
                    <a:bodyPr/>
                    <a:lstStyle/>
                    <a:p>
                      <a:pPr marR="12065" algn="ctr">
                        <a:lnSpc>
                          <a:spcPts val="1550"/>
                        </a:lnSpc>
                      </a:pPr>
                      <a:r>
                        <a:rPr sz="1400" b="1" dirty="0">
                          <a:solidFill>
                            <a:schemeClr val="tx1"/>
                          </a:solidFill>
                          <a:latin typeface="Times New Roman" panose="02020603050405020304" pitchFamily="18" charset="0"/>
                          <a:cs typeface="Times New Roman" panose="02020603050405020304" pitchFamily="18" charset="0"/>
                        </a:rPr>
                        <a:t>1</a:t>
                      </a:r>
                      <a:endParaRPr sz="1400">
                        <a:solidFill>
                          <a:schemeClr val="tx1"/>
                        </a:solidFill>
                        <a:latin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6685">
                        <a:lnSpc>
                          <a:spcPts val="1550"/>
                        </a:lnSpc>
                      </a:pPr>
                      <a:r>
                        <a:rPr sz="1400" b="1" spc="-5" dirty="0">
                          <a:solidFill>
                            <a:schemeClr val="tx1"/>
                          </a:solidFill>
                          <a:latin typeface="Times New Roman" panose="02020603050405020304" pitchFamily="18" charset="0"/>
                          <a:cs typeface="Times New Roman" panose="02020603050405020304" pitchFamily="18" charset="0"/>
                        </a:rPr>
                        <a:t>Overview</a:t>
                      </a:r>
                      <a:r>
                        <a:rPr sz="1400" b="1" spc="-20" dirty="0">
                          <a:solidFill>
                            <a:schemeClr val="tx1"/>
                          </a:solidFill>
                          <a:latin typeface="Times New Roman" panose="02020603050405020304" pitchFamily="18" charset="0"/>
                          <a:cs typeface="Times New Roman" panose="02020603050405020304" pitchFamily="18" charset="0"/>
                        </a:rPr>
                        <a:t> </a:t>
                      </a:r>
                      <a:r>
                        <a:rPr sz="1400" b="1" dirty="0">
                          <a:solidFill>
                            <a:schemeClr val="tx1"/>
                          </a:solidFill>
                          <a:latin typeface="Times New Roman" panose="02020603050405020304" pitchFamily="18" charset="0"/>
                          <a:cs typeface="Times New Roman" panose="02020603050405020304" pitchFamily="18" charset="0"/>
                        </a:rPr>
                        <a:t>of</a:t>
                      </a:r>
                      <a:r>
                        <a:rPr sz="1400" b="1" spc="-10" dirty="0">
                          <a:solidFill>
                            <a:schemeClr val="tx1"/>
                          </a:solidFill>
                          <a:latin typeface="Times New Roman" panose="02020603050405020304" pitchFamily="18" charset="0"/>
                          <a:cs typeface="Times New Roman" panose="02020603050405020304" pitchFamily="18" charset="0"/>
                        </a:rPr>
                        <a:t> </a:t>
                      </a:r>
                      <a:r>
                        <a:rPr sz="1400" b="1" spc="-5" dirty="0">
                          <a:solidFill>
                            <a:schemeClr val="tx1"/>
                          </a:solidFill>
                          <a:latin typeface="Times New Roman" panose="02020603050405020304" pitchFamily="18" charset="0"/>
                          <a:cs typeface="Times New Roman" panose="02020603050405020304" pitchFamily="18" charset="0"/>
                        </a:rPr>
                        <a:t>Data</a:t>
                      </a:r>
                      <a:r>
                        <a:rPr sz="1400" b="1" spc="-25" dirty="0">
                          <a:solidFill>
                            <a:schemeClr val="tx1"/>
                          </a:solidFill>
                          <a:latin typeface="Times New Roman" panose="02020603050405020304" pitchFamily="18" charset="0"/>
                          <a:cs typeface="Times New Roman" panose="02020603050405020304" pitchFamily="18" charset="0"/>
                        </a:rPr>
                        <a:t> </a:t>
                      </a:r>
                      <a:r>
                        <a:rPr sz="1400" b="1" dirty="0">
                          <a:solidFill>
                            <a:schemeClr val="tx1"/>
                          </a:solidFill>
                          <a:latin typeface="Times New Roman" panose="02020603050405020304" pitchFamily="18" charset="0"/>
                          <a:cs typeface="Times New Roman" panose="02020603050405020304" pitchFamily="18" charset="0"/>
                        </a:rPr>
                        <a:t>Life</a:t>
                      </a:r>
                      <a:r>
                        <a:rPr sz="1400" b="1" spc="-15" dirty="0">
                          <a:solidFill>
                            <a:schemeClr val="tx1"/>
                          </a:solidFill>
                          <a:latin typeface="Times New Roman" panose="02020603050405020304" pitchFamily="18" charset="0"/>
                          <a:cs typeface="Times New Roman" panose="02020603050405020304" pitchFamily="18" charset="0"/>
                        </a:rPr>
                        <a:t> </a:t>
                      </a:r>
                      <a:r>
                        <a:rPr sz="1400" b="1" spc="-5" dirty="0">
                          <a:solidFill>
                            <a:schemeClr val="tx1"/>
                          </a:solidFill>
                          <a:latin typeface="Times New Roman" panose="02020603050405020304" pitchFamily="18" charset="0"/>
                          <a:cs typeface="Times New Roman" panose="02020603050405020304" pitchFamily="18" charset="0"/>
                        </a:rPr>
                        <a:t>Cycle………………</a:t>
                      </a:r>
                      <a:endParaRPr sz="1400">
                        <a:solidFill>
                          <a:schemeClr val="tx1"/>
                        </a:solidFill>
                        <a:latin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550"/>
                        </a:lnSpc>
                      </a:pPr>
                      <a:r>
                        <a:rPr sz="1400" b="1" dirty="0">
                          <a:solidFill>
                            <a:schemeClr val="tx1"/>
                          </a:solidFill>
                          <a:latin typeface="Times New Roman" panose="02020603050405020304" pitchFamily="18" charset="0"/>
                          <a:cs typeface="Times New Roman" panose="02020603050405020304" pitchFamily="18" charset="0"/>
                        </a:rPr>
                        <a:t>3</a:t>
                      </a:r>
                      <a:endParaRPr sz="1400">
                        <a:solidFill>
                          <a:schemeClr val="tx1"/>
                        </a:solidFill>
                        <a:latin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67030" algn="l">
                        <a:lnSpc>
                          <a:spcPts val="1550"/>
                        </a:lnSpc>
                      </a:pPr>
                      <a:r>
                        <a:rPr lang="en-US" sz="1400" b="1" spc="-5" dirty="0">
                          <a:solidFill>
                            <a:schemeClr val="tx1"/>
                          </a:solidFill>
                          <a:latin typeface="Times New Roman" panose="02020603050405020304" pitchFamily="18" charset="0"/>
                          <a:cs typeface="Times New Roman" panose="02020603050405020304" pitchFamily="18" charset="0"/>
                        </a:rPr>
                        <a:t>Saksham</a:t>
                      </a:r>
                      <a:endParaRPr sz="1400" dirty="0">
                        <a:solidFill>
                          <a:schemeClr val="tx1"/>
                        </a:solidFill>
                        <a:latin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51180">
                <a:tc>
                  <a:txBody>
                    <a:bodyPr/>
                    <a:lstStyle/>
                    <a:p>
                      <a:pPr marR="12065" algn="ctr">
                        <a:lnSpc>
                          <a:spcPct val="100000"/>
                        </a:lnSpc>
                        <a:spcBef>
                          <a:spcPts val="545"/>
                        </a:spcBef>
                      </a:pPr>
                      <a:r>
                        <a:rPr sz="1400" b="1" dirty="0">
                          <a:solidFill>
                            <a:schemeClr val="tx1"/>
                          </a:solidFill>
                          <a:latin typeface="Times New Roman" panose="02020603050405020304" pitchFamily="18" charset="0"/>
                          <a:cs typeface="Times New Roman" panose="02020603050405020304" pitchFamily="18" charset="0"/>
                        </a:rPr>
                        <a:t>2</a:t>
                      </a:r>
                      <a:endParaRPr sz="140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6685" marR="356870">
                        <a:lnSpc>
                          <a:spcPct val="100000"/>
                        </a:lnSpc>
                        <a:spcBef>
                          <a:spcPts val="545"/>
                        </a:spcBef>
                      </a:pPr>
                      <a:r>
                        <a:rPr sz="1400" b="1" dirty="0">
                          <a:solidFill>
                            <a:schemeClr val="tx1"/>
                          </a:solidFill>
                          <a:latin typeface="Times New Roman" panose="02020603050405020304" pitchFamily="18" charset="0"/>
                          <a:cs typeface="Times New Roman" panose="02020603050405020304" pitchFamily="18" charset="0"/>
                        </a:rPr>
                        <a:t>Installing and </a:t>
                      </a:r>
                      <a:r>
                        <a:rPr sz="1400" b="1" spc="-5" dirty="0">
                          <a:solidFill>
                            <a:schemeClr val="tx1"/>
                          </a:solidFill>
                          <a:latin typeface="Times New Roman" panose="02020603050405020304" pitchFamily="18" charset="0"/>
                          <a:cs typeface="Times New Roman" panose="02020603050405020304" pitchFamily="18" charset="0"/>
                        </a:rPr>
                        <a:t>Verifying</a:t>
                      </a:r>
                      <a:r>
                        <a:rPr sz="1400" b="1" spc="375" dirty="0">
                          <a:solidFill>
                            <a:schemeClr val="tx1"/>
                          </a:solidFill>
                          <a:latin typeface="Times New Roman" panose="02020603050405020304" pitchFamily="18" charset="0"/>
                          <a:cs typeface="Times New Roman" panose="02020603050405020304" pitchFamily="18" charset="0"/>
                        </a:rPr>
                        <a:t> </a:t>
                      </a:r>
                      <a:r>
                        <a:rPr sz="1400" b="1" dirty="0">
                          <a:solidFill>
                            <a:schemeClr val="tx1"/>
                          </a:solidFill>
                          <a:latin typeface="Times New Roman" panose="02020603050405020304" pitchFamily="18" charset="0"/>
                          <a:cs typeface="Times New Roman" panose="02020603050405020304" pitchFamily="18" charset="0"/>
                        </a:rPr>
                        <a:t>SQL</a:t>
                      </a:r>
                      <a:r>
                        <a:rPr sz="1400" b="1" spc="390" dirty="0">
                          <a:solidFill>
                            <a:schemeClr val="tx1"/>
                          </a:solidFill>
                          <a:latin typeface="Times New Roman" panose="02020603050405020304" pitchFamily="18" charset="0"/>
                          <a:cs typeface="Times New Roman" panose="02020603050405020304" pitchFamily="18" charset="0"/>
                        </a:rPr>
                        <a:t> </a:t>
                      </a:r>
                      <a:r>
                        <a:rPr sz="1400" b="1" dirty="0">
                          <a:solidFill>
                            <a:schemeClr val="tx1"/>
                          </a:solidFill>
                          <a:latin typeface="Times New Roman" panose="02020603050405020304" pitchFamily="18" charset="0"/>
                          <a:cs typeface="Times New Roman" panose="02020603050405020304" pitchFamily="18" charset="0"/>
                        </a:rPr>
                        <a:t>Server</a:t>
                      </a:r>
                      <a:r>
                        <a:rPr lang="en-US" sz="1400" b="1" dirty="0">
                          <a:solidFill>
                            <a:schemeClr val="tx1"/>
                          </a:solidFill>
                          <a:latin typeface="Times New Roman" panose="02020603050405020304" pitchFamily="18" charset="0"/>
                          <a:cs typeface="Times New Roman" panose="02020603050405020304" pitchFamily="18" charset="0"/>
                        </a:rPr>
                        <a:t> D</a:t>
                      </a:r>
                      <a:r>
                        <a:rPr sz="1400" b="1" spc="-5" dirty="0">
                          <a:solidFill>
                            <a:schemeClr val="tx1"/>
                          </a:solidFill>
                          <a:latin typeface="Times New Roman" panose="02020603050405020304" pitchFamily="18" charset="0"/>
                          <a:cs typeface="Times New Roman" panose="02020603050405020304" pitchFamily="18" charset="0"/>
                        </a:rPr>
                        <a:t>ata</a:t>
                      </a:r>
                      <a:r>
                        <a:rPr sz="1400" b="1" spc="-80" dirty="0">
                          <a:solidFill>
                            <a:schemeClr val="tx1"/>
                          </a:solidFill>
                          <a:latin typeface="Times New Roman" panose="02020603050405020304" pitchFamily="18" charset="0"/>
                          <a:cs typeface="Times New Roman" panose="02020603050405020304" pitchFamily="18" charset="0"/>
                        </a:rPr>
                        <a:t> </a:t>
                      </a:r>
                      <a:r>
                        <a:rPr sz="1400" b="1" dirty="0">
                          <a:solidFill>
                            <a:schemeClr val="tx1"/>
                          </a:solidFill>
                          <a:latin typeface="Times New Roman" panose="02020603050405020304" pitchFamily="18" charset="0"/>
                          <a:cs typeface="Times New Roman" panose="02020603050405020304" pitchFamily="18" charset="0"/>
                        </a:rPr>
                        <a:t>Tools…………………………</a:t>
                      </a:r>
                      <a:r>
                        <a:rPr lang="en-US" sz="1400" b="1" dirty="0">
                          <a:solidFill>
                            <a:schemeClr val="tx1"/>
                          </a:solidFill>
                          <a:latin typeface="Times New Roman" panose="02020603050405020304" pitchFamily="18" charset="0"/>
                          <a:cs typeface="Times New Roman" panose="02020603050405020304" pitchFamily="18" charset="0"/>
                        </a:rPr>
                        <a:t>………………</a:t>
                      </a:r>
                      <a:endParaRPr sz="1400" dirty="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545"/>
                        </a:spcBef>
                      </a:pPr>
                      <a:r>
                        <a:rPr sz="1400" b="1" dirty="0">
                          <a:solidFill>
                            <a:schemeClr val="tx1"/>
                          </a:solidFill>
                          <a:latin typeface="Times New Roman" panose="02020603050405020304" pitchFamily="18" charset="0"/>
                          <a:cs typeface="Times New Roman" panose="02020603050405020304" pitchFamily="18" charset="0"/>
                        </a:rPr>
                        <a:t>4</a:t>
                      </a:r>
                      <a:endParaRPr sz="1400" dirty="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67030" algn="l">
                        <a:lnSpc>
                          <a:spcPct val="100000"/>
                        </a:lnSpc>
                        <a:spcBef>
                          <a:spcPts val="545"/>
                        </a:spcBef>
                      </a:pPr>
                      <a:r>
                        <a:rPr lang="en-US" sz="1400" b="1" dirty="0">
                          <a:solidFill>
                            <a:schemeClr val="tx1"/>
                          </a:solidFill>
                          <a:latin typeface="Times New Roman" panose="02020603050405020304" pitchFamily="18" charset="0"/>
                          <a:cs typeface="Times New Roman" panose="02020603050405020304" pitchFamily="18" charset="0"/>
                        </a:rPr>
                        <a:t>Chetna</a:t>
                      </a:r>
                      <a:endParaRPr sz="1400" dirty="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37185">
                <a:tc>
                  <a:txBody>
                    <a:bodyPr/>
                    <a:lstStyle/>
                    <a:p>
                      <a:pPr marR="12065" algn="ctr">
                        <a:lnSpc>
                          <a:spcPct val="100000"/>
                        </a:lnSpc>
                        <a:spcBef>
                          <a:spcPts val="285"/>
                        </a:spcBef>
                      </a:pPr>
                      <a:r>
                        <a:rPr sz="1400" b="1" dirty="0">
                          <a:solidFill>
                            <a:schemeClr val="tx1"/>
                          </a:solidFill>
                          <a:latin typeface="Times New Roman" panose="02020603050405020304" pitchFamily="18" charset="0"/>
                          <a:cs typeface="Times New Roman" panose="02020603050405020304" pitchFamily="18" charset="0"/>
                        </a:rPr>
                        <a:t>3</a:t>
                      </a:r>
                      <a:endParaRPr sz="1400">
                        <a:solidFill>
                          <a:schemeClr val="tx1"/>
                        </a:solidFill>
                        <a:latin typeface="Times New Roman" panose="02020603050405020304" pitchFamily="18" charset="0"/>
                        <a:cs typeface="Times New Roman" panose="02020603050405020304" pitchFamily="18" charset="0"/>
                      </a:endParaRPr>
                    </a:p>
                  </a:txBody>
                  <a:tcPr marL="0" marR="0" marT="3619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6685">
                        <a:lnSpc>
                          <a:spcPct val="100000"/>
                        </a:lnSpc>
                        <a:spcBef>
                          <a:spcPts val="285"/>
                        </a:spcBef>
                      </a:pPr>
                      <a:r>
                        <a:rPr sz="1400" b="1" dirty="0">
                          <a:solidFill>
                            <a:schemeClr val="tx1"/>
                          </a:solidFill>
                          <a:latin typeface="Times New Roman" panose="02020603050405020304" pitchFamily="18" charset="0"/>
                          <a:cs typeface="Times New Roman" panose="02020603050405020304" pitchFamily="18" charset="0"/>
                        </a:rPr>
                        <a:t>SQL</a:t>
                      </a:r>
                      <a:r>
                        <a:rPr sz="1400" b="1" spc="-10" dirty="0">
                          <a:solidFill>
                            <a:schemeClr val="tx1"/>
                          </a:solidFill>
                          <a:latin typeface="Times New Roman" panose="02020603050405020304" pitchFamily="18" charset="0"/>
                          <a:cs typeface="Times New Roman" panose="02020603050405020304" pitchFamily="18" charset="0"/>
                        </a:rPr>
                        <a:t> </a:t>
                      </a:r>
                      <a:r>
                        <a:rPr sz="1400" b="1" dirty="0">
                          <a:solidFill>
                            <a:schemeClr val="tx1"/>
                          </a:solidFill>
                          <a:latin typeface="Times New Roman" panose="02020603050405020304" pitchFamily="18" charset="0"/>
                          <a:cs typeface="Times New Roman" panose="02020603050405020304" pitchFamily="18" charset="0"/>
                        </a:rPr>
                        <a:t>Server</a:t>
                      </a:r>
                      <a:r>
                        <a:rPr sz="1400" b="1" spc="-5" dirty="0">
                          <a:solidFill>
                            <a:schemeClr val="tx1"/>
                          </a:solidFill>
                          <a:latin typeface="Times New Roman" panose="02020603050405020304" pitchFamily="18" charset="0"/>
                          <a:cs typeface="Times New Roman" panose="02020603050405020304" pitchFamily="18" charset="0"/>
                        </a:rPr>
                        <a:t> Integration</a:t>
                      </a:r>
                      <a:r>
                        <a:rPr sz="1400" b="1" spc="-50" dirty="0">
                          <a:solidFill>
                            <a:schemeClr val="tx1"/>
                          </a:solidFill>
                          <a:latin typeface="Times New Roman" panose="02020603050405020304" pitchFamily="18" charset="0"/>
                          <a:cs typeface="Times New Roman" panose="02020603050405020304" pitchFamily="18" charset="0"/>
                        </a:rPr>
                        <a:t> </a:t>
                      </a:r>
                      <a:r>
                        <a:rPr sz="1400" b="1" dirty="0">
                          <a:solidFill>
                            <a:schemeClr val="tx1"/>
                          </a:solidFill>
                          <a:latin typeface="Times New Roman" panose="02020603050405020304" pitchFamily="18" charset="0"/>
                          <a:cs typeface="Times New Roman" panose="02020603050405020304" pitchFamily="18" charset="0"/>
                        </a:rPr>
                        <a:t>Service</a:t>
                      </a:r>
                      <a:r>
                        <a:rPr sz="1400" b="1" spc="-20" dirty="0">
                          <a:solidFill>
                            <a:schemeClr val="tx1"/>
                          </a:solidFill>
                          <a:latin typeface="Times New Roman" panose="02020603050405020304" pitchFamily="18" charset="0"/>
                          <a:cs typeface="Times New Roman" panose="02020603050405020304" pitchFamily="18" charset="0"/>
                        </a:rPr>
                        <a:t> </a:t>
                      </a:r>
                      <a:r>
                        <a:rPr sz="1400" b="1" dirty="0">
                          <a:solidFill>
                            <a:schemeClr val="tx1"/>
                          </a:solidFill>
                          <a:latin typeface="Times New Roman" panose="02020603050405020304" pitchFamily="18" charset="0"/>
                          <a:cs typeface="Times New Roman" panose="02020603050405020304" pitchFamily="18" charset="0"/>
                        </a:rPr>
                        <a:t>(SSIS)…</a:t>
                      </a:r>
                      <a:endParaRPr sz="1400" dirty="0">
                        <a:solidFill>
                          <a:schemeClr val="tx1"/>
                        </a:solidFill>
                        <a:latin typeface="Times New Roman" panose="02020603050405020304" pitchFamily="18" charset="0"/>
                        <a:cs typeface="Times New Roman" panose="02020603050405020304" pitchFamily="18" charset="0"/>
                      </a:endParaRPr>
                    </a:p>
                  </a:txBody>
                  <a:tcPr marL="0" marR="0" marT="3619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285"/>
                        </a:spcBef>
                      </a:pPr>
                      <a:r>
                        <a:rPr sz="1400" b="1" dirty="0">
                          <a:solidFill>
                            <a:schemeClr val="tx1"/>
                          </a:solidFill>
                          <a:latin typeface="Times New Roman" panose="02020603050405020304" pitchFamily="18" charset="0"/>
                          <a:cs typeface="Times New Roman" panose="02020603050405020304" pitchFamily="18" charset="0"/>
                        </a:rPr>
                        <a:t>9</a:t>
                      </a:r>
                      <a:endParaRPr sz="1400">
                        <a:solidFill>
                          <a:schemeClr val="tx1"/>
                        </a:solidFill>
                        <a:latin typeface="Times New Roman" panose="02020603050405020304" pitchFamily="18" charset="0"/>
                        <a:cs typeface="Times New Roman" panose="02020603050405020304" pitchFamily="18" charset="0"/>
                      </a:endParaRPr>
                    </a:p>
                  </a:txBody>
                  <a:tcPr marL="0" marR="0" marT="3619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67030" algn="l">
                        <a:lnSpc>
                          <a:spcPct val="100000"/>
                        </a:lnSpc>
                        <a:spcBef>
                          <a:spcPts val="285"/>
                        </a:spcBef>
                      </a:pPr>
                      <a:r>
                        <a:rPr lang="en-US" sz="1400" b="1" spc="-5" dirty="0">
                          <a:solidFill>
                            <a:schemeClr val="tx1"/>
                          </a:solidFill>
                          <a:latin typeface="Times New Roman" panose="02020603050405020304" pitchFamily="18" charset="0"/>
                          <a:cs typeface="Times New Roman" panose="02020603050405020304" pitchFamily="18" charset="0"/>
                        </a:rPr>
                        <a:t>Vaibhav</a:t>
                      </a:r>
                      <a:endParaRPr sz="1400" dirty="0">
                        <a:solidFill>
                          <a:schemeClr val="tx1"/>
                        </a:solidFill>
                        <a:latin typeface="Times New Roman" panose="02020603050405020304" pitchFamily="18" charset="0"/>
                        <a:cs typeface="Times New Roman" panose="02020603050405020304" pitchFamily="18" charset="0"/>
                      </a:endParaRPr>
                    </a:p>
                  </a:txBody>
                  <a:tcPr marL="0" marR="0" marT="3619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marR="12065" algn="ctr">
                        <a:lnSpc>
                          <a:spcPct val="100000"/>
                        </a:lnSpc>
                        <a:spcBef>
                          <a:spcPts val="545"/>
                        </a:spcBef>
                      </a:pPr>
                      <a:r>
                        <a:rPr sz="1400" b="1" dirty="0">
                          <a:solidFill>
                            <a:schemeClr val="tx1"/>
                          </a:solidFill>
                          <a:latin typeface="Times New Roman" panose="02020603050405020304" pitchFamily="18" charset="0"/>
                          <a:cs typeface="Times New Roman" panose="02020603050405020304" pitchFamily="18" charset="0"/>
                        </a:rPr>
                        <a:t>4</a:t>
                      </a:r>
                      <a:endParaRPr sz="1400" dirty="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6685">
                        <a:lnSpc>
                          <a:spcPct val="100000"/>
                        </a:lnSpc>
                        <a:spcBef>
                          <a:spcPts val="545"/>
                        </a:spcBef>
                      </a:pPr>
                      <a:r>
                        <a:rPr sz="1400" b="1" dirty="0">
                          <a:solidFill>
                            <a:schemeClr val="tx1"/>
                          </a:solidFill>
                          <a:latin typeface="Times New Roman" panose="02020603050405020304" pitchFamily="18" charset="0"/>
                          <a:cs typeface="Times New Roman" panose="02020603050405020304" pitchFamily="18" charset="0"/>
                        </a:rPr>
                        <a:t>SQL</a:t>
                      </a:r>
                      <a:r>
                        <a:rPr sz="1400" b="1" spc="-25" dirty="0">
                          <a:solidFill>
                            <a:schemeClr val="tx1"/>
                          </a:solidFill>
                          <a:latin typeface="Times New Roman" panose="02020603050405020304" pitchFamily="18" charset="0"/>
                          <a:cs typeface="Times New Roman" panose="02020603050405020304" pitchFamily="18" charset="0"/>
                        </a:rPr>
                        <a:t> </a:t>
                      </a:r>
                      <a:r>
                        <a:rPr sz="1400" b="1" dirty="0">
                          <a:solidFill>
                            <a:schemeClr val="tx1"/>
                          </a:solidFill>
                          <a:latin typeface="Times New Roman" panose="02020603050405020304" pitchFamily="18" charset="0"/>
                          <a:cs typeface="Times New Roman" panose="02020603050405020304" pitchFamily="18" charset="0"/>
                        </a:rPr>
                        <a:t>Server</a:t>
                      </a:r>
                      <a:r>
                        <a:rPr sz="1400" b="1" spc="-15" dirty="0">
                          <a:solidFill>
                            <a:schemeClr val="tx1"/>
                          </a:solidFill>
                          <a:latin typeface="Times New Roman" panose="02020603050405020304" pitchFamily="18" charset="0"/>
                          <a:cs typeface="Times New Roman" panose="02020603050405020304" pitchFamily="18" charset="0"/>
                        </a:rPr>
                        <a:t> </a:t>
                      </a:r>
                      <a:r>
                        <a:rPr sz="1400" b="1" dirty="0">
                          <a:solidFill>
                            <a:schemeClr val="tx1"/>
                          </a:solidFill>
                          <a:latin typeface="Times New Roman" panose="02020603050405020304" pitchFamily="18" charset="0"/>
                          <a:cs typeface="Times New Roman" panose="02020603050405020304" pitchFamily="18" charset="0"/>
                        </a:rPr>
                        <a:t>Reporting</a:t>
                      </a:r>
                      <a:r>
                        <a:rPr sz="1400" b="1" spc="-45" dirty="0">
                          <a:solidFill>
                            <a:schemeClr val="tx1"/>
                          </a:solidFill>
                          <a:latin typeface="Times New Roman" panose="02020603050405020304" pitchFamily="18" charset="0"/>
                          <a:cs typeface="Times New Roman" panose="02020603050405020304" pitchFamily="18" charset="0"/>
                        </a:rPr>
                        <a:t> </a:t>
                      </a:r>
                      <a:r>
                        <a:rPr sz="1400" b="1" dirty="0">
                          <a:solidFill>
                            <a:schemeClr val="tx1"/>
                          </a:solidFill>
                          <a:latin typeface="Times New Roman" panose="02020603050405020304" pitchFamily="18" charset="0"/>
                          <a:cs typeface="Times New Roman" panose="02020603050405020304" pitchFamily="18" charset="0"/>
                        </a:rPr>
                        <a:t>Service</a:t>
                      </a:r>
                      <a:r>
                        <a:rPr sz="1400" b="1" spc="-35" dirty="0">
                          <a:solidFill>
                            <a:schemeClr val="tx1"/>
                          </a:solidFill>
                          <a:latin typeface="Times New Roman" panose="02020603050405020304" pitchFamily="18" charset="0"/>
                          <a:cs typeface="Times New Roman" panose="02020603050405020304" pitchFamily="18" charset="0"/>
                        </a:rPr>
                        <a:t> </a:t>
                      </a:r>
                      <a:r>
                        <a:rPr sz="1400" b="1" dirty="0">
                          <a:solidFill>
                            <a:schemeClr val="tx1"/>
                          </a:solidFill>
                          <a:latin typeface="Times New Roman" panose="02020603050405020304" pitchFamily="18" charset="0"/>
                          <a:cs typeface="Times New Roman" panose="02020603050405020304" pitchFamily="18" charset="0"/>
                        </a:rPr>
                        <a:t>(SSRS)…</a:t>
                      </a:r>
                      <a:endParaRPr sz="1400" dirty="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545"/>
                        </a:spcBef>
                      </a:pPr>
                      <a:r>
                        <a:rPr sz="1400" b="1" dirty="0">
                          <a:solidFill>
                            <a:schemeClr val="tx1"/>
                          </a:solidFill>
                          <a:latin typeface="Times New Roman" panose="02020603050405020304" pitchFamily="18" charset="0"/>
                          <a:cs typeface="Times New Roman" panose="02020603050405020304" pitchFamily="18" charset="0"/>
                        </a:rPr>
                        <a:t>12</a:t>
                      </a:r>
                      <a:endParaRPr sz="140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67030" algn="l">
                        <a:lnSpc>
                          <a:spcPct val="100000"/>
                        </a:lnSpc>
                        <a:spcBef>
                          <a:spcPts val="545"/>
                        </a:spcBef>
                      </a:pPr>
                      <a:r>
                        <a:rPr lang="en-US" sz="1400" b="1" dirty="0">
                          <a:solidFill>
                            <a:schemeClr val="tx1"/>
                          </a:solidFill>
                          <a:latin typeface="Times New Roman" panose="02020603050405020304" pitchFamily="18" charset="0"/>
                          <a:cs typeface="Times New Roman" panose="02020603050405020304" pitchFamily="18" charset="0"/>
                        </a:rPr>
                        <a:t>Saksham</a:t>
                      </a:r>
                      <a:endParaRPr sz="1400" dirty="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marR="12065" algn="ctr">
                        <a:lnSpc>
                          <a:spcPct val="100000"/>
                        </a:lnSpc>
                        <a:spcBef>
                          <a:spcPts val="545"/>
                        </a:spcBef>
                      </a:pPr>
                      <a:r>
                        <a:rPr sz="1400" b="1" dirty="0">
                          <a:solidFill>
                            <a:schemeClr val="tx1"/>
                          </a:solidFill>
                          <a:latin typeface="Times New Roman" panose="02020603050405020304" pitchFamily="18" charset="0"/>
                          <a:cs typeface="Times New Roman" panose="02020603050405020304" pitchFamily="18" charset="0"/>
                        </a:rPr>
                        <a:t>5</a:t>
                      </a:r>
                      <a:endParaRPr sz="1400" dirty="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6685">
                        <a:lnSpc>
                          <a:spcPct val="100000"/>
                        </a:lnSpc>
                        <a:spcBef>
                          <a:spcPts val="545"/>
                        </a:spcBef>
                      </a:pPr>
                      <a:r>
                        <a:rPr sz="1400" b="1" dirty="0">
                          <a:solidFill>
                            <a:schemeClr val="tx1"/>
                          </a:solidFill>
                          <a:latin typeface="Times New Roman" panose="02020603050405020304" pitchFamily="18" charset="0"/>
                          <a:cs typeface="Times New Roman" panose="02020603050405020304" pitchFamily="18" charset="0"/>
                        </a:rPr>
                        <a:t>SQL</a:t>
                      </a:r>
                      <a:r>
                        <a:rPr sz="1400" b="1" spc="-20" dirty="0">
                          <a:solidFill>
                            <a:schemeClr val="tx1"/>
                          </a:solidFill>
                          <a:latin typeface="Times New Roman" panose="02020603050405020304" pitchFamily="18" charset="0"/>
                          <a:cs typeface="Times New Roman" panose="02020603050405020304" pitchFamily="18" charset="0"/>
                        </a:rPr>
                        <a:t> </a:t>
                      </a:r>
                      <a:r>
                        <a:rPr sz="1400" b="1" dirty="0">
                          <a:solidFill>
                            <a:schemeClr val="tx1"/>
                          </a:solidFill>
                          <a:latin typeface="Times New Roman" panose="02020603050405020304" pitchFamily="18" charset="0"/>
                          <a:cs typeface="Times New Roman" panose="02020603050405020304" pitchFamily="18" charset="0"/>
                        </a:rPr>
                        <a:t>Server</a:t>
                      </a:r>
                      <a:r>
                        <a:rPr sz="1400" b="1" spc="-10" dirty="0">
                          <a:solidFill>
                            <a:schemeClr val="tx1"/>
                          </a:solidFill>
                          <a:latin typeface="Times New Roman" panose="02020603050405020304" pitchFamily="18" charset="0"/>
                          <a:cs typeface="Times New Roman" panose="02020603050405020304" pitchFamily="18" charset="0"/>
                        </a:rPr>
                        <a:t> Analysis</a:t>
                      </a:r>
                      <a:r>
                        <a:rPr sz="1400" b="1" spc="25" dirty="0">
                          <a:solidFill>
                            <a:schemeClr val="tx1"/>
                          </a:solidFill>
                          <a:latin typeface="Times New Roman" panose="02020603050405020304" pitchFamily="18" charset="0"/>
                          <a:cs typeface="Times New Roman" panose="02020603050405020304" pitchFamily="18" charset="0"/>
                        </a:rPr>
                        <a:t> </a:t>
                      </a:r>
                      <a:r>
                        <a:rPr sz="1400" b="1" dirty="0">
                          <a:solidFill>
                            <a:schemeClr val="tx1"/>
                          </a:solidFill>
                          <a:latin typeface="Times New Roman" panose="02020603050405020304" pitchFamily="18" charset="0"/>
                          <a:cs typeface="Times New Roman" panose="02020603050405020304" pitchFamily="18" charset="0"/>
                        </a:rPr>
                        <a:t>Services</a:t>
                      </a:r>
                      <a:r>
                        <a:rPr sz="1400" b="1" spc="-25" dirty="0">
                          <a:solidFill>
                            <a:schemeClr val="tx1"/>
                          </a:solidFill>
                          <a:latin typeface="Times New Roman" panose="02020603050405020304" pitchFamily="18" charset="0"/>
                          <a:cs typeface="Times New Roman" panose="02020603050405020304" pitchFamily="18" charset="0"/>
                        </a:rPr>
                        <a:t> </a:t>
                      </a:r>
                      <a:r>
                        <a:rPr sz="1400" b="1" spc="-5" dirty="0">
                          <a:solidFill>
                            <a:schemeClr val="tx1"/>
                          </a:solidFill>
                          <a:latin typeface="Times New Roman" panose="02020603050405020304" pitchFamily="18" charset="0"/>
                          <a:cs typeface="Times New Roman" panose="02020603050405020304" pitchFamily="18" charset="0"/>
                        </a:rPr>
                        <a:t>(SSAS)…</a:t>
                      </a:r>
                      <a:endParaRPr sz="140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545"/>
                        </a:spcBef>
                      </a:pPr>
                      <a:r>
                        <a:rPr sz="1400" b="1" dirty="0">
                          <a:solidFill>
                            <a:schemeClr val="tx1"/>
                          </a:solidFill>
                          <a:latin typeface="Times New Roman" panose="02020603050405020304" pitchFamily="18" charset="0"/>
                          <a:cs typeface="Times New Roman" panose="02020603050405020304" pitchFamily="18" charset="0"/>
                        </a:rPr>
                        <a:t>15</a:t>
                      </a:r>
                      <a:endParaRPr sz="140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67030" algn="l">
                        <a:lnSpc>
                          <a:spcPct val="100000"/>
                        </a:lnSpc>
                        <a:spcBef>
                          <a:spcPts val="545"/>
                        </a:spcBef>
                      </a:pPr>
                      <a:r>
                        <a:rPr lang="en-US" sz="1400" b="1" dirty="0">
                          <a:solidFill>
                            <a:schemeClr val="tx1"/>
                          </a:solidFill>
                          <a:latin typeface="Times New Roman" panose="02020603050405020304" pitchFamily="18" charset="0"/>
                          <a:cs typeface="Times New Roman" panose="02020603050405020304" pitchFamily="18" charset="0"/>
                        </a:rPr>
                        <a:t>Chetna</a:t>
                      </a:r>
                      <a:endParaRPr sz="1400" dirty="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marR="12065" algn="ctr">
                        <a:lnSpc>
                          <a:spcPct val="100000"/>
                        </a:lnSpc>
                        <a:spcBef>
                          <a:spcPts val="545"/>
                        </a:spcBef>
                      </a:pPr>
                      <a:r>
                        <a:rPr sz="1400" b="1" dirty="0">
                          <a:solidFill>
                            <a:schemeClr val="tx1"/>
                          </a:solidFill>
                          <a:latin typeface="Times New Roman" panose="02020603050405020304" pitchFamily="18" charset="0"/>
                          <a:cs typeface="Times New Roman" panose="02020603050405020304" pitchFamily="18" charset="0"/>
                        </a:rPr>
                        <a:t>6</a:t>
                      </a:r>
                      <a:endParaRPr sz="140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6685">
                        <a:lnSpc>
                          <a:spcPct val="100000"/>
                        </a:lnSpc>
                        <a:spcBef>
                          <a:spcPts val="545"/>
                        </a:spcBef>
                      </a:pPr>
                      <a:r>
                        <a:rPr sz="1400" b="1" dirty="0">
                          <a:solidFill>
                            <a:schemeClr val="tx1"/>
                          </a:solidFill>
                          <a:latin typeface="Times New Roman" panose="02020603050405020304" pitchFamily="18" charset="0"/>
                          <a:cs typeface="Times New Roman" panose="02020603050405020304" pitchFamily="18" charset="0"/>
                        </a:rPr>
                        <a:t>SQL–</a:t>
                      </a:r>
                      <a:r>
                        <a:rPr sz="1400" b="1" spc="-30" dirty="0">
                          <a:solidFill>
                            <a:schemeClr val="tx1"/>
                          </a:solidFill>
                          <a:latin typeface="Times New Roman" panose="02020603050405020304" pitchFamily="18" charset="0"/>
                          <a:cs typeface="Times New Roman" panose="02020603050405020304" pitchFamily="18" charset="0"/>
                        </a:rPr>
                        <a:t> </a:t>
                      </a:r>
                      <a:r>
                        <a:rPr sz="1400" b="1" dirty="0">
                          <a:solidFill>
                            <a:schemeClr val="tx1"/>
                          </a:solidFill>
                          <a:latin typeface="Times New Roman" panose="02020603050405020304" pitchFamily="18" charset="0"/>
                          <a:cs typeface="Times New Roman" panose="02020603050405020304" pitchFamily="18" charset="0"/>
                        </a:rPr>
                        <a:t>Star</a:t>
                      </a:r>
                      <a:r>
                        <a:rPr sz="1400" b="1" spc="-5" dirty="0">
                          <a:solidFill>
                            <a:schemeClr val="tx1"/>
                          </a:solidFill>
                          <a:latin typeface="Times New Roman" panose="02020603050405020304" pitchFamily="18" charset="0"/>
                          <a:cs typeface="Times New Roman" panose="02020603050405020304" pitchFamily="18" charset="0"/>
                        </a:rPr>
                        <a:t> Schema</a:t>
                      </a:r>
                      <a:r>
                        <a:rPr sz="1400" b="1" spc="-25" dirty="0">
                          <a:solidFill>
                            <a:schemeClr val="tx1"/>
                          </a:solidFill>
                          <a:latin typeface="Times New Roman" panose="02020603050405020304" pitchFamily="18" charset="0"/>
                          <a:cs typeface="Times New Roman" panose="02020603050405020304" pitchFamily="18" charset="0"/>
                        </a:rPr>
                        <a:t> </a:t>
                      </a:r>
                      <a:r>
                        <a:rPr sz="1400" b="1" spc="-5" dirty="0">
                          <a:solidFill>
                            <a:schemeClr val="tx1"/>
                          </a:solidFill>
                          <a:latin typeface="Times New Roman" panose="02020603050405020304" pitchFamily="18" charset="0"/>
                          <a:cs typeface="Times New Roman" panose="02020603050405020304" pitchFamily="18" charset="0"/>
                        </a:rPr>
                        <a:t>Tutorial………………</a:t>
                      </a:r>
                      <a:endParaRPr sz="140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545"/>
                        </a:spcBef>
                      </a:pPr>
                      <a:r>
                        <a:rPr sz="1400" b="1" dirty="0">
                          <a:solidFill>
                            <a:schemeClr val="tx1"/>
                          </a:solidFill>
                          <a:latin typeface="Times New Roman" panose="02020603050405020304" pitchFamily="18" charset="0"/>
                          <a:cs typeface="Times New Roman" panose="02020603050405020304" pitchFamily="18" charset="0"/>
                        </a:rPr>
                        <a:t>19</a:t>
                      </a:r>
                      <a:endParaRPr sz="140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67030" algn="l">
                        <a:lnSpc>
                          <a:spcPct val="100000"/>
                        </a:lnSpc>
                        <a:spcBef>
                          <a:spcPts val="545"/>
                        </a:spcBef>
                      </a:pPr>
                      <a:r>
                        <a:rPr lang="en-US" sz="1400" b="1" dirty="0">
                          <a:solidFill>
                            <a:schemeClr val="tx1"/>
                          </a:solidFill>
                          <a:latin typeface="Times New Roman" panose="02020603050405020304" pitchFamily="18" charset="0"/>
                          <a:cs typeface="Times New Roman" panose="02020603050405020304" pitchFamily="18" charset="0"/>
                        </a:rPr>
                        <a:t>Vaibhav and Chetna</a:t>
                      </a:r>
                      <a:endParaRPr sz="1400" dirty="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marR="12065" algn="ctr">
                        <a:lnSpc>
                          <a:spcPct val="100000"/>
                        </a:lnSpc>
                        <a:spcBef>
                          <a:spcPts val="545"/>
                        </a:spcBef>
                      </a:pPr>
                      <a:r>
                        <a:rPr sz="1400" b="1" dirty="0">
                          <a:solidFill>
                            <a:schemeClr val="tx1"/>
                          </a:solidFill>
                          <a:latin typeface="Times New Roman" panose="02020603050405020304" pitchFamily="18" charset="0"/>
                          <a:cs typeface="Times New Roman" panose="02020603050405020304" pitchFamily="18" charset="0"/>
                        </a:rPr>
                        <a:t>7</a:t>
                      </a:r>
                      <a:endParaRPr sz="140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6685">
                        <a:lnSpc>
                          <a:spcPct val="100000"/>
                        </a:lnSpc>
                        <a:spcBef>
                          <a:spcPts val="545"/>
                        </a:spcBef>
                      </a:pPr>
                      <a:r>
                        <a:rPr sz="1400" b="1" dirty="0">
                          <a:solidFill>
                            <a:schemeClr val="tx1"/>
                          </a:solidFill>
                          <a:latin typeface="Times New Roman" panose="02020603050405020304" pitchFamily="18" charset="0"/>
                          <a:cs typeface="Times New Roman" panose="02020603050405020304" pitchFamily="18" charset="0"/>
                        </a:rPr>
                        <a:t>Tabular</a:t>
                      </a:r>
                      <a:r>
                        <a:rPr sz="1400" b="1" spc="-45" dirty="0">
                          <a:solidFill>
                            <a:schemeClr val="tx1"/>
                          </a:solidFill>
                          <a:latin typeface="Times New Roman" panose="02020603050405020304" pitchFamily="18" charset="0"/>
                          <a:cs typeface="Times New Roman" panose="02020603050405020304" pitchFamily="18" charset="0"/>
                        </a:rPr>
                        <a:t> </a:t>
                      </a:r>
                      <a:r>
                        <a:rPr sz="1400" b="1" dirty="0">
                          <a:solidFill>
                            <a:schemeClr val="tx1"/>
                          </a:solidFill>
                          <a:latin typeface="Times New Roman" panose="02020603050405020304" pitchFamily="18" charset="0"/>
                          <a:cs typeface="Times New Roman" panose="02020603050405020304" pitchFamily="18" charset="0"/>
                        </a:rPr>
                        <a:t>Model</a:t>
                      </a:r>
                      <a:r>
                        <a:rPr sz="1400" b="1" spc="-55" dirty="0">
                          <a:solidFill>
                            <a:schemeClr val="tx1"/>
                          </a:solidFill>
                          <a:latin typeface="Times New Roman" panose="02020603050405020304" pitchFamily="18" charset="0"/>
                          <a:cs typeface="Times New Roman" panose="02020603050405020304" pitchFamily="18" charset="0"/>
                        </a:rPr>
                        <a:t> </a:t>
                      </a:r>
                      <a:r>
                        <a:rPr sz="1400" b="1" dirty="0">
                          <a:solidFill>
                            <a:schemeClr val="tx1"/>
                          </a:solidFill>
                          <a:latin typeface="Times New Roman" panose="02020603050405020304" pitchFamily="18" charset="0"/>
                          <a:cs typeface="Times New Roman" panose="02020603050405020304" pitchFamily="18" charset="0"/>
                        </a:rPr>
                        <a:t>in</a:t>
                      </a:r>
                      <a:r>
                        <a:rPr sz="1400" b="1" spc="-35" dirty="0">
                          <a:solidFill>
                            <a:schemeClr val="tx1"/>
                          </a:solidFill>
                          <a:latin typeface="Times New Roman" panose="02020603050405020304" pitchFamily="18" charset="0"/>
                          <a:cs typeface="Times New Roman" panose="02020603050405020304" pitchFamily="18" charset="0"/>
                        </a:rPr>
                        <a:t> </a:t>
                      </a:r>
                      <a:r>
                        <a:rPr sz="1400" b="1" dirty="0">
                          <a:solidFill>
                            <a:schemeClr val="tx1"/>
                          </a:solidFill>
                          <a:latin typeface="Times New Roman" panose="02020603050405020304" pitchFamily="18" charset="0"/>
                          <a:cs typeface="Times New Roman" panose="02020603050405020304" pitchFamily="18" charset="0"/>
                        </a:rPr>
                        <a:t>SSAS……………………</a:t>
                      </a:r>
                      <a:endParaRPr sz="140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545"/>
                        </a:spcBef>
                      </a:pPr>
                      <a:r>
                        <a:rPr sz="1400" b="1" dirty="0">
                          <a:solidFill>
                            <a:schemeClr val="tx1"/>
                          </a:solidFill>
                          <a:latin typeface="Times New Roman" panose="02020603050405020304" pitchFamily="18" charset="0"/>
                          <a:cs typeface="Times New Roman" panose="02020603050405020304" pitchFamily="18" charset="0"/>
                        </a:rPr>
                        <a:t>25</a:t>
                      </a:r>
                      <a:endParaRPr sz="140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67030" algn="l">
                        <a:lnSpc>
                          <a:spcPct val="100000"/>
                        </a:lnSpc>
                        <a:spcBef>
                          <a:spcPts val="545"/>
                        </a:spcBef>
                      </a:pPr>
                      <a:r>
                        <a:rPr lang="en-US" sz="1400" b="1" dirty="0">
                          <a:solidFill>
                            <a:schemeClr val="tx1"/>
                          </a:solidFill>
                          <a:latin typeface="Times New Roman" panose="02020603050405020304" pitchFamily="18" charset="0"/>
                          <a:cs typeface="Times New Roman" panose="02020603050405020304" pitchFamily="18" charset="0"/>
                        </a:rPr>
                        <a:t>Chetna and Saksham</a:t>
                      </a:r>
                      <a:endParaRPr sz="1400" dirty="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84480">
                <a:tc>
                  <a:txBody>
                    <a:bodyPr/>
                    <a:lstStyle/>
                    <a:p>
                      <a:pPr marR="12065" algn="ctr">
                        <a:lnSpc>
                          <a:spcPts val="1600"/>
                        </a:lnSpc>
                        <a:spcBef>
                          <a:spcPts val="545"/>
                        </a:spcBef>
                      </a:pPr>
                      <a:r>
                        <a:rPr sz="1400" b="1" dirty="0">
                          <a:solidFill>
                            <a:schemeClr val="tx1"/>
                          </a:solidFill>
                          <a:latin typeface="Times New Roman" panose="02020603050405020304" pitchFamily="18" charset="0"/>
                          <a:cs typeface="Times New Roman" panose="02020603050405020304" pitchFamily="18" charset="0"/>
                        </a:rPr>
                        <a:t>8</a:t>
                      </a:r>
                      <a:endParaRPr sz="140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6685">
                        <a:lnSpc>
                          <a:spcPts val="1600"/>
                        </a:lnSpc>
                        <a:spcBef>
                          <a:spcPts val="545"/>
                        </a:spcBef>
                      </a:pPr>
                      <a:r>
                        <a:rPr sz="1400" b="1" spc="-5" dirty="0">
                          <a:solidFill>
                            <a:schemeClr val="tx1"/>
                          </a:solidFill>
                          <a:latin typeface="Times New Roman" panose="02020603050405020304" pitchFamily="18" charset="0"/>
                          <a:cs typeface="Times New Roman" panose="02020603050405020304" pitchFamily="18" charset="0"/>
                        </a:rPr>
                        <a:t>Multidimensional</a:t>
                      </a:r>
                      <a:r>
                        <a:rPr sz="1400" b="1" spc="-55" dirty="0">
                          <a:solidFill>
                            <a:schemeClr val="tx1"/>
                          </a:solidFill>
                          <a:latin typeface="Times New Roman" panose="02020603050405020304" pitchFamily="18" charset="0"/>
                          <a:cs typeface="Times New Roman" panose="02020603050405020304" pitchFamily="18" charset="0"/>
                        </a:rPr>
                        <a:t> </a:t>
                      </a:r>
                      <a:r>
                        <a:rPr sz="1400" b="1" dirty="0">
                          <a:solidFill>
                            <a:schemeClr val="tx1"/>
                          </a:solidFill>
                          <a:latin typeface="Times New Roman" panose="02020603050405020304" pitchFamily="18" charset="0"/>
                          <a:cs typeface="Times New Roman" panose="02020603050405020304" pitchFamily="18" charset="0"/>
                        </a:rPr>
                        <a:t>Model</a:t>
                      </a:r>
                      <a:r>
                        <a:rPr sz="1400" b="1" spc="-40" dirty="0">
                          <a:solidFill>
                            <a:schemeClr val="tx1"/>
                          </a:solidFill>
                          <a:latin typeface="Times New Roman" panose="02020603050405020304" pitchFamily="18" charset="0"/>
                          <a:cs typeface="Times New Roman" panose="02020603050405020304" pitchFamily="18" charset="0"/>
                        </a:rPr>
                        <a:t> </a:t>
                      </a:r>
                      <a:r>
                        <a:rPr sz="1400" b="1" dirty="0">
                          <a:solidFill>
                            <a:schemeClr val="tx1"/>
                          </a:solidFill>
                          <a:latin typeface="Times New Roman" panose="02020603050405020304" pitchFamily="18" charset="0"/>
                          <a:cs typeface="Times New Roman" panose="02020603050405020304" pitchFamily="18" charset="0"/>
                        </a:rPr>
                        <a:t>in</a:t>
                      </a:r>
                      <a:r>
                        <a:rPr sz="1400" b="1" spc="-20" dirty="0">
                          <a:solidFill>
                            <a:schemeClr val="tx1"/>
                          </a:solidFill>
                          <a:latin typeface="Times New Roman" panose="02020603050405020304" pitchFamily="18" charset="0"/>
                          <a:cs typeface="Times New Roman" panose="02020603050405020304" pitchFamily="18" charset="0"/>
                        </a:rPr>
                        <a:t> </a:t>
                      </a:r>
                      <a:r>
                        <a:rPr sz="1400" b="1" spc="-5" dirty="0">
                          <a:solidFill>
                            <a:schemeClr val="tx1"/>
                          </a:solidFill>
                          <a:latin typeface="Times New Roman" panose="02020603050405020304" pitchFamily="18" charset="0"/>
                          <a:cs typeface="Times New Roman" panose="02020603050405020304" pitchFamily="18" charset="0"/>
                        </a:rPr>
                        <a:t>SSAS………..</a:t>
                      </a:r>
                      <a:endParaRPr sz="140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600"/>
                        </a:lnSpc>
                        <a:spcBef>
                          <a:spcPts val="545"/>
                        </a:spcBef>
                      </a:pPr>
                      <a:r>
                        <a:rPr sz="1400" b="1" dirty="0">
                          <a:solidFill>
                            <a:schemeClr val="tx1"/>
                          </a:solidFill>
                          <a:latin typeface="Times New Roman" panose="02020603050405020304" pitchFamily="18" charset="0"/>
                          <a:cs typeface="Times New Roman" panose="02020603050405020304" pitchFamily="18" charset="0"/>
                        </a:rPr>
                        <a:t>36</a:t>
                      </a:r>
                      <a:endParaRPr sz="140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67030" algn="l">
                        <a:lnSpc>
                          <a:spcPts val="1600"/>
                        </a:lnSpc>
                        <a:spcBef>
                          <a:spcPts val="545"/>
                        </a:spcBef>
                      </a:pPr>
                      <a:r>
                        <a:rPr lang="en-US" sz="1400" b="1" spc="-5" dirty="0">
                          <a:solidFill>
                            <a:schemeClr val="tx1"/>
                          </a:solidFill>
                          <a:latin typeface="Times New Roman" panose="02020603050405020304" pitchFamily="18" charset="0"/>
                          <a:cs typeface="Times New Roman" panose="02020603050405020304" pitchFamily="18" charset="0"/>
                        </a:rPr>
                        <a:t>Vaibhav and Saksham</a:t>
                      </a:r>
                      <a:endParaRPr sz="1400" dirty="0">
                        <a:solidFill>
                          <a:schemeClr val="tx1"/>
                        </a:solidFill>
                        <a:latin typeface="Times New Roman" panose="02020603050405020304" pitchFamily="18" charset="0"/>
                        <a:cs typeface="Times New Roman" panose="02020603050405020304" pitchFamily="18" charset="0"/>
                      </a:endParaRPr>
                    </a:p>
                  </a:txBody>
                  <a:tcPr marL="0" marR="0" marT="692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4" name="laser.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9"/>
          <p:cNvPicPr/>
          <p:nvPr/>
        </p:nvPicPr>
        <p:blipFill>
          <a:blip r:embed="rId3" cstate="print"/>
          <a:stretch>
            <a:fillRect/>
          </a:stretch>
        </p:blipFill>
        <p:spPr>
          <a:xfrm>
            <a:off x="1758367" y="1454349"/>
            <a:ext cx="8970003" cy="4565644"/>
          </a:xfrm>
          <a:prstGeom prst="rect">
            <a:avLst/>
          </a:prstGeom>
        </p:spPr>
      </p:pic>
      <p:grpSp>
        <p:nvGrpSpPr>
          <p:cNvPr id="12" name="object 2">
            <a:extLst>
              <a:ext uri="{FF2B5EF4-FFF2-40B4-BE49-F238E27FC236}">
                <a16:creationId xmlns:a16="http://schemas.microsoft.com/office/drawing/2014/main" id="{2251943F-8098-49EA-946D-A96F10407BF3}"/>
              </a:ext>
            </a:extLst>
          </p:cNvPr>
          <p:cNvGrpSpPr/>
          <p:nvPr/>
        </p:nvGrpSpPr>
        <p:grpSpPr>
          <a:xfrm>
            <a:off x="1625763" y="464309"/>
            <a:ext cx="9822815" cy="506730"/>
            <a:chOff x="1538986" y="491998"/>
            <a:chExt cx="9822815" cy="506730"/>
          </a:xfrm>
        </p:grpSpPr>
        <p:sp>
          <p:nvSpPr>
            <p:cNvPr id="13" name="object 3">
              <a:extLst>
                <a:ext uri="{FF2B5EF4-FFF2-40B4-BE49-F238E27FC236}">
                  <a16:creationId xmlns:a16="http://schemas.microsoft.com/office/drawing/2014/main" id="{4682AB85-29AD-444B-BBB4-D2DB80C45D7B}"/>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14" name="object 4">
              <a:extLst>
                <a:ext uri="{FF2B5EF4-FFF2-40B4-BE49-F238E27FC236}">
                  <a16:creationId xmlns:a16="http://schemas.microsoft.com/office/drawing/2014/main" id="{45BC16C5-DEDB-43DA-8D7C-9D3C5C07F14A}"/>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15" name="object 6">
            <a:extLst>
              <a:ext uri="{FF2B5EF4-FFF2-40B4-BE49-F238E27FC236}">
                <a16:creationId xmlns:a16="http://schemas.microsoft.com/office/drawing/2014/main" id="{759C2641-F3F2-47A5-9367-4D572A3505D9}"/>
              </a:ext>
            </a:extLst>
          </p:cNvPr>
          <p:cNvGrpSpPr/>
          <p:nvPr/>
        </p:nvGrpSpPr>
        <p:grpSpPr>
          <a:xfrm>
            <a:off x="891448" y="325271"/>
            <a:ext cx="752475" cy="751840"/>
            <a:chOff x="899674" y="382524"/>
            <a:chExt cx="752475" cy="751840"/>
          </a:xfrm>
        </p:grpSpPr>
        <p:sp>
          <p:nvSpPr>
            <p:cNvPr id="16" name="object 7">
              <a:extLst>
                <a:ext uri="{FF2B5EF4-FFF2-40B4-BE49-F238E27FC236}">
                  <a16:creationId xmlns:a16="http://schemas.microsoft.com/office/drawing/2014/main" id="{E797D83C-3087-428C-BA87-4464C9E92A7F}"/>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17" name="object 8">
              <a:extLst>
                <a:ext uri="{FF2B5EF4-FFF2-40B4-BE49-F238E27FC236}">
                  <a16:creationId xmlns:a16="http://schemas.microsoft.com/office/drawing/2014/main" id="{F8D30191-2214-4C95-95BD-B39BFED8F0AD}"/>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18" name="object 9">
            <a:extLst>
              <a:ext uri="{FF2B5EF4-FFF2-40B4-BE49-F238E27FC236}">
                <a16:creationId xmlns:a16="http://schemas.microsoft.com/office/drawing/2014/main" id="{EA1AE0CC-1C80-45E9-B589-217F3105D0B2}"/>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grpSp>
        <p:nvGrpSpPr>
          <p:cNvPr id="19" name="object 2">
            <a:extLst>
              <a:ext uri="{FF2B5EF4-FFF2-40B4-BE49-F238E27FC236}">
                <a16:creationId xmlns:a16="http://schemas.microsoft.com/office/drawing/2014/main" id="{7D9B91D4-041E-46B7-A6E3-38565B72B457}"/>
              </a:ext>
            </a:extLst>
          </p:cNvPr>
          <p:cNvGrpSpPr/>
          <p:nvPr/>
        </p:nvGrpSpPr>
        <p:grpSpPr>
          <a:xfrm>
            <a:off x="1625763" y="464309"/>
            <a:ext cx="9822815" cy="506730"/>
            <a:chOff x="1538986" y="491998"/>
            <a:chExt cx="9822815" cy="506730"/>
          </a:xfrm>
        </p:grpSpPr>
        <p:sp>
          <p:nvSpPr>
            <p:cNvPr id="20" name="object 3">
              <a:extLst>
                <a:ext uri="{FF2B5EF4-FFF2-40B4-BE49-F238E27FC236}">
                  <a16:creationId xmlns:a16="http://schemas.microsoft.com/office/drawing/2014/main" id="{D1205800-226A-48E5-8139-EDE1FA7D8561}"/>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1" name="object 4">
              <a:extLst>
                <a:ext uri="{FF2B5EF4-FFF2-40B4-BE49-F238E27FC236}">
                  <a16:creationId xmlns:a16="http://schemas.microsoft.com/office/drawing/2014/main" id="{1757CEB8-23F1-4604-BD56-8823C3C98EE3}"/>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22" name="object 6">
            <a:extLst>
              <a:ext uri="{FF2B5EF4-FFF2-40B4-BE49-F238E27FC236}">
                <a16:creationId xmlns:a16="http://schemas.microsoft.com/office/drawing/2014/main" id="{1F06D56E-17B5-4EA6-81E0-97DF76AE16B6}"/>
              </a:ext>
            </a:extLst>
          </p:cNvPr>
          <p:cNvGrpSpPr/>
          <p:nvPr/>
        </p:nvGrpSpPr>
        <p:grpSpPr>
          <a:xfrm>
            <a:off x="891448" y="340311"/>
            <a:ext cx="752475" cy="751840"/>
            <a:chOff x="899674" y="382524"/>
            <a:chExt cx="752475" cy="751840"/>
          </a:xfrm>
          <a:solidFill>
            <a:schemeClr val="accent2"/>
          </a:solidFill>
        </p:grpSpPr>
        <p:sp>
          <p:nvSpPr>
            <p:cNvPr id="23" name="object 7">
              <a:extLst>
                <a:ext uri="{FF2B5EF4-FFF2-40B4-BE49-F238E27FC236}">
                  <a16:creationId xmlns:a16="http://schemas.microsoft.com/office/drawing/2014/main" id="{96D0FD19-FD0C-478E-91C2-5B340F7651E7}"/>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24" name="object 8">
              <a:extLst>
                <a:ext uri="{FF2B5EF4-FFF2-40B4-BE49-F238E27FC236}">
                  <a16:creationId xmlns:a16="http://schemas.microsoft.com/office/drawing/2014/main" id="{02B83865-9482-45AD-9C96-FBB442A3847C}"/>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25" name="object 9">
            <a:extLst>
              <a:ext uri="{FF2B5EF4-FFF2-40B4-BE49-F238E27FC236}">
                <a16:creationId xmlns:a16="http://schemas.microsoft.com/office/drawing/2014/main" id="{A6CC6AE9-F500-4DF2-A3C1-B6DFA41D6F0E}"/>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6</a:t>
            </a:r>
            <a:endParaRPr sz="2700" dirty="0">
              <a:latin typeface="Calibri"/>
              <a:cs typeface="Calibri"/>
            </a:endParaRPr>
          </a:p>
        </p:txBody>
      </p:sp>
      <p:sp>
        <p:nvSpPr>
          <p:cNvPr id="26" name="object 5">
            <a:extLst>
              <a:ext uri="{FF2B5EF4-FFF2-40B4-BE49-F238E27FC236}">
                <a16:creationId xmlns:a16="http://schemas.microsoft.com/office/drawing/2014/main" id="{FF5E2039-E7B7-49FA-8E15-B09753E3E3AB}"/>
              </a:ext>
            </a:extLst>
          </p:cNvPr>
          <p:cNvSpPr txBox="1"/>
          <p:nvPr/>
        </p:nvSpPr>
        <p:spPr>
          <a:xfrm>
            <a:off x="1766251" y="571320"/>
            <a:ext cx="9601321"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solidFill>
                  <a:srgbClr val="434343"/>
                </a:solidFill>
                <a:latin typeface="Calibri"/>
                <a:cs typeface="Calibri"/>
              </a:rPr>
              <a:t>SQL – Warehouse Schema 1</a:t>
            </a:r>
            <a:endParaRPr lang="en-US" sz="18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4" name="laser.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9"/>
          <p:cNvPicPr/>
          <p:nvPr/>
        </p:nvPicPr>
        <p:blipFill>
          <a:blip r:embed="rId3" cstate="print"/>
          <a:stretch>
            <a:fillRect/>
          </a:stretch>
        </p:blipFill>
        <p:spPr>
          <a:xfrm>
            <a:off x="1904737" y="1382427"/>
            <a:ext cx="8654407" cy="4555277"/>
          </a:xfrm>
          <a:prstGeom prst="rect">
            <a:avLst/>
          </a:prstGeom>
        </p:spPr>
      </p:pic>
      <p:grpSp>
        <p:nvGrpSpPr>
          <p:cNvPr id="27" name="object 2">
            <a:extLst>
              <a:ext uri="{FF2B5EF4-FFF2-40B4-BE49-F238E27FC236}">
                <a16:creationId xmlns:a16="http://schemas.microsoft.com/office/drawing/2014/main" id="{875BA9F8-1E43-43C4-A5C9-96AAF96B0E3E}"/>
              </a:ext>
            </a:extLst>
          </p:cNvPr>
          <p:cNvGrpSpPr/>
          <p:nvPr/>
        </p:nvGrpSpPr>
        <p:grpSpPr>
          <a:xfrm>
            <a:off x="1600200" y="457200"/>
            <a:ext cx="9822815" cy="506730"/>
            <a:chOff x="1538986" y="491998"/>
            <a:chExt cx="9822815" cy="506730"/>
          </a:xfrm>
        </p:grpSpPr>
        <p:sp>
          <p:nvSpPr>
            <p:cNvPr id="28" name="object 3">
              <a:extLst>
                <a:ext uri="{FF2B5EF4-FFF2-40B4-BE49-F238E27FC236}">
                  <a16:creationId xmlns:a16="http://schemas.microsoft.com/office/drawing/2014/main" id="{FF3835FA-E762-4D79-A73D-B9D80F863DB7}"/>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9" name="object 4">
              <a:extLst>
                <a:ext uri="{FF2B5EF4-FFF2-40B4-BE49-F238E27FC236}">
                  <a16:creationId xmlns:a16="http://schemas.microsoft.com/office/drawing/2014/main" id="{FBDADA46-3D79-405B-9211-5171983E7E12}"/>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30" name="object 6">
            <a:extLst>
              <a:ext uri="{FF2B5EF4-FFF2-40B4-BE49-F238E27FC236}">
                <a16:creationId xmlns:a16="http://schemas.microsoft.com/office/drawing/2014/main" id="{8B081EEA-0616-4A41-988B-C40AF5AFF92B}"/>
              </a:ext>
            </a:extLst>
          </p:cNvPr>
          <p:cNvGrpSpPr/>
          <p:nvPr/>
        </p:nvGrpSpPr>
        <p:grpSpPr>
          <a:xfrm>
            <a:off x="865885" y="318162"/>
            <a:ext cx="752475" cy="751840"/>
            <a:chOff x="899674" y="382524"/>
            <a:chExt cx="752475" cy="751840"/>
          </a:xfrm>
        </p:grpSpPr>
        <p:sp>
          <p:nvSpPr>
            <p:cNvPr id="31" name="object 7">
              <a:extLst>
                <a:ext uri="{FF2B5EF4-FFF2-40B4-BE49-F238E27FC236}">
                  <a16:creationId xmlns:a16="http://schemas.microsoft.com/office/drawing/2014/main" id="{91B5AB5D-6C29-4D7A-B229-F3ED945455B9}"/>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32" name="object 8">
              <a:extLst>
                <a:ext uri="{FF2B5EF4-FFF2-40B4-BE49-F238E27FC236}">
                  <a16:creationId xmlns:a16="http://schemas.microsoft.com/office/drawing/2014/main" id="{F0FC2482-03E9-4C8E-80C0-2296C4C834AC}"/>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33" name="object 9">
            <a:extLst>
              <a:ext uri="{FF2B5EF4-FFF2-40B4-BE49-F238E27FC236}">
                <a16:creationId xmlns:a16="http://schemas.microsoft.com/office/drawing/2014/main" id="{21C2F22E-B2FC-44E3-AD5F-4598C01819B9}"/>
              </a:ext>
            </a:extLst>
          </p:cNvPr>
          <p:cNvSpPr txBox="1"/>
          <p:nvPr/>
        </p:nvSpPr>
        <p:spPr>
          <a:xfrm>
            <a:off x="933779" y="492243"/>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grpSp>
        <p:nvGrpSpPr>
          <p:cNvPr id="34" name="object 2">
            <a:extLst>
              <a:ext uri="{FF2B5EF4-FFF2-40B4-BE49-F238E27FC236}">
                <a16:creationId xmlns:a16="http://schemas.microsoft.com/office/drawing/2014/main" id="{DFD444E1-A4F2-4419-AFA7-CF0408B75387}"/>
              </a:ext>
            </a:extLst>
          </p:cNvPr>
          <p:cNvGrpSpPr/>
          <p:nvPr/>
        </p:nvGrpSpPr>
        <p:grpSpPr>
          <a:xfrm>
            <a:off x="1600200" y="457200"/>
            <a:ext cx="9822815" cy="506730"/>
            <a:chOff x="1538986" y="491998"/>
            <a:chExt cx="9822815" cy="506730"/>
          </a:xfrm>
        </p:grpSpPr>
        <p:sp>
          <p:nvSpPr>
            <p:cNvPr id="35" name="object 3">
              <a:extLst>
                <a:ext uri="{FF2B5EF4-FFF2-40B4-BE49-F238E27FC236}">
                  <a16:creationId xmlns:a16="http://schemas.microsoft.com/office/drawing/2014/main" id="{AE730B02-9B88-4348-92BC-B6E1E73EAB44}"/>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36" name="object 4">
              <a:extLst>
                <a:ext uri="{FF2B5EF4-FFF2-40B4-BE49-F238E27FC236}">
                  <a16:creationId xmlns:a16="http://schemas.microsoft.com/office/drawing/2014/main" id="{460AE758-D2D8-4729-BEC8-B81453728F81}"/>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37" name="object 6">
            <a:extLst>
              <a:ext uri="{FF2B5EF4-FFF2-40B4-BE49-F238E27FC236}">
                <a16:creationId xmlns:a16="http://schemas.microsoft.com/office/drawing/2014/main" id="{F946EF0D-10E0-499B-9268-1C2C212267DC}"/>
              </a:ext>
            </a:extLst>
          </p:cNvPr>
          <p:cNvGrpSpPr/>
          <p:nvPr/>
        </p:nvGrpSpPr>
        <p:grpSpPr>
          <a:xfrm>
            <a:off x="872217" y="318162"/>
            <a:ext cx="752475" cy="751840"/>
            <a:chOff x="899674" y="382524"/>
            <a:chExt cx="752475" cy="751840"/>
          </a:xfrm>
          <a:solidFill>
            <a:schemeClr val="accent2"/>
          </a:solidFill>
        </p:grpSpPr>
        <p:sp>
          <p:nvSpPr>
            <p:cNvPr id="38" name="object 7">
              <a:extLst>
                <a:ext uri="{FF2B5EF4-FFF2-40B4-BE49-F238E27FC236}">
                  <a16:creationId xmlns:a16="http://schemas.microsoft.com/office/drawing/2014/main" id="{5D9EAE80-47A8-450A-AFCB-0085F4F695B0}"/>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39" name="object 8">
              <a:extLst>
                <a:ext uri="{FF2B5EF4-FFF2-40B4-BE49-F238E27FC236}">
                  <a16:creationId xmlns:a16="http://schemas.microsoft.com/office/drawing/2014/main" id="{D8CF4FBA-F895-4B0F-96C9-BC7D7EB506BB}"/>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40" name="object 9">
            <a:extLst>
              <a:ext uri="{FF2B5EF4-FFF2-40B4-BE49-F238E27FC236}">
                <a16:creationId xmlns:a16="http://schemas.microsoft.com/office/drawing/2014/main" id="{5777F4D8-A797-4AFE-9061-B1404D733702}"/>
              </a:ext>
            </a:extLst>
          </p:cNvPr>
          <p:cNvSpPr txBox="1"/>
          <p:nvPr/>
        </p:nvSpPr>
        <p:spPr>
          <a:xfrm>
            <a:off x="933779" y="492243"/>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6</a:t>
            </a:r>
            <a:endParaRPr sz="2700" dirty="0">
              <a:latin typeface="Calibri"/>
              <a:cs typeface="Calibri"/>
            </a:endParaRPr>
          </a:p>
        </p:txBody>
      </p:sp>
      <p:sp>
        <p:nvSpPr>
          <p:cNvPr id="41" name="object 5">
            <a:extLst>
              <a:ext uri="{FF2B5EF4-FFF2-40B4-BE49-F238E27FC236}">
                <a16:creationId xmlns:a16="http://schemas.microsoft.com/office/drawing/2014/main" id="{1ADAC4C2-ABC8-40EC-A001-9925AFEB1379}"/>
              </a:ext>
            </a:extLst>
          </p:cNvPr>
          <p:cNvSpPr txBox="1"/>
          <p:nvPr/>
        </p:nvSpPr>
        <p:spPr>
          <a:xfrm>
            <a:off x="1740688" y="564211"/>
            <a:ext cx="9601321"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solidFill>
                  <a:srgbClr val="434343"/>
                </a:solidFill>
                <a:latin typeface="Calibri"/>
                <a:cs typeface="Calibri"/>
              </a:rPr>
              <a:t>SQL – Warehouse Schema 2</a:t>
            </a:r>
            <a:endParaRPr lang="en-US" sz="18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4" name="laser.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9"/>
          <p:cNvPicPr/>
          <p:nvPr/>
        </p:nvPicPr>
        <p:blipFill>
          <a:blip r:embed="rId3" cstate="print"/>
          <a:stretch>
            <a:fillRect/>
          </a:stretch>
        </p:blipFill>
        <p:spPr>
          <a:xfrm>
            <a:off x="1916218" y="1480422"/>
            <a:ext cx="8571269" cy="4521898"/>
          </a:xfrm>
          <a:prstGeom prst="rect">
            <a:avLst/>
          </a:prstGeom>
        </p:spPr>
      </p:pic>
      <p:grpSp>
        <p:nvGrpSpPr>
          <p:cNvPr id="12" name="object 2">
            <a:extLst>
              <a:ext uri="{FF2B5EF4-FFF2-40B4-BE49-F238E27FC236}">
                <a16:creationId xmlns:a16="http://schemas.microsoft.com/office/drawing/2014/main" id="{81B2F471-CE5E-49C4-ADD1-5CBB3451EDEC}"/>
              </a:ext>
            </a:extLst>
          </p:cNvPr>
          <p:cNvGrpSpPr/>
          <p:nvPr/>
        </p:nvGrpSpPr>
        <p:grpSpPr>
          <a:xfrm>
            <a:off x="1625763" y="464309"/>
            <a:ext cx="9822815" cy="506730"/>
            <a:chOff x="1538986" y="491998"/>
            <a:chExt cx="9822815" cy="506730"/>
          </a:xfrm>
        </p:grpSpPr>
        <p:sp>
          <p:nvSpPr>
            <p:cNvPr id="13" name="object 3">
              <a:extLst>
                <a:ext uri="{FF2B5EF4-FFF2-40B4-BE49-F238E27FC236}">
                  <a16:creationId xmlns:a16="http://schemas.microsoft.com/office/drawing/2014/main" id="{7E935037-B144-4919-93C3-402296C97EE3}"/>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14" name="object 4">
              <a:extLst>
                <a:ext uri="{FF2B5EF4-FFF2-40B4-BE49-F238E27FC236}">
                  <a16:creationId xmlns:a16="http://schemas.microsoft.com/office/drawing/2014/main" id="{3BA31C06-D6C8-4DF5-A25B-99A715E4C64E}"/>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15" name="object 6">
            <a:extLst>
              <a:ext uri="{FF2B5EF4-FFF2-40B4-BE49-F238E27FC236}">
                <a16:creationId xmlns:a16="http://schemas.microsoft.com/office/drawing/2014/main" id="{FC05B01E-0513-49C1-88A9-6FC967852FAD}"/>
              </a:ext>
            </a:extLst>
          </p:cNvPr>
          <p:cNvGrpSpPr/>
          <p:nvPr/>
        </p:nvGrpSpPr>
        <p:grpSpPr>
          <a:xfrm>
            <a:off x="891448" y="325271"/>
            <a:ext cx="752475" cy="751840"/>
            <a:chOff x="899674" y="382524"/>
            <a:chExt cx="752475" cy="751840"/>
          </a:xfrm>
        </p:grpSpPr>
        <p:sp>
          <p:nvSpPr>
            <p:cNvPr id="16" name="object 7">
              <a:extLst>
                <a:ext uri="{FF2B5EF4-FFF2-40B4-BE49-F238E27FC236}">
                  <a16:creationId xmlns:a16="http://schemas.microsoft.com/office/drawing/2014/main" id="{81D634A4-4E86-4B10-A108-43D45DD8340C}"/>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17" name="object 8">
              <a:extLst>
                <a:ext uri="{FF2B5EF4-FFF2-40B4-BE49-F238E27FC236}">
                  <a16:creationId xmlns:a16="http://schemas.microsoft.com/office/drawing/2014/main" id="{8110EE4D-C033-4893-BDAA-BF6535E46F2C}"/>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18" name="object 9">
            <a:extLst>
              <a:ext uri="{FF2B5EF4-FFF2-40B4-BE49-F238E27FC236}">
                <a16:creationId xmlns:a16="http://schemas.microsoft.com/office/drawing/2014/main" id="{875E78E1-2EEC-4F39-9C4D-40DE3CC75554}"/>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grpSp>
        <p:nvGrpSpPr>
          <p:cNvPr id="19" name="object 2">
            <a:extLst>
              <a:ext uri="{FF2B5EF4-FFF2-40B4-BE49-F238E27FC236}">
                <a16:creationId xmlns:a16="http://schemas.microsoft.com/office/drawing/2014/main" id="{6E3C420B-1C51-4CB2-8384-ADF72C4F4DBC}"/>
              </a:ext>
            </a:extLst>
          </p:cNvPr>
          <p:cNvGrpSpPr/>
          <p:nvPr/>
        </p:nvGrpSpPr>
        <p:grpSpPr>
          <a:xfrm>
            <a:off x="1625763" y="464309"/>
            <a:ext cx="9822815" cy="506730"/>
            <a:chOff x="1538986" y="491998"/>
            <a:chExt cx="9822815" cy="506730"/>
          </a:xfrm>
        </p:grpSpPr>
        <p:sp>
          <p:nvSpPr>
            <p:cNvPr id="20" name="object 3">
              <a:extLst>
                <a:ext uri="{FF2B5EF4-FFF2-40B4-BE49-F238E27FC236}">
                  <a16:creationId xmlns:a16="http://schemas.microsoft.com/office/drawing/2014/main" id="{D59BD104-47F0-4C24-8F0B-4E0A369BFE9C}"/>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1" name="object 4">
              <a:extLst>
                <a:ext uri="{FF2B5EF4-FFF2-40B4-BE49-F238E27FC236}">
                  <a16:creationId xmlns:a16="http://schemas.microsoft.com/office/drawing/2014/main" id="{B7687C84-1EDA-44F2-95FF-FB14D68EF8FD}"/>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22" name="object 6">
            <a:extLst>
              <a:ext uri="{FF2B5EF4-FFF2-40B4-BE49-F238E27FC236}">
                <a16:creationId xmlns:a16="http://schemas.microsoft.com/office/drawing/2014/main" id="{D0958576-C564-4C9C-A3B4-6317F3C5FFFF}"/>
              </a:ext>
            </a:extLst>
          </p:cNvPr>
          <p:cNvGrpSpPr/>
          <p:nvPr/>
        </p:nvGrpSpPr>
        <p:grpSpPr>
          <a:xfrm>
            <a:off x="891448" y="325271"/>
            <a:ext cx="752475" cy="751840"/>
            <a:chOff x="899674" y="382524"/>
            <a:chExt cx="752475" cy="751840"/>
          </a:xfrm>
          <a:solidFill>
            <a:schemeClr val="accent2"/>
          </a:solidFill>
        </p:grpSpPr>
        <p:sp>
          <p:nvSpPr>
            <p:cNvPr id="23" name="object 7">
              <a:extLst>
                <a:ext uri="{FF2B5EF4-FFF2-40B4-BE49-F238E27FC236}">
                  <a16:creationId xmlns:a16="http://schemas.microsoft.com/office/drawing/2014/main" id="{15ACF4F2-5828-4FBE-B147-3F7D7B10EFDB}"/>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24" name="object 8">
              <a:extLst>
                <a:ext uri="{FF2B5EF4-FFF2-40B4-BE49-F238E27FC236}">
                  <a16:creationId xmlns:a16="http://schemas.microsoft.com/office/drawing/2014/main" id="{56C8A85C-0302-4706-BC43-17E50051C1E8}"/>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25" name="object 9">
            <a:extLst>
              <a:ext uri="{FF2B5EF4-FFF2-40B4-BE49-F238E27FC236}">
                <a16:creationId xmlns:a16="http://schemas.microsoft.com/office/drawing/2014/main" id="{8F6B6F09-1C92-4889-9F87-0A38721178E1}"/>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6</a:t>
            </a:r>
            <a:endParaRPr sz="2700" dirty="0">
              <a:latin typeface="Calibri"/>
              <a:cs typeface="Calibri"/>
            </a:endParaRPr>
          </a:p>
        </p:txBody>
      </p:sp>
      <p:sp>
        <p:nvSpPr>
          <p:cNvPr id="26" name="object 5">
            <a:extLst>
              <a:ext uri="{FF2B5EF4-FFF2-40B4-BE49-F238E27FC236}">
                <a16:creationId xmlns:a16="http://schemas.microsoft.com/office/drawing/2014/main" id="{DE80AD81-3533-40BC-BF23-9E937DD9D8BC}"/>
              </a:ext>
            </a:extLst>
          </p:cNvPr>
          <p:cNvSpPr txBox="1"/>
          <p:nvPr/>
        </p:nvSpPr>
        <p:spPr>
          <a:xfrm>
            <a:off x="1766251" y="571320"/>
            <a:ext cx="9601321"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solidFill>
                  <a:srgbClr val="434343"/>
                </a:solidFill>
                <a:latin typeface="Calibri"/>
                <a:cs typeface="Calibri"/>
              </a:rPr>
              <a:t>SQL – Warehouse Schema 3</a:t>
            </a:r>
            <a:endParaRPr lang="en-US" sz="18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4" name="laser.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1470152" y="1272666"/>
            <a:ext cx="4284980" cy="505267"/>
          </a:xfrm>
          <a:prstGeom prst="rect">
            <a:avLst/>
          </a:prstGeom>
        </p:spPr>
        <p:txBody>
          <a:bodyPr vert="horz" wrap="square" lIns="0" tIns="12700" rIns="0" bIns="0" rtlCol="0">
            <a:spAutoFit/>
          </a:bodyPr>
          <a:lstStyle/>
          <a:p>
            <a:pPr marL="299085" marR="5080" indent="-287020">
              <a:lnSpc>
                <a:spcPct val="100000"/>
              </a:lnSpc>
              <a:spcBef>
                <a:spcPts val="100"/>
              </a:spcBef>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To</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create calculated</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column,</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click</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on </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Add</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Column</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rename column name</a:t>
            </a:r>
            <a:endParaRPr sz="1600"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6617969" y="1273809"/>
            <a:ext cx="4258945" cy="505267"/>
          </a:xfrm>
          <a:prstGeom prst="rect">
            <a:avLst/>
          </a:prstGeom>
        </p:spPr>
        <p:txBody>
          <a:bodyPr vert="horz" wrap="square" lIns="0" tIns="12700" rIns="0" bIns="0" rtlCol="0">
            <a:spAutoFit/>
          </a:bodyPr>
          <a:lstStyle/>
          <a:p>
            <a:pPr marL="299085" marR="5080" indent="-287020">
              <a:lnSpc>
                <a:spcPct val="100000"/>
              </a:lnSpc>
              <a:spcBef>
                <a:spcPts val="100"/>
              </a:spcBef>
              <a:buFont typeface="Arial" panose="020B0604020202020204" pitchFamily="34" charset="0"/>
              <a:buChar char="•"/>
              <a:tabLst>
                <a:tab pos="299720" algn="l"/>
              </a:tabLst>
            </a:pPr>
            <a:r>
              <a:rPr sz="1600" spc="-15" dirty="0">
                <a:latin typeface="Times New Roman" panose="02020603050405020304" pitchFamily="18" charset="0"/>
                <a:cs typeface="Times New Roman" panose="02020603050405020304" pitchFamily="18" charset="0"/>
              </a:rPr>
              <a:t>Now,</a:t>
            </a:r>
            <a:r>
              <a:rPr sz="1600" spc="35" dirty="0">
                <a:latin typeface="Times New Roman" panose="02020603050405020304" pitchFamily="18" charset="0"/>
                <a:cs typeface="Times New Roman" panose="02020603050405020304" pitchFamily="18" charset="0"/>
              </a:rPr>
              <a:t> </a:t>
            </a:r>
            <a:r>
              <a:rPr sz="1600" spc="-25" dirty="0">
                <a:latin typeface="Times New Roman" panose="02020603050405020304" pitchFamily="18" charset="0"/>
                <a:cs typeface="Times New Roman" panose="02020603050405020304" pitchFamily="18" charset="0"/>
              </a:rPr>
              <a:t>we</a:t>
            </a:r>
            <a:r>
              <a:rPr sz="1600" spc="4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will</a:t>
            </a:r>
            <a:r>
              <a:rPr sz="1600" spc="4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put</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t>
            </a:r>
            <a:r>
              <a:rPr sz="1600" spc="-5" dirty="0">
                <a:latin typeface="Times New Roman" panose="02020603050405020304" pitchFamily="18" charset="0"/>
                <a:cs typeface="Times New Roman" panose="02020603050405020304" pitchFamily="18" charset="0"/>
              </a:rPr>
              <a:t> [Col1]</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 [Col2]</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 </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calculate</a:t>
            </a:r>
            <a:r>
              <a:rPr sz="1600" dirty="0">
                <a:latin typeface="Times New Roman" panose="02020603050405020304" pitchFamily="18" charset="0"/>
                <a:cs typeface="Times New Roman" panose="02020603050405020304" pitchFamily="18" charset="0"/>
              </a:rPr>
              <a:t> sum</a:t>
            </a:r>
            <a:r>
              <a:rPr sz="1600" spc="-5" dirty="0">
                <a:latin typeface="Times New Roman" panose="02020603050405020304" pitchFamily="18" charset="0"/>
                <a:cs typeface="Times New Roman" panose="02020603050405020304" pitchFamily="18" charset="0"/>
              </a:rPr>
              <a:t> of</a:t>
            </a:r>
            <a:r>
              <a:rPr sz="160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two</a:t>
            </a:r>
            <a:r>
              <a:rPr sz="1600" spc="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column</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another </a:t>
            </a:r>
            <a:r>
              <a:rPr sz="1600" spc="-484"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column</a:t>
            </a:r>
            <a:endParaRPr sz="1600" dirty="0">
              <a:latin typeface="Times New Roman" panose="02020603050405020304" pitchFamily="18" charset="0"/>
              <a:cs typeface="Times New Roman" panose="02020603050405020304" pitchFamily="18" charset="0"/>
            </a:endParaRPr>
          </a:p>
        </p:txBody>
      </p:sp>
      <p:sp>
        <p:nvSpPr>
          <p:cNvPr id="11" name="object 11"/>
          <p:cNvSpPr/>
          <p:nvPr/>
        </p:nvSpPr>
        <p:spPr>
          <a:xfrm>
            <a:off x="6085332" y="4000065"/>
            <a:ext cx="620395" cy="186055"/>
          </a:xfrm>
          <a:custGeom>
            <a:avLst/>
            <a:gdLst/>
            <a:ahLst/>
            <a:cxnLst/>
            <a:rect l="l" t="t" r="r" b="b"/>
            <a:pathLst>
              <a:path w="620395" h="186054">
                <a:moveTo>
                  <a:pt x="0" y="46481"/>
                </a:moveTo>
                <a:lnTo>
                  <a:pt x="527303" y="46481"/>
                </a:lnTo>
                <a:lnTo>
                  <a:pt x="527303" y="0"/>
                </a:lnTo>
                <a:lnTo>
                  <a:pt x="620267" y="92963"/>
                </a:lnTo>
                <a:lnTo>
                  <a:pt x="527303" y="185927"/>
                </a:lnTo>
                <a:lnTo>
                  <a:pt x="527303" y="139446"/>
                </a:lnTo>
                <a:lnTo>
                  <a:pt x="0" y="139446"/>
                </a:lnTo>
                <a:lnTo>
                  <a:pt x="0" y="46481"/>
                </a:lnTo>
                <a:close/>
              </a:path>
            </a:pathLst>
          </a:custGeom>
          <a:ln w="12700">
            <a:solidFill>
              <a:srgbClr val="D30031"/>
            </a:solidFill>
          </a:ln>
        </p:spPr>
        <p:txBody>
          <a:bodyPr wrap="square" lIns="0" tIns="0" rIns="0" bIns="0" rtlCol="0"/>
          <a:lstStyle/>
          <a:p>
            <a:endParaRPr dirty="0"/>
          </a:p>
        </p:txBody>
      </p:sp>
      <p:pic>
        <p:nvPicPr>
          <p:cNvPr id="12" name="object 12"/>
          <p:cNvPicPr/>
          <p:nvPr/>
        </p:nvPicPr>
        <p:blipFill>
          <a:blip r:embed="rId3" cstate="print"/>
          <a:stretch>
            <a:fillRect/>
          </a:stretch>
        </p:blipFill>
        <p:spPr>
          <a:xfrm>
            <a:off x="1455408" y="2104619"/>
            <a:ext cx="4522493" cy="4118651"/>
          </a:xfrm>
          <a:prstGeom prst="rect">
            <a:avLst/>
          </a:prstGeom>
        </p:spPr>
      </p:pic>
      <p:pic>
        <p:nvPicPr>
          <p:cNvPr id="13" name="object 13"/>
          <p:cNvPicPr/>
          <p:nvPr/>
        </p:nvPicPr>
        <p:blipFill>
          <a:blip r:embed="rId4" cstate="print"/>
          <a:stretch>
            <a:fillRect/>
          </a:stretch>
        </p:blipFill>
        <p:spPr>
          <a:xfrm>
            <a:off x="6810735" y="2241747"/>
            <a:ext cx="4560610" cy="892415"/>
          </a:xfrm>
          <a:prstGeom prst="rect">
            <a:avLst/>
          </a:prstGeom>
        </p:spPr>
      </p:pic>
      <p:pic>
        <p:nvPicPr>
          <p:cNvPr id="14" name="object 14"/>
          <p:cNvPicPr/>
          <p:nvPr/>
        </p:nvPicPr>
        <p:blipFill>
          <a:blip r:embed="rId5" cstate="print"/>
          <a:stretch>
            <a:fillRect/>
          </a:stretch>
        </p:blipFill>
        <p:spPr>
          <a:xfrm>
            <a:off x="6810735" y="3238467"/>
            <a:ext cx="4556038" cy="2984810"/>
          </a:xfrm>
          <a:prstGeom prst="rect">
            <a:avLst/>
          </a:prstGeom>
        </p:spPr>
      </p:pic>
      <p:grpSp>
        <p:nvGrpSpPr>
          <p:cNvPr id="17" name="object 2">
            <a:extLst>
              <a:ext uri="{FF2B5EF4-FFF2-40B4-BE49-F238E27FC236}">
                <a16:creationId xmlns:a16="http://schemas.microsoft.com/office/drawing/2014/main" id="{693CA5D1-07F2-46A8-A96B-4AA4080460EA}"/>
              </a:ext>
            </a:extLst>
          </p:cNvPr>
          <p:cNvGrpSpPr/>
          <p:nvPr/>
        </p:nvGrpSpPr>
        <p:grpSpPr>
          <a:xfrm>
            <a:off x="1625763" y="464309"/>
            <a:ext cx="9822815" cy="506730"/>
            <a:chOff x="1538986" y="491998"/>
            <a:chExt cx="9822815" cy="506730"/>
          </a:xfrm>
        </p:grpSpPr>
        <p:sp>
          <p:nvSpPr>
            <p:cNvPr id="18" name="object 3">
              <a:extLst>
                <a:ext uri="{FF2B5EF4-FFF2-40B4-BE49-F238E27FC236}">
                  <a16:creationId xmlns:a16="http://schemas.microsoft.com/office/drawing/2014/main" id="{4E908B7B-9D94-4246-8997-AD84C2603DEA}"/>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19" name="object 4">
              <a:extLst>
                <a:ext uri="{FF2B5EF4-FFF2-40B4-BE49-F238E27FC236}">
                  <a16:creationId xmlns:a16="http://schemas.microsoft.com/office/drawing/2014/main" id="{8A9A9ED0-2F5A-44A4-81E2-D174654A6FF0}"/>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20" name="object 6">
            <a:extLst>
              <a:ext uri="{FF2B5EF4-FFF2-40B4-BE49-F238E27FC236}">
                <a16:creationId xmlns:a16="http://schemas.microsoft.com/office/drawing/2014/main" id="{69F73D07-E0AB-4CBE-9B81-B5615FA380E0}"/>
              </a:ext>
            </a:extLst>
          </p:cNvPr>
          <p:cNvGrpSpPr/>
          <p:nvPr/>
        </p:nvGrpSpPr>
        <p:grpSpPr>
          <a:xfrm>
            <a:off x="891448" y="325271"/>
            <a:ext cx="752475" cy="751840"/>
            <a:chOff x="899674" y="382524"/>
            <a:chExt cx="752475" cy="751840"/>
          </a:xfrm>
        </p:grpSpPr>
        <p:sp>
          <p:nvSpPr>
            <p:cNvPr id="21" name="object 7">
              <a:extLst>
                <a:ext uri="{FF2B5EF4-FFF2-40B4-BE49-F238E27FC236}">
                  <a16:creationId xmlns:a16="http://schemas.microsoft.com/office/drawing/2014/main" id="{B0ECA074-E26D-4EFB-970C-CD004FE73823}"/>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22" name="object 8">
              <a:extLst>
                <a:ext uri="{FF2B5EF4-FFF2-40B4-BE49-F238E27FC236}">
                  <a16:creationId xmlns:a16="http://schemas.microsoft.com/office/drawing/2014/main" id="{0B3B80EF-D383-49C8-94DD-4592496DB141}"/>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23" name="object 9">
            <a:extLst>
              <a:ext uri="{FF2B5EF4-FFF2-40B4-BE49-F238E27FC236}">
                <a16:creationId xmlns:a16="http://schemas.microsoft.com/office/drawing/2014/main" id="{CDA9C3F8-43D5-44B5-9DE0-CD348F901CB6}"/>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grpSp>
        <p:nvGrpSpPr>
          <p:cNvPr id="24" name="object 2">
            <a:extLst>
              <a:ext uri="{FF2B5EF4-FFF2-40B4-BE49-F238E27FC236}">
                <a16:creationId xmlns:a16="http://schemas.microsoft.com/office/drawing/2014/main" id="{B9FEC445-401F-40CB-B68C-8965CFBA9751}"/>
              </a:ext>
            </a:extLst>
          </p:cNvPr>
          <p:cNvGrpSpPr/>
          <p:nvPr/>
        </p:nvGrpSpPr>
        <p:grpSpPr>
          <a:xfrm>
            <a:off x="1625763" y="464309"/>
            <a:ext cx="9822815" cy="506730"/>
            <a:chOff x="1538986" y="491998"/>
            <a:chExt cx="9822815" cy="506730"/>
          </a:xfrm>
        </p:grpSpPr>
        <p:sp>
          <p:nvSpPr>
            <p:cNvPr id="25" name="object 3">
              <a:extLst>
                <a:ext uri="{FF2B5EF4-FFF2-40B4-BE49-F238E27FC236}">
                  <a16:creationId xmlns:a16="http://schemas.microsoft.com/office/drawing/2014/main" id="{7404C81C-0FA8-406E-9B59-8B278057E774}"/>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6" name="object 4">
              <a:extLst>
                <a:ext uri="{FF2B5EF4-FFF2-40B4-BE49-F238E27FC236}">
                  <a16:creationId xmlns:a16="http://schemas.microsoft.com/office/drawing/2014/main" id="{6D411B57-D191-4F09-AC55-D3EC461DFE13}"/>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27" name="object 6">
            <a:extLst>
              <a:ext uri="{FF2B5EF4-FFF2-40B4-BE49-F238E27FC236}">
                <a16:creationId xmlns:a16="http://schemas.microsoft.com/office/drawing/2014/main" id="{BA3553BF-7D81-4234-AA60-93A4970596AC}"/>
              </a:ext>
            </a:extLst>
          </p:cNvPr>
          <p:cNvGrpSpPr/>
          <p:nvPr/>
        </p:nvGrpSpPr>
        <p:grpSpPr>
          <a:xfrm>
            <a:off x="891448" y="325271"/>
            <a:ext cx="752475" cy="751840"/>
            <a:chOff x="899674" y="382524"/>
            <a:chExt cx="752475" cy="751840"/>
          </a:xfrm>
          <a:solidFill>
            <a:schemeClr val="accent2"/>
          </a:solidFill>
        </p:grpSpPr>
        <p:sp>
          <p:nvSpPr>
            <p:cNvPr id="28" name="object 7">
              <a:extLst>
                <a:ext uri="{FF2B5EF4-FFF2-40B4-BE49-F238E27FC236}">
                  <a16:creationId xmlns:a16="http://schemas.microsoft.com/office/drawing/2014/main" id="{35A70D84-C50D-412C-A516-44600B27D93C}"/>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29" name="object 8">
              <a:extLst>
                <a:ext uri="{FF2B5EF4-FFF2-40B4-BE49-F238E27FC236}">
                  <a16:creationId xmlns:a16="http://schemas.microsoft.com/office/drawing/2014/main" id="{BF4DCB47-6227-41A0-B574-9453136CB6C4}"/>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30" name="object 9">
            <a:extLst>
              <a:ext uri="{FF2B5EF4-FFF2-40B4-BE49-F238E27FC236}">
                <a16:creationId xmlns:a16="http://schemas.microsoft.com/office/drawing/2014/main" id="{830CF2E1-15E7-4CD9-A28F-D36268F9D257}"/>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sp>
        <p:nvSpPr>
          <p:cNvPr id="31" name="object 5">
            <a:extLst>
              <a:ext uri="{FF2B5EF4-FFF2-40B4-BE49-F238E27FC236}">
                <a16:creationId xmlns:a16="http://schemas.microsoft.com/office/drawing/2014/main" id="{B6283EEB-073F-48DA-9146-892745AC3AA8}"/>
              </a:ext>
            </a:extLst>
          </p:cNvPr>
          <p:cNvSpPr txBox="1"/>
          <p:nvPr/>
        </p:nvSpPr>
        <p:spPr>
          <a:xfrm>
            <a:off x="1766251" y="571320"/>
            <a:ext cx="9601321"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solidFill>
                  <a:srgbClr val="434343"/>
                </a:solidFill>
                <a:latin typeface="Calibri"/>
                <a:cs typeface="Calibri"/>
              </a:rPr>
              <a:t>Tabular</a:t>
            </a:r>
            <a:r>
              <a:rPr lang="en-US" sz="1800" b="1" spc="-20" dirty="0">
                <a:solidFill>
                  <a:srgbClr val="434343"/>
                </a:solidFill>
                <a:latin typeface="Calibri"/>
                <a:cs typeface="Calibri"/>
              </a:rPr>
              <a:t> </a:t>
            </a:r>
            <a:r>
              <a:rPr lang="en-US" sz="1800" b="1" dirty="0">
                <a:solidFill>
                  <a:srgbClr val="434343"/>
                </a:solidFill>
                <a:latin typeface="Calibri"/>
                <a:cs typeface="Calibri"/>
              </a:rPr>
              <a:t>Model</a:t>
            </a:r>
            <a:r>
              <a:rPr lang="en-US" sz="1800" b="1" spc="-35" dirty="0">
                <a:solidFill>
                  <a:srgbClr val="434343"/>
                </a:solidFill>
                <a:latin typeface="Calibri"/>
                <a:cs typeface="Calibri"/>
              </a:rPr>
              <a:t> </a:t>
            </a:r>
            <a:r>
              <a:rPr lang="en-US" sz="1800" b="1" dirty="0">
                <a:solidFill>
                  <a:srgbClr val="434343"/>
                </a:solidFill>
                <a:latin typeface="Calibri"/>
                <a:cs typeface="Calibri"/>
              </a:rPr>
              <a:t>-</a:t>
            </a:r>
            <a:r>
              <a:rPr lang="en-US" sz="1800" b="1" spc="-5" dirty="0">
                <a:solidFill>
                  <a:srgbClr val="434343"/>
                </a:solidFill>
                <a:latin typeface="Calibri"/>
                <a:cs typeface="Calibri"/>
              </a:rPr>
              <a:t> </a:t>
            </a:r>
            <a:r>
              <a:rPr lang="en-US" sz="1800" b="1" dirty="0">
                <a:solidFill>
                  <a:srgbClr val="434343"/>
                </a:solidFill>
                <a:latin typeface="Calibri"/>
                <a:cs typeface="Calibri"/>
              </a:rPr>
              <a:t>Creating</a:t>
            </a:r>
            <a:r>
              <a:rPr lang="en-US" sz="1800" b="1" spc="-15" dirty="0">
                <a:solidFill>
                  <a:srgbClr val="434343"/>
                </a:solidFill>
                <a:latin typeface="Calibri"/>
                <a:cs typeface="Calibri"/>
              </a:rPr>
              <a:t> </a:t>
            </a:r>
            <a:r>
              <a:rPr lang="en-US" sz="1800" b="1" dirty="0">
                <a:solidFill>
                  <a:srgbClr val="434343"/>
                </a:solidFill>
                <a:latin typeface="Calibri"/>
                <a:cs typeface="Calibri"/>
              </a:rPr>
              <a:t>calculated</a:t>
            </a:r>
            <a:r>
              <a:rPr lang="en-US" sz="1800" b="1" spc="-40" dirty="0">
                <a:solidFill>
                  <a:srgbClr val="434343"/>
                </a:solidFill>
                <a:latin typeface="Calibri"/>
                <a:cs typeface="Calibri"/>
              </a:rPr>
              <a:t> </a:t>
            </a:r>
            <a:r>
              <a:rPr lang="en-US" sz="1800" b="1" dirty="0">
                <a:solidFill>
                  <a:srgbClr val="434343"/>
                </a:solidFill>
                <a:latin typeface="Calibri"/>
                <a:cs typeface="Calibri"/>
              </a:rPr>
              <a:t>column</a:t>
            </a:r>
            <a:r>
              <a:rPr lang="en-US" sz="1800" b="1" spc="-35" dirty="0">
                <a:solidFill>
                  <a:srgbClr val="434343"/>
                </a:solidFill>
                <a:latin typeface="Calibri"/>
                <a:cs typeface="Calibri"/>
              </a:rPr>
              <a:t> </a:t>
            </a:r>
            <a:r>
              <a:rPr lang="en-US" sz="1800" b="1" dirty="0">
                <a:solidFill>
                  <a:srgbClr val="434343"/>
                </a:solidFill>
                <a:latin typeface="Calibri"/>
                <a:cs typeface="Calibri"/>
              </a:rPr>
              <a:t>using</a:t>
            </a:r>
            <a:r>
              <a:rPr lang="en-US" sz="1800" b="1" spc="-30" dirty="0">
                <a:solidFill>
                  <a:srgbClr val="434343"/>
                </a:solidFill>
                <a:latin typeface="Calibri"/>
                <a:cs typeface="Calibri"/>
              </a:rPr>
              <a:t> </a:t>
            </a:r>
            <a:r>
              <a:rPr lang="en-US" b="1" spc="-30" dirty="0">
                <a:solidFill>
                  <a:srgbClr val="434343"/>
                </a:solidFill>
                <a:latin typeface="Calibri"/>
                <a:cs typeface="Calibri"/>
              </a:rPr>
              <a:t>s</a:t>
            </a:r>
            <a:r>
              <a:rPr lang="en-US" sz="1800" b="1" dirty="0">
                <a:solidFill>
                  <a:srgbClr val="434343"/>
                </a:solidFill>
                <a:latin typeface="Calibri"/>
                <a:cs typeface="Calibri"/>
              </a:rPr>
              <a:t>ame</a:t>
            </a:r>
            <a:r>
              <a:rPr lang="en-US" sz="1800" b="1" spc="-35" dirty="0">
                <a:solidFill>
                  <a:srgbClr val="434343"/>
                </a:solidFill>
                <a:latin typeface="Calibri"/>
                <a:cs typeface="Calibri"/>
              </a:rPr>
              <a:t> </a:t>
            </a:r>
            <a:r>
              <a:rPr lang="en-US" sz="1800" b="1" dirty="0">
                <a:solidFill>
                  <a:srgbClr val="434343"/>
                </a:solidFill>
                <a:latin typeface="Calibri"/>
                <a:cs typeface="Calibri"/>
              </a:rPr>
              <a:t>table</a:t>
            </a:r>
            <a:r>
              <a:rPr lang="en-US" sz="1800" b="1" spc="-15" dirty="0">
                <a:solidFill>
                  <a:srgbClr val="434343"/>
                </a:solidFill>
                <a:latin typeface="Calibri"/>
                <a:cs typeface="Calibri"/>
              </a:rPr>
              <a:t> </a:t>
            </a:r>
            <a:r>
              <a:rPr lang="en-US" sz="1800" b="1" dirty="0">
                <a:solidFill>
                  <a:srgbClr val="434343"/>
                </a:solidFill>
                <a:latin typeface="Calibri"/>
                <a:cs typeface="Calibri"/>
              </a:rPr>
              <a:t>in</a:t>
            </a:r>
            <a:r>
              <a:rPr lang="en-US" sz="1800" b="1" spc="-10" dirty="0">
                <a:solidFill>
                  <a:srgbClr val="434343"/>
                </a:solidFill>
                <a:latin typeface="Calibri"/>
                <a:cs typeface="Calibri"/>
              </a:rPr>
              <a:t> </a:t>
            </a:r>
            <a:r>
              <a:rPr lang="en-US" sz="1800" b="1" dirty="0">
                <a:solidFill>
                  <a:srgbClr val="434343"/>
                </a:solidFill>
                <a:latin typeface="Calibri"/>
                <a:cs typeface="Calibri"/>
              </a:rPr>
              <a:t>SSAS</a:t>
            </a:r>
            <a:endParaRPr lang="en-US" sz="18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6" name="laser.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object 2">
            <a:extLst>
              <a:ext uri="{FF2B5EF4-FFF2-40B4-BE49-F238E27FC236}">
                <a16:creationId xmlns:a16="http://schemas.microsoft.com/office/drawing/2014/main" id="{F2D60215-25F9-4489-8941-DFB5EBCE8FE0}"/>
              </a:ext>
            </a:extLst>
          </p:cNvPr>
          <p:cNvGrpSpPr/>
          <p:nvPr/>
        </p:nvGrpSpPr>
        <p:grpSpPr>
          <a:xfrm>
            <a:off x="1625763" y="464309"/>
            <a:ext cx="9822815" cy="506730"/>
            <a:chOff x="1538986" y="491998"/>
            <a:chExt cx="9822815" cy="506730"/>
          </a:xfrm>
        </p:grpSpPr>
        <p:sp>
          <p:nvSpPr>
            <p:cNvPr id="19" name="object 3">
              <a:extLst>
                <a:ext uri="{FF2B5EF4-FFF2-40B4-BE49-F238E27FC236}">
                  <a16:creationId xmlns:a16="http://schemas.microsoft.com/office/drawing/2014/main" id="{F4F0FF5E-D769-49CC-9F87-F9187E151E13}"/>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0" name="object 4">
              <a:extLst>
                <a:ext uri="{FF2B5EF4-FFF2-40B4-BE49-F238E27FC236}">
                  <a16:creationId xmlns:a16="http://schemas.microsoft.com/office/drawing/2014/main" id="{346E3E78-9367-4DA2-AF7D-971151567A8A}"/>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pic>
        <p:nvPicPr>
          <p:cNvPr id="9" name="object 9"/>
          <p:cNvPicPr/>
          <p:nvPr/>
        </p:nvPicPr>
        <p:blipFill>
          <a:blip r:embed="rId3" cstate="print"/>
          <a:stretch>
            <a:fillRect/>
          </a:stretch>
        </p:blipFill>
        <p:spPr>
          <a:xfrm>
            <a:off x="1626084" y="1924782"/>
            <a:ext cx="4022646" cy="1751896"/>
          </a:xfrm>
          <a:prstGeom prst="rect">
            <a:avLst/>
          </a:prstGeom>
        </p:spPr>
      </p:pic>
      <p:sp>
        <p:nvSpPr>
          <p:cNvPr id="10" name="object 10"/>
          <p:cNvSpPr txBox="1"/>
          <p:nvPr/>
        </p:nvSpPr>
        <p:spPr>
          <a:xfrm>
            <a:off x="1470152" y="1290422"/>
            <a:ext cx="4284980" cy="505267"/>
          </a:xfrm>
          <a:prstGeom prst="rect">
            <a:avLst/>
          </a:prstGeom>
        </p:spPr>
        <p:txBody>
          <a:bodyPr vert="horz" wrap="square" lIns="0" tIns="12700" rIns="0" bIns="0" rtlCol="0">
            <a:spAutoFit/>
          </a:bodyPr>
          <a:lstStyle/>
          <a:p>
            <a:pPr marL="299085" marR="5080" indent="-287020">
              <a:lnSpc>
                <a:spcPct val="100000"/>
              </a:lnSpc>
              <a:spcBef>
                <a:spcPts val="100"/>
              </a:spcBef>
              <a:buFont typeface="Arial" panose="020B0604020202020204" pitchFamily="34" charset="0"/>
              <a:buChar char="•"/>
              <a:tabLst>
                <a:tab pos="299720" algn="l"/>
              </a:tabLst>
            </a:pPr>
            <a:r>
              <a:rPr lang="en-US" sz="1600" spc="5" dirty="0">
                <a:latin typeface="Times New Roman" panose="02020603050405020304" pitchFamily="18" charset="0"/>
                <a:cs typeface="Times New Roman" panose="02020603050405020304" pitchFamily="18" charset="0"/>
              </a:rPr>
              <a:t>Click Add Column and rename the column name to create a calculated column.</a:t>
            </a:r>
            <a:endParaRPr sz="1600" dirty="0">
              <a:latin typeface="Times New Roman" panose="02020603050405020304" pitchFamily="18" charset="0"/>
              <a:cs typeface="Times New Roman" panose="02020603050405020304" pitchFamily="18" charset="0"/>
            </a:endParaRPr>
          </a:p>
        </p:txBody>
      </p:sp>
      <p:sp>
        <p:nvSpPr>
          <p:cNvPr id="11" name="object 11"/>
          <p:cNvSpPr txBox="1"/>
          <p:nvPr/>
        </p:nvSpPr>
        <p:spPr>
          <a:xfrm>
            <a:off x="6561893" y="1272666"/>
            <a:ext cx="4805680" cy="505267"/>
          </a:xfrm>
          <a:prstGeom prst="rect">
            <a:avLst/>
          </a:prstGeom>
        </p:spPr>
        <p:txBody>
          <a:bodyPr vert="horz" wrap="square" lIns="0" tIns="12700" rIns="0" bIns="0" rtlCol="0">
            <a:spAutoFit/>
          </a:bodyPr>
          <a:lstStyle/>
          <a:p>
            <a:pPr marL="299085" marR="5080" indent="-287020">
              <a:lnSpc>
                <a:spcPct val="100000"/>
              </a:lnSpc>
              <a:spcBef>
                <a:spcPts val="100"/>
              </a:spcBef>
              <a:buFont typeface="Arial" panose="020B0604020202020204" pitchFamily="34" charset="0"/>
              <a:buChar char="•"/>
              <a:tabLst>
                <a:tab pos="299720" algn="l"/>
              </a:tabLst>
            </a:pPr>
            <a:r>
              <a:rPr lang="en-US" sz="1600" dirty="0">
                <a:latin typeface="Times New Roman" panose="02020603050405020304" pitchFamily="18" charset="0"/>
                <a:cs typeface="Times New Roman" panose="02020603050405020304" pitchFamily="18" charset="0"/>
              </a:rPr>
              <a:t>With lookup table and column name as arguments, we can utilize the 'RELATED' function.</a:t>
            </a:r>
            <a:endParaRPr sz="1600" dirty="0">
              <a:latin typeface="Times New Roman" panose="02020603050405020304" pitchFamily="18" charset="0"/>
              <a:cs typeface="Times New Roman" panose="02020603050405020304" pitchFamily="18" charset="0"/>
            </a:endParaRPr>
          </a:p>
        </p:txBody>
      </p:sp>
      <p:sp>
        <p:nvSpPr>
          <p:cNvPr id="12" name="object 12"/>
          <p:cNvSpPr/>
          <p:nvPr/>
        </p:nvSpPr>
        <p:spPr>
          <a:xfrm>
            <a:off x="5839967" y="2497835"/>
            <a:ext cx="706120" cy="216535"/>
          </a:xfrm>
          <a:custGeom>
            <a:avLst/>
            <a:gdLst/>
            <a:ahLst/>
            <a:cxnLst/>
            <a:rect l="l" t="t" r="r" b="b"/>
            <a:pathLst>
              <a:path w="706120" h="216535">
                <a:moveTo>
                  <a:pt x="0" y="54101"/>
                </a:moveTo>
                <a:lnTo>
                  <a:pt x="597408" y="54101"/>
                </a:lnTo>
                <a:lnTo>
                  <a:pt x="597408" y="0"/>
                </a:lnTo>
                <a:lnTo>
                  <a:pt x="705612" y="108203"/>
                </a:lnTo>
                <a:lnTo>
                  <a:pt x="597408" y="216408"/>
                </a:lnTo>
                <a:lnTo>
                  <a:pt x="597408" y="162305"/>
                </a:lnTo>
                <a:lnTo>
                  <a:pt x="0" y="162305"/>
                </a:lnTo>
                <a:lnTo>
                  <a:pt x="0" y="54101"/>
                </a:lnTo>
                <a:close/>
              </a:path>
            </a:pathLst>
          </a:custGeom>
          <a:ln w="12700">
            <a:solidFill>
              <a:srgbClr val="D30031"/>
            </a:solidFill>
          </a:ln>
        </p:spPr>
        <p:txBody>
          <a:bodyPr wrap="square" lIns="0" tIns="0" rIns="0" bIns="0" rtlCol="0"/>
          <a:lstStyle/>
          <a:p>
            <a:endParaRPr/>
          </a:p>
        </p:txBody>
      </p:sp>
      <p:pic>
        <p:nvPicPr>
          <p:cNvPr id="13" name="object 13"/>
          <p:cNvPicPr/>
          <p:nvPr/>
        </p:nvPicPr>
        <p:blipFill>
          <a:blip r:embed="rId4" cstate="print"/>
          <a:stretch>
            <a:fillRect/>
          </a:stretch>
        </p:blipFill>
        <p:spPr>
          <a:xfrm>
            <a:off x="6867126" y="1924782"/>
            <a:ext cx="4024156" cy="1751896"/>
          </a:xfrm>
          <a:prstGeom prst="rect">
            <a:avLst/>
          </a:prstGeom>
        </p:spPr>
      </p:pic>
      <p:sp>
        <p:nvSpPr>
          <p:cNvPr id="14" name="object 14"/>
          <p:cNvSpPr txBox="1"/>
          <p:nvPr/>
        </p:nvSpPr>
        <p:spPr>
          <a:xfrm>
            <a:off x="1578355" y="3970782"/>
            <a:ext cx="9607550" cy="259045"/>
          </a:xfrm>
          <a:prstGeom prst="rect">
            <a:avLst/>
          </a:prstGeom>
        </p:spPr>
        <p:txBody>
          <a:bodyPr vert="horz" wrap="square" lIns="0" tIns="12700" rIns="0" bIns="0" rtlCol="0">
            <a:spAutoFit/>
          </a:bodyPr>
          <a:lstStyle/>
          <a:p>
            <a:pPr marL="299085" indent="-287020">
              <a:lnSpc>
                <a:spcPct val="100000"/>
              </a:lnSpc>
              <a:spcBef>
                <a:spcPts val="100"/>
              </a:spcBef>
              <a:buFont typeface="Arial" panose="020B0604020202020204" pitchFamily="34" charset="0"/>
              <a:buChar char="•"/>
              <a:tabLst>
                <a:tab pos="299720" algn="l"/>
              </a:tabLst>
            </a:pPr>
            <a:r>
              <a:rPr lang="en-US" sz="1600" spc="-5" dirty="0">
                <a:latin typeface="Times New Roman" panose="02020603050405020304" pitchFamily="18" charset="0"/>
                <a:cs typeface="Times New Roman" panose="02020603050405020304" pitchFamily="18" charset="0"/>
              </a:rPr>
              <a:t>When you exit a cell, it will automatically search up the table in question and fill in all of the cells for that column.</a:t>
            </a:r>
            <a:endParaRPr lang="en-US" sz="1600" dirty="0">
              <a:latin typeface="Times New Roman" panose="02020603050405020304" pitchFamily="18" charset="0"/>
              <a:cs typeface="Times New Roman" panose="02020603050405020304" pitchFamily="18" charset="0"/>
            </a:endParaRPr>
          </a:p>
        </p:txBody>
      </p:sp>
      <p:pic>
        <p:nvPicPr>
          <p:cNvPr id="15" name="object 15"/>
          <p:cNvPicPr/>
          <p:nvPr/>
        </p:nvPicPr>
        <p:blipFill>
          <a:blip r:embed="rId5" cstate="print"/>
          <a:stretch>
            <a:fillRect/>
          </a:stretch>
        </p:blipFill>
        <p:spPr>
          <a:xfrm>
            <a:off x="3336035" y="4529340"/>
            <a:ext cx="5517642" cy="1875281"/>
          </a:xfrm>
          <a:prstGeom prst="rect">
            <a:avLst/>
          </a:prstGeom>
        </p:spPr>
      </p:pic>
      <p:grpSp>
        <p:nvGrpSpPr>
          <p:cNvPr id="21" name="object 6">
            <a:extLst>
              <a:ext uri="{FF2B5EF4-FFF2-40B4-BE49-F238E27FC236}">
                <a16:creationId xmlns:a16="http://schemas.microsoft.com/office/drawing/2014/main" id="{77B448DC-A4E0-431A-83C2-5CA3BC6A9660}"/>
              </a:ext>
            </a:extLst>
          </p:cNvPr>
          <p:cNvGrpSpPr/>
          <p:nvPr/>
        </p:nvGrpSpPr>
        <p:grpSpPr>
          <a:xfrm>
            <a:off x="891448" y="325271"/>
            <a:ext cx="752475" cy="751840"/>
            <a:chOff x="899674" y="382524"/>
            <a:chExt cx="752475" cy="751840"/>
          </a:xfrm>
        </p:grpSpPr>
        <p:sp>
          <p:nvSpPr>
            <p:cNvPr id="22" name="object 7">
              <a:extLst>
                <a:ext uri="{FF2B5EF4-FFF2-40B4-BE49-F238E27FC236}">
                  <a16:creationId xmlns:a16="http://schemas.microsoft.com/office/drawing/2014/main" id="{66BB254E-4E9E-4772-9D8A-384E0E326E7F}"/>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23" name="object 8">
              <a:extLst>
                <a:ext uri="{FF2B5EF4-FFF2-40B4-BE49-F238E27FC236}">
                  <a16:creationId xmlns:a16="http://schemas.microsoft.com/office/drawing/2014/main" id="{69DC36FF-8548-44EE-B33D-99D60380522C}"/>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24" name="object 9">
            <a:extLst>
              <a:ext uri="{FF2B5EF4-FFF2-40B4-BE49-F238E27FC236}">
                <a16:creationId xmlns:a16="http://schemas.microsoft.com/office/drawing/2014/main" id="{5236A611-42E1-48B1-9EBE-F5DBAD827456}"/>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grpSp>
        <p:nvGrpSpPr>
          <p:cNvPr id="26" name="object 2">
            <a:extLst>
              <a:ext uri="{FF2B5EF4-FFF2-40B4-BE49-F238E27FC236}">
                <a16:creationId xmlns:a16="http://schemas.microsoft.com/office/drawing/2014/main" id="{5AAC7FC9-4926-42E7-A38A-9B12E5203F21}"/>
              </a:ext>
            </a:extLst>
          </p:cNvPr>
          <p:cNvGrpSpPr/>
          <p:nvPr/>
        </p:nvGrpSpPr>
        <p:grpSpPr>
          <a:xfrm>
            <a:off x="1625763" y="464309"/>
            <a:ext cx="9822815" cy="506730"/>
            <a:chOff x="1538986" y="491998"/>
            <a:chExt cx="9822815" cy="506730"/>
          </a:xfrm>
        </p:grpSpPr>
        <p:sp>
          <p:nvSpPr>
            <p:cNvPr id="27" name="object 3">
              <a:extLst>
                <a:ext uri="{FF2B5EF4-FFF2-40B4-BE49-F238E27FC236}">
                  <a16:creationId xmlns:a16="http://schemas.microsoft.com/office/drawing/2014/main" id="{8A5DB602-B311-4E1C-B4C0-655B3842A7DA}"/>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8" name="object 4">
              <a:extLst>
                <a:ext uri="{FF2B5EF4-FFF2-40B4-BE49-F238E27FC236}">
                  <a16:creationId xmlns:a16="http://schemas.microsoft.com/office/drawing/2014/main" id="{DBCB2C6B-E699-4046-A0BE-BD3EB2EABB13}"/>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29" name="object 6">
            <a:extLst>
              <a:ext uri="{FF2B5EF4-FFF2-40B4-BE49-F238E27FC236}">
                <a16:creationId xmlns:a16="http://schemas.microsoft.com/office/drawing/2014/main" id="{1DCA2C7A-97BB-4C42-96E6-31939EFE3FE2}"/>
              </a:ext>
            </a:extLst>
          </p:cNvPr>
          <p:cNvGrpSpPr/>
          <p:nvPr/>
        </p:nvGrpSpPr>
        <p:grpSpPr>
          <a:xfrm>
            <a:off x="891448" y="325271"/>
            <a:ext cx="752475" cy="751840"/>
            <a:chOff x="899674" y="382524"/>
            <a:chExt cx="752475" cy="751840"/>
          </a:xfrm>
          <a:solidFill>
            <a:schemeClr val="accent2"/>
          </a:solidFill>
        </p:grpSpPr>
        <p:sp>
          <p:nvSpPr>
            <p:cNvPr id="30" name="object 7">
              <a:extLst>
                <a:ext uri="{FF2B5EF4-FFF2-40B4-BE49-F238E27FC236}">
                  <a16:creationId xmlns:a16="http://schemas.microsoft.com/office/drawing/2014/main" id="{022E7571-7D1D-488F-B6E1-BDE3B4496AFB}"/>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31" name="object 8">
              <a:extLst>
                <a:ext uri="{FF2B5EF4-FFF2-40B4-BE49-F238E27FC236}">
                  <a16:creationId xmlns:a16="http://schemas.microsoft.com/office/drawing/2014/main" id="{168C6052-91D2-4831-82AC-AB6E53F630CE}"/>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32" name="object 9">
            <a:extLst>
              <a:ext uri="{FF2B5EF4-FFF2-40B4-BE49-F238E27FC236}">
                <a16:creationId xmlns:a16="http://schemas.microsoft.com/office/drawing/2014/main" id="{33594FCC-CB7C-47B8-AAD3-F962630503FA}"/>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sp>
        <p:nvSpPr>
          <p:cNvPr id="33" name="object 5">
            <a:extLst>
              <a:ext uri="{FF2B5EF4-FFF2-40B4-BE49-F238E27FC236}">
                <a16:creationId xmlns:a16="http://schemas.microsoft.com/office/drawing/2014/main" id="{400CD5B2-2E30-4155-8B30-AE96BEF2DC6D}"/>
              </a:ext>
            </a:extLst>
          </p:cNvPr>
          <p:cNvSpPr txBox="1"/>
          <p:nvPr/>
        </p:nvSpPr>
        <p:spPr>
          <a:xfrm>
            <a:off x="1766251" y="571320"/>
            <a:ext cx="9601321"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solidFill>
                  <a:srgbClr val="434343"/>
                </a:solidFill>
                <a:latin typeface="Calibri"/>
                <a:cs typeface="Calibri"/>
              </a:rPr>
              <a:t>Tabular</a:t>
            </a:r>
            <a:r>
              <a:rPr lang="en-US" sz="1800" b="1" spc="-20" dirty="0">
                <a:solidFill>
                  <a:srgbClr val="434343"/>
                </a:solidFill>
                <a:latin typeface="Calibri"/>
                <a:cs typeface="Calibri"/>
              </a:rPr>
              <a:t> </a:t>
            </a:r>
            <a:r>
              <a:rPr lang="en-US" sz="1800" b="1" dirty="0">
                <a:solidFill>
                  <a:srgbClr val="434343"/>
                </a:solidFill>
                <a:latin typeface="Calibri"/>
                <a:cs typeface="Calibri"/>
              </a:rPr>
              <a:t>Model</a:t>
            </a:r>
            <a:r>
              <a:rPr lang="en-US" sz="1800" b="1" spc="-35" dirty="0">
                <a:solidFill>
                  <a:srgbClr val="434343"/>
                </a:solidFill>
                <a:latin typeface="Calibri"/>
                <a:cs typeface="Calibri"/>
              </a:rPr>
              <a:t> </a:t>
            </a:r>
            <a:r>
              <a:rPr lang="en-US" sz="1800" b="1" dirty="0">
                <a:solidFill>
                  <a:srgbClr val="434343"/>
                </a:solidFill>
                <a:latin typeface="Calibri"/>
                <a:cs typeface="Calibri"/>
              </a:rPr>
              <a:t>-</a:t>
            </a:r>
            <a:r>
              <a:rPr lang="en-US" sz="1800" b="1" spc="-5" dirty="0">
                <a:solidFill>
                  <a:srgbClr val="434343"/>
                </a:solidFill>
                <a:latin typeface="Calibri"/>
                <a:cs typeface="Calibri"/>
              </a:rPr>
              <a:t> </a:t>
            </a:r>
            <a:r>
              <a:rPr lang="en-US" sz="1800" b="1" dirty="0">
                <a:solidFill>
                  <a:srgbClr val="434343"/>
                </a:solidFill>
                <a:latin typeface="Calibri"/>
                <a:cs typeface="Calibri"/>
              </a:rPr>
              <a:t>Creating</a:t>
            </a:r>
            <a:r>
              <a:rPr lang="en-US" sz="1800" b="1" spc="-15" dirty="0">
                <a:solidFill>
                  <a:srgbClr val="434343"/>
                </a:solidFill>
                <a:latin typeface="Calibri"/>
                <a:cs typeface="Calibri"/>
              </a:rPr>
              <a:t> </a:t>
            </a:r>
            <a:r>
              <a:rPr lang="en-US" sz="1800" b="1" dirty="0">
                <a:solidFill>
                  <a:srgbClr val="434343"/>
                </a:solidFill>
                <a:latin typeface="Calibri"/>
                <a:cs typeface="Calibri"/>
              </a:rPr>
              <a:t>calculated</a:t>
            </a:r>
            <a:r>
              <a:rPr lang="en-US" sz="1800" b="1" spc="-40" dirty="0">
                <a:solidFill>
                  <a:srgbClr val="434343"/>
                </a:solidFill>
                <a:latin typeface="Calibri"/>
                <a:cs typeface="Calibri"/>
              </a:rPr>
              <a:t> </a:t>
            </a:r>
            <a:r>
              <a:rPr lang="en-US" sz="1800" b="1" dirty="0">
                <a:solidFill>
                  <a:srgbClr val="434343"/>
                </a:solidFill>
                <a:latin typeface="Calibri"/>
                <a:cs typeface="Calibri"/>
              </a:rPr>
              <a:t>column</a:t>
            </a:r>
            <a:r>
              <a:rPr lang="en-US" sz="1800" b="1" spc="-35" dirty="0">
                <a:solidFill>
                  <a:srgbClr val="434343"/>
                </a:solidFill>
                <a:latin typeface="Calibri"/>
                <a:cs typeface="Calibri"/>
              </a:rPr>
              <a:t> </a:t>
            </a:r>
            <a:r>
              <a:rPr lang="en-US" sz="1800" b="1" dirty="0">
                <a:solidFill>
                  <a:srgbClr val="434343"/>
                </a:solidFill>
                <a:latin typeface="Calibri"/>
                <a:cs typeface="Calibri"/>
              </a:rPr>
              <a:t>using</a:t>
            </a:r>
            <a:r>
              <a:rPr lang="en-US" sz="1800" b="1" spc="-30" dirty="0">
                <a:solidFill>
                  <a:srgbClr val="434343"/>
                </a:solidFill>
                <a:latin typeface="Calibri"/>
                <a:cs typeface="Calibri"/>
              </a:rPr>
              <a:t> </a:t>
            </a:r>
            <a:r>
              <a:rPr lang="en-US" sz="1800" b="1" dirty="0">
                <a:solidFill>
                  <a:srgbClr val="434343"/>
                </a:solidFill>
                <a:latin typeface="Calibri"/>
                <a:cs typeface="Calibri"/>
              </a:rPr>
              <a:t>another</a:t>
            </a:r>
            <a:r>
              <a:rPr lang="en-US" sz="1800" b="1" spc="-35" dirty="0">
                <a:solidFill>
                  <a:srgbClr val="434343"/>
                </a:solidFill>
                <a:latin typeface="Calibri"/>
                <a:cs typeface="Calibri"/>
              </a:rPr>
              <a:t> </a:t>
            </a:r>
            <a:r>
              <a:rPr lang="en-US" sz="1800" b="1" dirty="0">
                <a:solidFill>
                  <a:srgbClr val="434343"/>
                </a:solidFill>
                <a:latin typeface="Calibri"/>
                <a:cs typeface="Calibri"/>
              </a:rPr>
              <a:t>table</a:t>
            </a:r>
            <a:r>
              <a:rPr lang="en-US" sz="1800" b="1" spc="-15" dirty="0">
                <a:solidFill>
                  <a:srgbClr val="434343"/>
                </a:solidFill>
                <a:latin typeface="Calibri"/>
                <a:cs typeface="Calibri"/>
              </a:rPr>
              <a:t> </a:t>
            </a:r>
            <a:r>
              <a:rPr lang="en-US" sz="1800" b="1" dirty="0">
                <a:solidFill>
                  <a:srgbClr val="434343"/>
                </a:solidFill>
                <a:latin typeface="Calibri"/>
                <a:cs typeface="Calibri"/>
              </a:rPr>
              <a:t>in</a:t>
            </a:r>
            <a:r>
              <a:rPr lang="en-US" sz="1800" b="1" spc="-10" dirty="0">
                <a:solidFill>
                  <a:srgbClr val="434343"/>
                </a:solidFill>
                <a:latin typeface="Calibri"/>
                <a:cs typeface="Calibri"/>
              </a:rPr>
              <a:t> </a:t>
            </a:r>
            <a:r>
              <a:rPr lang="en-US" sz="1800" b="1" dirty="0">
                <a:solidFill>
                  <a:srgbClr val="434343"/>
                </a:solidFill>
                <a:latin typeface="Calibri"/>
                <a:cs typeface="Calibri"/>
              </a:rPr>
              <a:t>SSAS</a:t>
            </a:r>
            <a:endParaRPr lang="en-US" sz="18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6" name="laser.wav"/>
          </p:stSnd>
        </p:sndAc>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1470152" y="1272666"/>
            <a:ext cx="10053491" cy="505267"/>
          </a:xfrm>
          <a:prstGeom prst="rect">
            <a:avLst/>
          </a:prstGeom>
        </p:spPr>
        <p:txBody>
          <a:bodyPr vert="horz" wrap="square" lIns="0" tIns="12700" rIns="0" bIns="0" rtlCol="0">
            <a:spAutoFit/>
          </a:bodyPr>
          <a:lstStyle/>
          <a:p>
            <a:pPr marL="299085" marR="5080" indent="-287020">
              <a:lnSpc>
                <a:spcPct val="100000"/>
              </a:lnSpc>
              <a:spcBef>
                <a:spcPts val="100"/>
              </a:spcBef>
              <a:buFont typeface="Arial" panose="020B0604020202020204" pitchFamily="34" charset="0"/>
              <a:buChar char="•"/>
              <a:tabLst>
                <a:tab pos="299720" algn="l"/>
              </a:tabLst>
            </a:pPr>
            <a:r>
              <a:rPr lang="en-US" sz="1600" spc="5" dirty="0">
                <a:latin typeface="Times New Roman" panose="02020603050405020304" pitchFamily="18" charset="0"/>
                <a:cs typeface="Times New Roman" panose="02020603050405020304" pitchFamily="18" charset="0"/>
              </a:rPr>
              <a:t>We've included a new column with '</a:t>
            </a:r>
            <a:r>
              <a:rPr lang="en-US" sz="1600" spc="5" dirty="0" err="1">
                <a:latin typeface="Times New Roman" panose="02020603050405020304" pitchFamily="18" charset="0"/>
                <a:cs typeface="Times New Roman" panose="02020603050405020304" pitchFamily="18" charset="0"/>
              </a:rPr>
              <a:t>netSalesIncreased</a:t>
            </a:r>
            <a:r>
              <a:rPr lang="en-US" sz="1600" spc="5" dirty="0">
                <a:latin typeface="Times New Roman" panose="02020603050405020304" pitchFamily="18" charset="0"/>
                <a:cs typeface="Times New Roman" panose="02020603050405020304" pitchFamily="18" charset="0"/>
              </a:rPr>
              <a:t>' and three indicators to calculate sales performance per territory.</a:t>
            </a:r>
            <a:endParaRPr sz="1600" dirty="0">
              <a:latin typeface="Times New Roman" panose="02020603050405020304" pitchFamily="18" charset="0"/>
              <a:cs typeface="Times New Roman" panose="02020603050405020304" pitchFamily="18" charset="0"/>
            </a:endParaRPr>
          </a:p>
        </p:txBody>
      </p:sp>
      <p:pic>
        <p:nvPicPr>
          <p:cNvPr id="10" name="object 10"/>
          <p:cNvPicPr/>
          <p:nvPr/>
        </p:nvPicPr>
        <p:blipFill>
          <a:blip r:embed="rId3" cstate="print"/>
          <a:stretch>
            <a:fillRect/>
          </a:stretch>
        </p:blipFill>
        <p:spPr>
          <a:xfrm>
            <a:off x="1271011" y="1924792"/>
            <a:ext cx="6613407" cy="3698025"/>
          </a:xfrm>
          <a:prstGeom prst="rect">
            <a:avLst/>
          </a:prstGeom>
        </p:spPr>
      </p:pic>
      <p:grpSp>
        <p:nvGrpSpPr>
          <p:cNvPr id="11" name="object 11"/>
          <p:cNvGrpSpPr/>
          <p:nvPr/>
        </p:nvGrpSpPr>
        <p:grpSpPr>
          <a:xfrm>
            <a:off x="8119851" y="1709892"/>
            <a:ext cx="3502025" cy="1366520"/>
            <a:chOff x="8119851" y="1709892"/>
            <a:chExt cx="3502025" cy="1366520"/>
          </a:xfrm>
        </p:grpSpPr>
        <p:pic>
          <p:nvPicPr>
            <p:cNvPr id="12" name="object 12"/>
            <p:cNvPicPr/>
            <p:nvPr/>
          </p:nvPicPr>
          <p:blipFill>
            <a:blip r:embed="rId4" cstate="print"/>
            <a:stretch>
              <a:fillRect/>
            </a:stretch>
          </p:blipFill>
          <p:spPr>
            <a:xfrm>
              <a:off x="8119851" y="1709892"/>
              <a:ext cx="3501431" cy="848177"/>
            </a:xfrm>
            <a:prstGeom prst="rect">
              <a:avLst/>
            </a:prstGeom>
          </p:spPr>
        </p:pic>
        <p:pic>
          <p:nvPicPr>
            <p:cNvPr id="13" name="object 13"/>
            <p:cNvPicPr/>
            <p:nvPr/>
          </p:nvPicPr>
          <p:blipFill>
            <a:blip r:embed="rId5" cstate="print"/>
            <a:stretch>
              <a:fillRect/>
            </a:stretch>
          </p:blipFill>
          <p:spPr>
            <a:xfrm>
              <a:off x="8926068" y="2513050"/>
              <a:ext cx="1888998" cy="563143"/>
            </a:xfrm>
            <a:prstGeom prst="rect">
              <a:avLst/>
            </a:prstGeom>
          </p:spPr>
        </p:pic>
      </p:grpSp>
      <p:grpSp>
        <p:nvGrpSpPr>
          <p:cNvPr id="14" name="object 14"/>
          <p:cNvGrpSpPr/>
          <p:nvPr/>
        </p:nvGrpSpPr>
        <p:grpSpPr>
          <a:xfrm>
            <a:off x="8119851" y="3178919"/>
            <a:ext cx="3502025" cy="1243330"/>
            <a:chOff x="8119851" y="3178919"/>
            <a:chExt cx="3502025" cy="1243330"/>
          </a:xfrm>
        </p:grpSpPr>
        <p:pic>
          <p:nvPicPr>
            <p:cNvPr id="15" name="object 15"/>
            <p:cNvPicPr/>
            <p:nvPr/>
          </p:nvPicPr>
          <p:blipFill>
            <a:blip r:embed="rId6" cstate="print"/>
            <a:stretch>
              <a:fillRect/>
            </a:stretch>
          </p:blipFill>
          <p:spPr>
            <a:xfrm>
              <a:off x="8119851" y="3178919"/>
              <a:ext cx="3501431" cy="698998"/>
            </a:xfrm>
            <a:prstGeom prst="rect">
              <a:avLst/>
            </a:prstGeom>
          </p:spPr>
        </p:pic>
        <p:pic>
          <p:nvPicPr>
            <p:cNvPr id="16" name="object 16"/>
            <p:cNvPicPr/>
            <p:nvPr/>
          </p:nvPicPr>
          <p:blipFill>
            <a:blip r:embed="rId7" cstate="print"/>
            <a:stretch>
              <a:fillRect/>
            </a:stretch>
          </p:blipFill>
          <p:spPr>
            <a:xfrm>
              <a:off x="8926068" y="3849624"/>
              <a:ext cx="1888998" cy="572262"/>
            </a:xfrm>
            <a:prstGeom prst="rect">
              <a:avLst/>
            </a:prstGeom>
          </p:spPr>
        </p:pic>
      </p:grpSp>
      <p:grpSp>
        <p:nvGrpSpPr>
          <p:cNvPr id="17" name="object 17"/>
          <p:cNvGrpSpPr/>
          <p:nvPr/>
        </p:nvGrpSpPr>
        <p:grpSpPr>
          <a:xfrm>
            <a:off x="8119851" y="4596201"/>
            <a:ext cx="3502025" cy="1292225"/>
            <a:chOff x="8119851" y="4596201"/>
            <a:chExt cx="3502025" cy="1292225"/>
          </a:xfrm>
        </p:grpSpPr>
        <p:pic>
          <p:nvPicPr>
            <p:cNvPr id="18" name="object 18"/>
            <p:cNvPicPr/>
            <p:nvPr/>
          </p:nvPicPr>
          <p:blipFill>
            <a:blip r:embed="rId8" cstate="print"/>
            <a:stretch>
              <a:fillRect/>
            </a:stretch>
          </p:blipFill>
          <p:spPr>
            <a:xfrm>
              <a:off x="8119851" y="4596201"/>
              <a:ext cx="3501431" cy="697540"/>
            </a:xfrm>
            <a:prstGeom prst="rect">
              <a:avLst/>
            </a:prstGeom>
          </p:spPr>
        </p:pic>
        <p:pic>
          <p:nvPicPr>
            <p:cNvPr id="19" name="object 19"/>
            <p:cNvPicPr/>
            <p:nvPr/>
          </p:nvPicPr>
          <p:blipFill>
            <a:blip r:embed="rId9" cstate="print"/>
            <a:stretch>
              <a:fillRect/>
            </a:stretch>
          </p:blipFill>
          <p:spPr>
            <a:xfrm>
              <a:off x="8724900" y="5239512"/>
              <a:ext cx="2468118" cy="648474"/>
            </a:xfrm>
            <a:prstGeom prst="rect">
              <a:avLst/>
            </a:prstGeom>
          </p:spPr>
        </p:pic>
      </p:grpSp>
      <p:grpSp>
        <p:nvGrpSpPr>
          <p:cNvPr id="22" name="object 2">
            <a:extLst>
              <a:ext uri="{FF2B5EF4-FFF2-40B4-BE49-F238E27FC236}">
                <a16:creationId xmlns:a16="http://schemas.microsoft.com/office/drawing/2014/main" id="{767A8211-AF58-441F-ACCC-7817D93F4606}"/>
              </a:ext>
            </a:extLst>
          </p:cNvPr>
          <p:cNvGrpSpPr/>
          <p:nvPr/>
        </p:nvGrpSpPr>
        <p:grpSpPr>
          <a:xfrm>
            <a:off x="1625763" y="464309"/>
            <a:ext cx="9822815" cy="506730"/>
            <a:chOff x="1538986" y="491998"/>
            <a:chExt cx="9822815" cy="506730"/>
          </a:xfrm>
        </p:grpSpPr>
        <p:sp>
          <p:nvSpPr>
            <p:cNvPr id="23" name="object 3">
              <a:extLst>
                <a:ext uri="{FF2B5EF4-FFF2-40B4-BE49-F238E27FC236}">
                  <a16:creationId xmlns:a16="http://schemas.microsoft.com/office/drawing/2014/main" id="{5E7907D2-0A46-4A0E-939E-5553EC3BE6EC}"/>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4" name="object 4">
              <a:extLst>
                <a:ext uri="{FF2B5EF4-FFF2-40B4-BE49-F238E27FC236}">
                  <a16:creationId xmlns:a16="http://schemas.microsoft.com/office/drawing/2014/main" id="{B77E4678-4AD5-4A31-B6D9-F63AD6525F25}"/>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25" name="object 6">
            <a:extLst>
              <a:ext uri="{FF2B5EF4-FFF2-40B4-BE49-F238E27FC236}">
                <a16:creationId xmlns:a16="http://schemas.microsoft.com/office/drawing/2014/main" id="{E49D34B9-ACCE-4E42-AE07-37C1D1657F1F}"/>
              </a:ext>
            </a:extLst>
          </p:cNvPr>
          <p:cNvGrpSpPr/>
          <p:nvPr/>
        </p:nvGrpSpPr>
        <p:grpSpPr>
          <a:xfrm>
            <a:off x="891448" y="278618"/>
            <a:ext cx="752475" cy="751840"/>
            <a:chOff x="899674" y="382524"/>
            <a:chExt cx="752475" cy="751840"/>
          </a:xfrm>
          <a:solidFill>
            <a:schemeClr val="accent2"/>
          </a:solidFill>
        </p:grpSpPr>
        <p:sp>
          <p:nvSpPr>
            <p:cNvPr id="26" name="object 7">
              <a:extLst>
                <a:ext uri="{FF2B5EF4-FFF2-40B4-BE49-F238E27FC236}">
                  <a16:creationId xmlns:a16="http://schemas.microsoft.com/office/drawing/2014/main" id="{38E98C5E-DAD0-4620-8F82-0FB56AE4396E}"/>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27" name="object 8">
              <a:extLst>
                <a:ext uri="{FF2B5EF4-FFF2-40B4-BE49-F238E27FC236}">
                  <a16:creationId xmlns:a16="http://schemas.microsoft.com/office/drawing/2014/main" id="{D9838759-C31C-4CC5-8E8B-1771B7BEDF58}"/>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28" name="object 9">
            <a:extLst>
              <a:ext uri="{FF2B5EF4-FFF2-40B4-BE49-F238E27FC236}">
                <a16:creationId xmlns:a16="http://schemas.microsoft.com/office/drawing/2014/main" id="{78272F39-939E-4ECF-9954-95703175E2CE}"/>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sp>
        <p:nvSpPr>
          <p:cNvPr id="29" name="object 5">
            <a:extLst>
              <a:ext uri="{FF2B5EF4-FFF2-40B4-BE49-F238E27FC236}">
                <a16:creationId xmlns:a16="http://schemas.microsoft.com/office/drawing/2014/main" id="{4F6DAA46-50F9-4A30-8B53-7D953F59904E}"/>
              </a:ext>
            </a:extLst>
          </p:cNvPr>
          <p:cNvSpPr txBox="1"/>
          <p:nvPr/>
        </p:nvSpPr>
        <p:spPr>
          <a:xfrm>
            <a:off x="1766252" y="571320"/>
            <a:ext cx="4624070" cy="299720"/>
          </a:xfrm>
          <a:prstGeom prst="rect">
            <a:avLst/>
          </a:prstGeom>
        </p:spPr>
        <p:txBody>
          <a:bodyPr vert="horz" wrap="square" lIns="0" tIns="12700" rIns="0" bIns="0" rtlCol="0">
            <a:spAutoFit/>
          </a:bodyPr>
          <a:lstStyle/>
          <a:p>
            <a:pPr marL="12700">
              <a:lnSpc>
                <a:spcPct val="100000"/>
              </a:lnSpc>
              <a:spcBef>
                <a:spcPts val="100"/>
              </a:spcBef>
            </a:pPr>
            <a:r>
              <a:rPr lang="en-US" sz="1800" b="1" spc="-5" dirty="0">
                <a:solidFill>
                  <a:srgbClr val="434343"/>
                </a:solidFill>
                <a:latin typeface="Calibri"/>
                <a:cs typeface="Calibri"/>
              </a:rPr>
              <a:t>Tabular</a:t>
            </a:r>
            <a:r>
              <a:rPr lang="en-US" sz="1800" b="1" spc="-20" dirty="0">
                <a:solidFill>
                  <a:srgbClr val="434343"/>
                </a:solidFill>
                <a:latin typeface="Calibri"/>
                <a:cs typeface="Calibri"/>
              </a:rPr>
              <a:t> </a:t>
            </a:r>
            <a:r>
              <a:rPr lang="en-US" sz="1800" b="1" dirty="0">
                <a:solidFill>
                  <a:srgbClr val="434343"/>
                </a:solidFill>
                <a:latin typeface="Calibri"/>
                <a:cs typeface="Calibri"/>
              </a:rPr>
              <a:t>Model</a:t>
            </a:r>
            <a:r>
              <a:rPr lang="en-US" sz="1800" b="1" spc="-30" dirty="0">
                <a:solidFill>
                  <a:srgbClr val="434343"/>
                </a:solidFill>
                <a:latin typeface="Calibri"/>
                <a:cs typeface="Calibri"/>
              </a:rPr>
              <a:t> </a:t>
            </a:r>
            <a:r>
              <a:rPr lang="en-US" sz="1800" b="1" dirty="0">
                <a:solidFill>
                  <a:srgbClr val="434343"/>
                </a:solidFill>
                <a:latin typeface="Calibri"/>
                <a:cs typeface="Calibri"/>
              </a:rPr>
              <a:t>- Sales</a:t>
            </a:r>
            <a:r>
              <a:rPr lang="en-US" sz="1800" b="1" spc="-20" dirty="0">
                <a:solidFill>
                  <a:srgbClr val="434343"/>
                </a:solidFill>
                <a:latin typeface="Calibri"/>
                <a:cs typeface="Calibri"/>
              </a:rPr>
              <a:t> </a:t>
            </a:r>
            <a:r>
              <a:rPr lang="en-US" sz="1800" b="1" spc="-5" dirty="0">
                <a:solidFill>
                  <a:srgbClr val="434343"/>
                </a:solidFill>
                <a:latin typeface="Calibri"/>
                <a:cs typeface="Calibri"/>
              </a:rPr>
              <a:t>Performance</a:t>
            </a:r>
            <a:r>
              <a:rPr lang="en-US" sz="1800" b="1" spc="-20" dirty="0">
                <a:solidFill>
                  <a:srgbClr val="434343"/>
                </a:solidFill>
                <a:latin typeface="Calibri"/>
                <a:cs typeface="Calibri"/>
              </a:rPr>
              <a:t> </a:t>
            </a:r>
            <a:r>
              <a:rPr lang="en-US" sz="1800" b="1" dirty="0">
                <a:solidFill>
                  <a:srgbClr val="434343"/>
                </a:solidFill>
                <a:latin typeface="Calibri"/>
                <a:cs typeface="Calibri"/>
              </a:rPr>
              <a:t>per</a:t>
            </a:r>
            <a:r>
              <a:rPr lang="en-US" sz="1800" b="1" spc="-15" dirty="0">
                <a:solidFill>
                  <a:srgbClr val="434343"/>
                </a:solidFill>
                <a:latin typeface="Calibri"/>
                <a:cs typeface="Calibri"/>
              </a:rPr>
              <a:t> </a:t>
            </a:r>
            <a:r>
              <a:rPr lang="en-US" sz="1800" b="1" spc="-5" dirty="0">
                <a:solidFill>
                  <a:srgbClr val="434343"/>
                </a:solidFill>
                <a:latin typeface="Calibri"/>
                <a:cs typeface="Calibri"/>
              </a:rPr>
              <a:t>Territory</a:t>
            </a:r>
            <a:endParaRPr lang="en-US" sz="18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10" name="laser.wav"/>
          </p:stSnd>
        </p:sndAc>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813804" y="5167884"/>
            <a:ext cx="4806696" cy="923543"/>
          </a:xfrm>
          <a:prstGeom prst="rect">
            <a:avLst/>
          </a:prstGeom>
        </p:spPr>
      </p:pic>
      <p:grpSp>
        <p:nvGrpSpPr>
          <p:cNvPr id="3" name="object 3"/>
          <p:cNvGrpSpPr/>
          <p:nvPr/>
        </p:nvGrpSpPr>
        <p:grpSpPr>
          <a:xfrm>
            <a:off x="1538986" y="491998"/>
            <a:ext cx="9822815" cy="506730"/>
            <a:chOff x="1538986" y="491998"/>
            <a:chExt cx="9822815" cy="506730"/>
          </a:xfrm>
        </p:grpSpPr>
        <p:sp>
          <p:nvSpPr>
            <p:cNvPr id="4" name="object 4"/>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5" name="object 5"/>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sp>
        <p:nvSpPr>
          <p:cNvPr id="6" name="object 6"/>
          <p:cNvSpPr txBox="1"/>
          <p:nvPr/>
        </p:nvSpPr>
        <p:spPr>
          <a:xfrm>
            <a:off x="1706372" y="580135"/>
            <a:ext cx="460883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434343"/>
                </a:solidFill>
                <a:latin typeface="Calibri"/>
                <a:cs typeface="Calibri"/>
              </a:rPr>
              <a:t>Tabular</a:t>
            </a:r>
            <a:r>
              <a:rPr sz="1800" b="1" spc="-20" dirty="0">
                <a:solidFill>
                  <a:srgbClr val="434343"/>
                </a:solidFill>
                <a:latin typeface="Calibri"/>
                <a:cs typeface="Calibri"/>
              </a:rPr>
              <a:t> </a:t>
            </a:r>
            <a:r>
              <a:rPr sz="1800" b="1" dirty="0">
                <a:solidFill>
                  <a:srgbClr val="434343"/>
                </a:solidFill>
                <a:latin typeface="Calibri"/>
                <a:cs typeface="Calibri"/>
              </a:rPr>
              <a:t>Model</a:t>
            </a:r>
            <a:r>
              <a:rPr sz="1800" b="1" spc="-30" dirty="0">
                <a:solidFill>
                  <a:srgbClr val="434343"/>
                </a:solidFill>
                <a:latin typeface="Calibri"/>
                <a:cs typeface="Calibri"/>
              </a:rPr>
              <a:t> </a:t>
            </a:r>
            <a:r>
              <a:rPr sz="1800" b="1" dirty="0">
                <a:solidFill>
                  <a:srgbClr val="434343"/>
                </a:solidFill>
                <a:latin typeface="Calibri"/>
                <a:cs typeface="Calibri"/>
              </a:rPr>
              <a:t>- Sales</a:t>
            </a:r>
            <a:r>
              <a:rPr sz="1800" b="1" spc="-20" dirty="0">
                <a:solidFill>
                  <a:srgbClr val="434343"/>
                </a:solidFill>
                <a:latin typeface="Calibri"/>
                <a:cs typeface="Calibri"/>
              </a:rPr>
              <a:t> </a:t>
            </a:r>
            <a:r>
              <a:rPr sz="1800" b="1" spc="-5" dirty="0">
                <a:solidFill>
                  <a:srgbClr val="434343"/>
                </a:solidFill>
                <a:latin typeface="Calibri"/>
                <a:cs typeface="Calibri"/>
              </a:rPr>
              <a:t>Performance</a:t>
            </a:r>
            <a:r>
              <a:rPr sz="1800" b="1" spc="-20" dirty="0">
                <a:solidFill>
                  <a:srgbClr val="434343"/>
                </a:solidFill>
                <a:latin typeface="Calibri"/>
                <a:cs typeface="Calibri"/>
              </a:rPr>
              <a:t> </a:t>
            </a:r>
            <a:r>
              <a:rPr sz="1800" b="1" dirty="0">
                <a:solidFill>
                  <a:srgbClr val="434343"/>
                </a:solidFill>
                <a:latin typeface="Calibri"/>
                <a:cs typeface="Calibri"/>
              </a:rPr>
              <a:t>per</a:t>
            </a:r>
            <a:r>
              <a:rPr sz="1800" b="1" spc="-15" dirty="0">
                <a:solidFill>
                  <a:srgbClr val="434343"/>
                </a:solidFill>
                <a:latin typeface="Calibri"/>
                <a:cs typeface="Calibri"/>
              </a:rPr>
              <a:t> </a:t>
            </a:r>
            <a:r>
              <a:rPr sz="1800" b="1" spc="-5" dirty="0">
                <a:solidFill>
                  <a:srgbClr val="434343"/>
                </a:solidFill>
                <a:latin typeface="Calibri"/>
                <a:cs typeface="Calibri"/>
              </a:rPr>
              <a:t>Territory</a:t>
            </a:r>
            <a:endParaRPr sz="1800">
              <a:latin typeface="Calibri"/>
              <a:cs typeface="Calibri"/>
            </a:endParaRPr>
          </a:p>
        </p:txBody>
      </p:sp>
      <p:sp>
        <p:nvSpPr>
          <p:cNvPr id="8" name="object 8"/>
          <p:cNvSpPr txBox="1"/>
          <p:nvPr/>
        </p:nvSpPr>
        <p:spPr>
          <a:xfrm>
            <a:off x="1057452" y="518236"/>
            <a:ext cx="199390" cy="437515"/>
          </a:xfrm>
          <a:prstGeom prst="rect">
            <a:avLst/>
          </a:prstGeom>
        </p:spPr>
        <p:txBody>
          <a:bodyPr vert="horz" wrap="square" lIns="0" tIns="12700" rIns="0" bIns="0" rtlCol="0">
            <a:spAutoFit/>
          </a:bodyPr>
          <a:lstStyle/>
          <a:p>
            <a:pPr marL="12700">
              <a:lnSpc>
                <a:spcPct val="100000"/>
              </a:lnSpc>
              <a:spcBef>
                <a:spcPts val="100"/>
              </a:spcBef>
            </a:pPr>
            <a:r>
              <a:rPr sz="2700" dirty="0">
                <a:solidFill>
                  <a:srgbClr val="FFFFFF"/>
                </a:solidFill>
                <a:latin typeface="Calibri"/>
                <a:cs typeface="Calibri"/>
              </a:rPr>
              <a:t>0</a:t>
            </a:r>
            <a:endParaRPr sz="2700">
              <a:latin typeface="Calibri"/>
              <a:cs typeface="Calibri"/>
            </a:endParaRPr>
          </a:p>
        </p:txBody>
      </p:sp>
      <p:sp>
        <p:nvSpPr>
          <p:cNvPr id="10" name="object 10"/>
          <p:cNvSpPr txBox="1"/>
          <p:nvPr/>
        </p:nvSpPr>
        <p:spPr>
          <a:xfrm>
            <a:off x="1683766" y="1285494"/>
            <a:ext cx="2813685" cy="505267"/>
          </a:xfrm>
          <a:prstGeom prst="rect">
            <a:avLst/>
          </a:prstGeom>
        </p:spPr>
        <p:txBody>
          <a:bodyPr vert="horz" wrap="square" lIns="0" tIns="12700" rIns="0" bIns="0" rtlCol="0">
            <a:spAutoFit/>
          </a:bodyPr>
          <a:lstStyle/>
          <a:p>
            <a:pPr marL="299085" marR="5080" indent="-287020">
              <a:lnSpc>
                <a:spcPct val="100000"/>
              </a:lnSpc>
              <a:spcBef>
                <a:spcPts val="100"/>
              </a:spcBef>
              <a:buFont typeface="Arial" panose="020B0604020202020204" pitchFamily="34" charset="0"/>
              <a:buChar char="•"/>
              <a:tabLst>
                <a:tab pos="299720" algn="l"/>
              </a:tabLst>
            </a:pPr>
            <a:r>
              <a:rPr lang="en-US" sz="1600" spc="5" dirty="0">
                <a:latin typeface="Times New Roman" panose="02020603050405020304" pitchFamily="18" charset="0"/>
                <a:cs typeface="Times New Roman" panose="02020603050405020304" pitchFamily="18" charset="0"/>
              </a:rPr>
              <a:t>We can use the below icon to browse the dataset in Excel.</a:t>
            </a:r>
            <a:endParaRPr sz="1600" dirty="0">
              <a:latin typeface="Times New Roman" panose="02020603050405020304" pitchFamily="18" charset="0"/>
              <a:cs typeface="Times New Roman" panose="02020603050405020304" pitchFamily="18" charset="0"/>
            </a:endParaRPr>
          </a:p>
        </p:txBody>
      </p:sp>
      <p:pic>
        <p:nvPicPr>
          <p:cNvPr id="11" name="object 11"/>
          <p:cNvPicPr/>
          <p:nvPr/>
        </p:nvPicPr>
        <p:blipFill>
          <a:blip r:embed="rId4" cstate="print"/>
          <a:stretch>
            <a:fillRect/>
          </a:stretch>
        </p:blipFill>
        <p:spPr>
          <a:xfrm>
            <a:off x="1699236" y="2223465"/>
            <a:ext cx="3076241" cy="1878431"/>
          </a:xfrm>
          <a:prstGeom prst="rect">
            <a:avLst/>
          </a:prstGeom>
        </p:spPr>
      </p:pic>
      <p:pic>
        <p:nvPicPr>
          <p:cNvPr id="13" name="object 13"/>
          <p:cNvPicPr/>
          <p:nvPr/>
        </p:nvPicPr>
        <p:blipFill>
          <a:blip r:embed="rId5" cstate="print"/>
          <a:stretch>
            <a:fillRect/>
          </a:stretch>
        </p:blipFill>
        <p:spPr>
          <a:xfrm>
            <a:off x="4978237" y="2204040"/>
            <a:ext cx="2673929" cy="2306600"/>
          </a:xfrm>
          <a:prstGeom prst="rect">
            <a:avLst/>
          </a:prstGeom>
        </p:spPr>
      </p:pic>
      <p:sp>
        <p:nvSpPr>
          <p:cNvPr id="16" name="object 16"/>
          <p:cNvSpPr txBox="1"/>
          <p:nvPr/>
        </p:nvSpPr>
        <p:spPr>
          <a:xfrm>
            <a:off x="1823085" y="4634229"/>
            <a:ext cx="4627880" cy="259045"/>
          </a:xfrm>
          <a:prstGeom prst="rect">
            <a:avLst/>
          </a:prstGeom>
        </p:spPr>
        <p:txBody>
          <a:bodyPr vert="horz" wrap="square" lIns="0" tIns="12700" rIns="0" bIns="0" rtlCol="0">
            <a:spAutoFit/>
          </a:bodyPr>
          <a:lstStyle/>
          <a:p>
            <a:pPr marL="299085" indent="-287020">
              <a:lnSpc>
                <a:spcPct val="100000"/>
              </a:lnSpc>
              <a:spcBef>
                <a:spcPts val="100"/>
              </a:spcBef>
              <a:buFont typeface="Arial" panose="020B0604020202020204" pitchFamily="34" charset="0"/>
              <a:buChar char="•"/>
              <a:tabLst>
                <a:tab pos="299720" algn="l"/>
              </a:tabLst>
            </a:pPr>
            <a:r>
              <a:rPr lang="en-US" sz="1600" spc="-5" dirty="0">
                <a:latin typeface="Times New Roman" panose="02020603050405020304" pitchFamily="18" charset="0"/>
                <a:cs typeface="Times New Roman" panose="02020603050405020304" pitchFamily="18" charset="0"/>
              </a:rPr>
              <a:t>In Excel, your data will show as a pivot table.</a:t>
            </a:r>
            <a:endParaRPr sz="1600" dirty="0">
              <a:latin typeface="Times New Roman" panose="02020603050405020304" pitchFamily="18" charset="0"/>
              <a:cs typeface="Times New Roman" panose="02020603050405020304" pitchFamily="18" charset="0"/>
            </a:endParaRPr>
          </a:p>
        </p:txBody>
      </p:sp>
      <p:pic>
        <p:nvPicPr>
          <p:cNvPr id="18" name="object 18"/>
          <p:cNvPicPr/>
          <p:nvPr/>
        </p:nvPicPr>
        <p:blipFill>
          <a:blip r:embed="rId6" cstate="print"/>
          <a:stretch>
            <a:fillRect/>
          </a:stretch>
        </p:blipFill>
        <p:spPr>
          <a:xfrm>
            <a:off x="3380201" y="5056606"/>
            <a:ext cx="2331019" cy="1181913"/>
          </a:xfrm>
          <a:prstGeom prst="rect">
            <a:avLst/>
          </a:prstGeom>
        </p:spPr>
      </p:pic>
      <p:sp>
        <p:nvSpPr>
          <p:cNvPr id="19" name="object 19"/>
          <p:cNvSpPr txBox="1"/>
          <p:nvPr/>
        </p:nvSpPr>
        <p:spPr>
          <a:xfrm>
            <a:off x="8344916" y="1421968"/>
            <a:ext cx="2621280" cy="505267"/>
          </a:xfrm>
          <a:prstGeom prst="rect">
            <a:avLst/>
          </a:prstGeom>
        </p:spPr>
        <p:txBody>
          <a:bodyPr vert="horz" wrap="square" lIns="0" tIns="12700" rIns="0" bIns="0" rtlCol="0">
            <a:spAutoFit/>
          </a:bodyPr>
          <a:lstStyle/>
          <a:p>
            <a:pPr marL="299085" indent="-287020">
              <a:lnSpc>
                <a:spcPct val="100000"/>
              </a:lnSpc>
              <a:spcBef>
                <a:spcPts val="100"/>
              </a:spcBef>
              <a:buFont typeface="Arial" panose="020B0604020202020204" pitchFamily="34" charset="0"/>
              <a:buChar char="•"/>
              <a:tabLst>
                <a:tab pos="299720" algn="l"/>
              </a:tabLst>
            </a:pPr>
            <a:r>
              <a:rPr lang="en-US" sz="1600" spc="-5" dirty="0">
                <a:latin typeface="Times New Roman" panose="02020603050405020304" pitchFamily="18" charset="0"/>
                <a:cs typeface="Times New Roman" panose="02020603050405020304" pitchFamily="18" charset="0"/>
              </a:rPr>
              <a:t>Your data will appear as a pivot table in Excel.</a:t>
            </a:r>
            <a:endParaRPr sz="1600" dirty="0">
              <a:latin typeface="Times New Roman" panose="02020603050405020304" pitchFamily="18" charset="0"/>
              <a:cs typeface="Times New Roman" panose="02020603050405020304" pitchFamily="18" charset="0"/>
            </a:endParaRPr>
          </a:p>
        </p:txBody>
      </p:sp>
      <p:pic>
        <p:nvPicPr>
          <p:cNvPr id="20" name="object 20"/>
          <p:cNvPicPr/>
          <p:nvPr/>
        </p:nvPicPr>
        <p:blipFill>
          <a:blip r:embed="rId7" cstate="print"/>
          <a:stretch>
            <a:fillRect/>
          </a:stretch>
        </p:blipFill>
        <p:spPr>
          <a:xfrm>
            <a:off x="7932411" y="2218910"/>
            <a:ext cx="3669046" cy="2129857"/>
          </a:xfrm>
          <a:prstGeom prst="rect">
            <a:avLst/>
          </a:prstGeom>
        </p:spPr>
      </p:pic>
      <p:sp>
        <p:nvSpPr>
          <p:cNvPr id="21" name="object 21"/>
          <p:cNvSpPr/>
          <p:nvPr/>
        </p:nvSpPr>
        <p:spPr>
          <a:xfrm>
            <a:off x="5923788" y="5495544"/>
            <a:ext cx="704215" cy="216535"/>
          </a:xfrm>
          <a:custGeom>
            <a:avLst/>
            <a:gdLst/>
            <a:ahLst/>
            <a:cxnLst/>
            <a:rect l="l" t="t" r="r" b="b"/>
            <a:pathLst>
              <a:path w="704215" h="216535">
                <a:moveTo>
                  <a:pt x="0" y="54101"/>
                </a:moveTo>
                <a:lnTo>
                  <a:pt x="595884" y="54101"/>
                </a:lnTo>
                <a:lnTo>
                  <a:pt x="595884" y="0"/>
                </a:lnTo>
                <a:lnTo>
                  <a:pt x="704088" y="108203"/>
                </a:lnTo>
                <a:lnTo>
                  <a:pt x="595884" y="216407"/>
                </a:lnTo>
                <a:lnTo>
                  <a:pt x="595884" y="162305"/>
                </a:lnTo>
                <a:lnTo>
                  <a:pt x="0" y="162305"/>
                </a:lnTo>
                <a:lnTo>
                  <a:pt x="0" y="54101"/>
                </a:lnTo>
                <a:close/>
              </a:path>
            </a:pathLst>
          </a:custGeom>
          <a:ln w="12700">
            <a:solidFill>
              <a:srgbClr val="D30031"/>
            </a:solidFill>
          </a:ln>
        </p:spPr>
        <p:txBody>
          <a:bodyPr wrap="square" lIns="0" tIns="0" rIns="0" bIns="0" rtlCol="0"/>
          <a:lstStyle/>
          <a:p>
            <a:endParaRPr/>
          </a:p>
        </p:txBody>
      </p:sp>
      <p:grpSp>
        <p:nvGrpSpPr>
          <p:cNvPr id="24" name="object 2">
            <a:extLst>
              <a:ext uri="{FF2B5EF4-FFF2-40B4-BE49-F238E27FC236}">
                <a16:creationId xmlns:a16="http://schemas.microsoft.com/office/drawing/2014/main" id="{AC74C207-5930-47CD-9D0E-8EB7054F8C37}"/>
              </a:ext>
            </a:extLst>
          </p:cNvPr>
          <p:cNvGrpSpPr/>
          <p:nvPr/>
        </p:nvGrpSpPr>
        <p:grpSpPr>
          <a:xfrm>
            <a:off x="1625763" y="464309"/>
            <a:ext cx="9822815" cy="506730"/>
            <a:chOff x="1538986" y="491998"/>
            <a:chExt cx="9822815" cy="506730"/>
          </a:xfrm>
        </p:grpSpPr>
        <p:sp>
          <p:nvSpPr>
            <p:cNvPr id="25" name="object 3">
              <a:extLst>
                <a:ext uri="{FF2B5EF4-FFF2-40B4-BE49-F238E27FC236}">
                  <a16:creationId xmlns:a16="http://schemas.microsoft.com/office/drawing/2014/main" id="{46BEE688-9535-4595-878D-C7840681D9D6}"/>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6" name="object 4">
              <a:extLst>
                <a:ext uri="{FF2B5EF4-FFF2-40B4-BE49-F238E27FC236}">
                  <a16:creationId xmlns:a16="http://schemas.microsoft.com/office/drawing/2014/main" id="{11AB2E85-4213-4BA9-B492-7B73F5B45FD0}"/>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27" name="object 6">
            <a:extLst>
              <a:ext uri="{FF2B5EF4-FFF2-40B4-BE49-F238E27FC236}">
                <a16:creationId xmlns:a16="http://schemas.microsoft.com/office/drawing/2014/main" id="{257017C8-CA37-466C-BD56-C3CB082B68E6}"/>
              </a:ext>
            </a:extLst>
          </p:cNvPr>
          <p:cNvGrpSpPr/>
          <p:nvPr/>
        </p:nvGrpSpPr>
        <p:grpSpPr>
          <a:xfrm>
            <a:off x="891448" y="278618"/>
            <a:ext cx="752475" cy="751840"/>
            <a:chOff x="899674" y="382524"/>
            <a:chExt cx="752475" cy="751840"/>
          </a:xfrm>
          <a:solidFill>
            <a:schemeClr val="accent2"/>
          </a:solidFill>
        </p:grpSpPr>
        <p:sp>
          <p:nvSpPr>
            <p:cNvPr id="28" name="object 7">
              <a:extLst>
                <a:ext uri="{FF2B5EF4-FFF2-40B4-BE49-F238E27FC236}">
                  <a16:creationId xmlns:a16="http://schemas.microsoft.com/office/drawing/2014/main" id="{2F57C7CB-B8D3-44F5-97A9-90538755DEC3}"/>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29" name="object 8">
              <a:extLst>
                <a:ext uri="{FF2B5EF4-FFF2-40B4-BE49-F238E27FC236}">
                  <a16:creationId xmlns:a16="http://schemas.microsoft.com/office/drawing/2014/main" id="{4E5E8DDA-DC7F-445A-A3F8-18F83CC8787E}"/>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30" name="object 9">
            <a:extLst>
              <a:ext uri="{FF2B5EF4-FFF2-40B4-BE49-F238E27FC236}">
                <a16:creationId xmlns:a16="http://schemas.microsoft.com/office/drawing/2014/main" id="{ADE61FC3-F390-462C-8444-B89D4DDD47C7}"/>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sp>
        <p:nvSpPr>
          <p:cNvPr id="31" name="object 5">
            <a:extLst>
              <a:ext uri="{FF2B5EF4-FFF2-40B4-BE49-F238E27FC236}">
                <a16:creationId xmlns:a16="http://schemas.microsoft.com/office/drawing/2014/main" id="{01FAED37-20D5-4820-AFFC-F66F00C67093}"/>
              </a:ext>
            </a:extLst>
          </p:cNvPr>
          <p:cNvSpPr txBox="1"/>
          <p:nvPr/>
        </p:nvSpPr>
        <p:spPr>
          <a:xfrm>
            <a:off x="1766252" y="571320"/>
            <a:ext cx="4624070" cy="299720"/>
          </a:xfrm>
          <a:prstGeom prst="rect">
            <a:avLst/>
          </a:prstGeom>
        </p:spPr>
        <p:txBody>
          <a:bodyPr vert="horz" wrap="square" lIns="0" tIns="12700" rIns="0" bIns="0" rtlCol="0">
            <a:spAutoFit/>
          </a:bodyPr>
          <a:lstStyle/>
          <a:p>
            <a:pPr marL="12700">
              <a:lnSpc>
                <a:spcPct val="100000"/>
              </a:lnSpc>
              <a:spcBef>
                <a:spcPts val="100"/>
              </a:spcBef>
            </a:pPr>
            <a:r>
              <a:rPr lang="en-US" sz="1800" b="1" spc="-5" dirty="0">
                <a:solidFill>
                  <a:srgbClr val="434343"/>
                </a:solidFill>
                <a:latin typeface="Calibri"/>
                <a:cs typeface="Calibri"/>
              </a:rPr>
              <a:t>Tabular</a:t>
            </a:r>
            <a:r>
              <a:rPr lang="en-US" sz="1800" b="1" spc="-20" dirty="0">
                <a:solidFill>
                  <a:srgbClr val="434343"/>
                </a:solidFill>
                <a:latin typeface="Calibri"/>
                <a:cs typeface="Calibri"/>
              </a:rPr>
              <a:t> </a:t>
            </a:r>
            <a:r>
              <a:rPr lang="en-US" sz="1800" b="1" dirty="0">
                <a:solidFill>
                  <a:srgbClr val="434343"/>
                </a:solidFill>
                <a:latin typeface="Calibri"/>
                <a:cs typeface="Calibri"/>
              </a:rPr>
              <a:t>Model</a:t>
            </a:r>
            <a:r>
              <a:rPr lang="en-US" sz="1800" b="1" spc="-30" dirty="0">
                <a:solidFill>
                  <a:srgbClr val="434343"/>
                </a:solidFill>
                <a:latin typeface="Calibri"/>
                <a:cs typeface="Calibri"/>
              </a:rPr>
              <a:t> </a:t>
            </a:r>
            <a:r>
              <a:rPr lang="en-US" sz="1800" b="1" dirty="0">
                <a:solidFill>
                  <a:srgbClr val="434343"/>
                </a:solidFill>
                <a:latin typeface="Calibri"/>
                <a:cs typeface="Calibri"/>
              </a:rPr>
              <a:t>- Sales</a:t>
            </a:r>
            <a:r>
              <a:rPr lang="en-US" sz="1800" b="1" spc="-20" dirty="0">
                <a:solidFill>
                  <a:srgbClr val="434343"/>
                </a:solidFill>
                <a:latin typeface="Calibri"/>
                <a:cs typeface="Calibri"/>
              </a:rPr>
              <a:t> </a:t>
            </a:r>
            <a:r>
              <a:rPr lang="en-US" sz="1800" b="1" spc="-5" dirty="0">
                <a:solidFill>
                  <a:srgbClr val="434343"/>
                </a:solidFill>
                <a:latin typeface="Calibri"/>
                <a:cs typeface="Calibri"/>
              </a:rPr>
              <a:t>Performance</a:t>
            </a:r>
            <a:r>
              <a:rPr lang="en-US" sz="1800" b="1" spc="-20" dirty="0">
                <a:solidFill>
                  <a:srgbClr val="434343"/>
                </a:solidFill>
                <a:latin typeface="Calibri"/>
                <a:cs typeface="Calibri"/>
              </a:rPr>
              <a:t> </a:t>
            </a:r>
            <a:r>
              <a:rPr lang="en-US" sz="1800" b="1" dirty="0">
                <a:solidFill>
                  <a:srgbClr val="434343"/>
                </a:solidFill>
                <a:latin typeface="Calibri"/>
                <a:cs typeface="Calibri"/>
              </a:rPr>
              <a:t>per</a:t>
            </a:r>
            <a:r>
              <a:rPr lang="en-US" sz="1800" b="1" spc="-15" dirty="0">
                <a:solidFill>
                  <a:srgbClr val="434343"/>
                </a:solidFill>
                <a:latin typeface="Calibri"/>
                <a:cs typeface="Calibri"/>
              </a:rPr>
              <a:t> </a:t>
            </a:r>
            <a:r>
              <a:rPr lang="en-US" sz="1800" b="1" spc="-5" dirty="0">
                <a:solidFill>
                  <a:srgbClr val="434343"/>
                </a:solidFill>
                <a:latin typeface="Calibri"/>
                <a:cs typeface="Calibri"/>
              </a:rPr>
              <a:t>Territory</a:t>
            </a:r>
            <a:endParaRPr lang="en-US" sz="1800" dirty="0">
              <a:latin typeface="Calibri"/>
              <a:cs typeface="Calibri"/>
            </a:endParaRPr>
          </a:p>
        </p:txBody>
      </p:sp>
      <p:sp>
        <p:nvSpPr>
          <p:cNvPr id="7" name="TextBox 6">
            <a:extLst>
              <a:ext uri="{FF2B5EF4-FFF2-40B4-BE49-F238E27FC236}">
                <a16:creationId xmlns:a16="http://schemas.microsoft.com/office/drawing/2014/main" id="{F0F394A6-F178-771B-82EF-021D731F4D03}"/>
              </a:ext>
            </a:extLst>
          </p:cNvPr>
          <p:cNvSpPr txBox="1"/>
          <p:nvPr/>
        </p:nvSpPr>
        <p:spPr>
          <a:xfrm>
            <a:off x="4871139" y="1273626"/>
            <a:ext cx="2813685" cy="830997"/>
          </a:xfrm>
          <a:prstGeom prst="rect">
            <a:avLst/>
          </a:prstGeom>
          <a:noFill/>
        </p:spPr>
        <p:txBody>
          <a:bodyPr wrap="square" rtlCol="0">
            <a:spAutoFit/>
          </a:bodyPr>
          <a:lstStyle/>
          <a:p>
            <a:pPr marL="285750" indent="-285750">
              <a:buFont typeface="Arial" panose="020B0604020202020204" pitchFamily="34" charset="0"/>
              <a:buChar char="•"/>
            </a:pPr>
            <a:r>
              <a:rPr lang="en-US" sz="1600" spc="-5" dirty="0">
                <a:latin typeface="Times New Roman" panose="02020603050405020304" pitchFamily="18" charset="0"/>
                <a:cs typeface="Times New Roman" panose="02020603050405020304" pitchFamily="18" charset="0"/>
              </a:rPr>
              <a:t>To see the Dataset in Excel, click OK with the settings below.</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8" name="laser.wav"/>
          </p:stSnd>
        </p:sndAc>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1332722" y="1422653"/>
            <a:ext cx="10195249" cy="505267"/>
          </a:xfrm>
          <a:prstGeom prst="rect">
            <a:avLst/>
          </a:prstGeom>
        </p:spPr>
        <p:txBody>
          <a:bodyPr vert="horz" wrap="square" lIns="0" tIns="12700" rIns="0" bIns="0" rtlCol="0">
            <a:spAutoFit/>
          </a:bodyPr>
          <a:lstStyle/>
          <a:p>
            <a:pPr marL="299085" marR="5080" indent="-287020">
              <a:lnSpc>
                <a:spcPct val="100000"/>
              </a:lnSpc>
              <a:spcBef>
                <a:spcPts val="100"/>
              </a:spcBef>
              <a:buFont typeface="Arial" panose="020B0604020202020204" pitchFamily="34" charset="0"/>
              <a:buChar char="•"/>
              <a:tabLst>
                <a:tab pos="299720" algn="l"/>
              </a:tabLst>
            </a:pPr>
            <a:r>
              <a:rPr lang="en-US" sz="1600" dirty="0">
                <a:latin typeface="Times New Roman" panose="02020603050405020304" pitchFamily="18" charset="0"/>
                <a:cs typeface="Times New Roman" panose="02020603050405020304" pitchFamily="18" charset="0"/>
              </a:rPr>
              <a:t>We can receive </a:t>
            </a:r>
            <a:r>
              <a:rPr lang="en-US" sz="1600" dirty="0" err="1">
                <a:latin typeface="Times New Roman" panose="02020603050405020304" pitchFamily="18" charset="0"/>
                <a:cs typeface="Times New Roman" panose="02020603050405020304" pitchFamily="18" charset="0"/>
              </a:rPr>
              <a:t>totalSalesYTD</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totalSalesLastYear</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totalIncresedSale</a:t>
            </a:r>
            <a:r>
              <a:rPr lang="en-US" sz="1600" dirty="0">
                <a:latin typeface="Times New Roman" panose="02020603050405020304" pitchFamily="18" charset="0"/>
                <a:cs typeface="Times New Roman" panose="02020603050405020304" pitchFamily="18" charset="0"/>
              </a:rPr>
              <a:t> for each territory ID after we choose a dimension (in this case, </a:t>
            </a:r>
            <a:r>
              <a:rPr lang="en-US" sz="1600" dirty="0" err="1">
                <a:latin typeface="Times New Roman" panose="02020603050405020304" pitchFamily="18" charset="0"/>
                <a:cs typeface="Times New Roman" panose="02020603050405020304" pitchFamily="18" charset="0"/>
              </a:rPr>
              <a:t>TerritoryId</a:t>
            </a:r>
            <a:r>
              <a:rPr lang="en-US" sz="1600" dirty="0">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p:txBody>
      </p:sp>
      <p:pic>
        <p:nvPicPr>
          <p:cNvPr id="10" name="object 10"/>
          <p:cNvPicPr/>
          <p:nvPr/>
        </p:nvPicPr>
        <p:blipFill>
          <a:blip r:embed="rId3" cstate="print"/>
          <a:stretch>
            <a:fillRect/>
          </a:stretch>
        </p:blipFill>
        <p:spPr>
          <a:xfrm>
            <a:off x="3288779" y="2125962"/>
            <a:ext cx="6043446" cy="3900708"/>
          </a:xfrm>
          <a:prstGeom prst="rect">
            <a:avLst/>
          </a:prstGeom>
        </p:spPr>
      </p:pic>
      <p:grpSp>
        <p:nvGrpSpPr>
          <p:cNvPr id="13" name="object 2">
            <a:extLst>
              <a:ext uri="{FF2B5EF4-FFF2-40B4-BE49-F238E27FC236}">
                <a16:creationId xmlns:a16="http://schemas.microsoft.com/office/drawing/2014/main" id="{6D163EE4-6C8E-4B7A-A4F3-F2D910DB413E}"/>
              </a:ext>
            </a:extLst>
          </p:cNvPr>
          <p:cNvGrpSpPr/>
          <p:nvPr/>
        </p:nvGrpSpPr>
        <p:grpSpPr>
          <a:xfrm>
            <a:off x="1625763" y="464309"/>
            <a:ext cx="9822815" cy="506730"/>
            <a:chOff x="1538986" y="491998"/>
            <a:chExt cx="9822815" cy="506730"/>
          </a:xfrm>
        </p:grpSpPr>
        <p:sp>
          <p:nvSpPr>
            <p:cNvPr id="14" name="object 3">
              <a:extLst>
                <a:ext uri="{FF2B5EF4-FFF2-40B4-BE49-F238E27FC236}">
                  <a16:creationId xmlns:a16="http://schemas.microsoft.com/office/drawing/2014/main" id="{7B310A94-7EE2-4084-B0B6-45A1DB604290}"/>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15" name="object 4">
              <a:extLst>
                <a:ext uri="{FF2B5EF4-FFF2-40B4-BE49-F238E27FC236}">
                  <a16:creationId xmlns:a16="http://schemas.microsoft.com/office/drawing/2014/main" id="{8A610D24-0BE6-4FA9-9671-D4DBD2D2B415}"/>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16" name="object 6">
            <a:extLst>
              <a:ext uri="{FF2B5EF4-FFF2-40B4-BE49-F238E27FC236}">
                <a16:creationId xmlns:a16="http://schemas.microsoft.com/office/drawing/2014/main" id="{E5C9F8F4-E527-40A6-8D69-BAD2258738D0}"/>
              </a:ext>
            </a:extLst>
          </p:cNvPr>
          <p:cNvGrpSpPr/>
          <p:nvPr/>
        </p:nvGrpSpPr>
        <p:grpSpPr>
          <a:xfrm>
            <a:off x="891448" y="278618"/>
            <a:ext cx="752475" cy="751840"/>
            <a:chOff x="899674" y="382524"/>
            <a:chExt cx="752475" cy="751840"/>
          </a:xfrm>
          <a:solidFill>
            <a:schemeClr val="accent2"/>
          </a:solidFill>
        </p:grpSpPr>
        <p:sp>
          <p:nvSpPr>
            <p:cNvPr id="17" name="object 7">
              <a:extLst>
                <a:ext uri="{FF2B5EF4-FFF2-40B4-BE49-F238E27FC236}">
                  <a16:creationId xmlns:a16="http://schemas.microsoft.com/office/drawing/2014/main" id="{A47D6E18-C77E-44DC-AC1A-FCB3FD24050A}"/>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18" name="object 8">
              <a:extLst>
                <a:ext uri="{FF2B5EF4-FFF2-40B4-BE49-F238E27FC236}">
                  <a16:creationId xmlns:a16="http://schemas.microsoft.com/office/drawing/2014/main" id="{42AA317E-2623-4861-8C37-56FE2917109D}"/>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19" name="object 9">
            <a:extLst>
              <a:ext uri="{FF2B5EF4-FFF2-40B4-BE49-F238E27FC236}">
                <a16:creationId xmlns:a16="http://schemas.microsoft.com/office/drawing/2014/main" id="{7A36D4B6-39E0-4FF6-97A0-89B2D9BE0B42}"/>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sp>
        <p:nvSpPr>
          <p:cNvPr id="20" name="object 5">
            <a:extLst>
              <a:ext uri="{FF2B5EF4-FFF2-40B4-BE49-F238E27FC236}">
                <a16:creationId xmlns:a16="http://schemas.microsoft.com/office/drawing/2014/main" id="{3BC8C519-7071-40FC-84A2-054E113C7F0C}"/>
              </a:ext>
            </a:extLst>
          </p:cNvPr>
          <p:cNvSpPr txBox="1"/>
          <p:nvPr/>
        </p:nvSpPr>
        <p:spPr>
          <a:xfrm>
            <a:off x="1766252" y="571320"/>
            <a:ext cx="4624070" cy="299720"/>
          </a:xfrm>
          <a:prstGeom prst="rect">
            <a:avLst/>
          </a:prstGeom>
        </p:spPr>
        <p:txBody>
          <a:bodyPr vert="horz" wrap="square" lIns="0" tIns="12700" rIns="0" bIns="0" rtlCol="0">
            <a:spAutoFit/>
          </a:bodyPr>
          <a:lstStyle/>
          <a:p>
            <a:pPr marL="12700">
              <a:lnSpc>
                <a:spcPct val="100000"/>
              </a:lnSpc>
              <a:spcBef>
                <a:spcPts val="100"/>
              </a:spcBef>
            </a:pPr>
            <a:r>
              <a:rPr lang="en-US" sz="1800" b="1" spc="-5" dirty="0">
                <a:solidFill>
                  <a:srgbClr val="434343"/>
                </a:solidFill>
                <a:latin typeface="Calibri"/>
                <a:cs typeface="Calibri"/>
              </a:rPr>
              <a:t>Tabular</a:t>
            </a:r>
            <a:r>
              <a:rPr lang="en-US" sz="1800" b="1" spc="-20" dirty="0">
                <a:solidFill>
                  <a:srgbClr val="434343"/>
                </a:solidFill>
                <a:latin typeface="Calibri"/>
                <a:cs typeface="Calibri"/>
              </a:rPr>
              <a:t> </a:t>
            </a:r>
            <a:r>
              <a:rPr lang="en-US" sz="1800" b="1" dirty="0">
                <a:solidFill>
                  <a:srgbClr val="434343"/>
                </a:solidFill>
                <a:latin typeface="Calibri"/>
                <a:cs typeface="Calibri"/>
              </a:rPr>
              <a:t>Model</a:t>
            </a:r>
            <a:r>
              <a:rPr lang="en-US" sz="1800" b="1" spc="-30" dirty="0">
                <a:solidFill>
                  <a:srgbClr val="434343"/>
                </a:solidFill>
                <a:latin typeface="Calibri"/>
                <a:cs typeface="Calibri"/>
              </a:rPr>
              <a:t> </a:t>
            </a:r>
            <a:r>
              <a:rPr lang="en-US" sz="1800" b="1" dirty="0">
                <a:solidFill>
                  <a:srgbClr val="434343"/>
                </a:solidFill>
                <a:latin typeface="Calibri"/>
                <a:cs typeface="Calibri"/>
              </a:rPr>
              <a:t>- Sales</a:t>
            </a:r>
            <a:r>
              <a:rPr lang="en-US" sz="1800" b="1" spc="-20" dirty="0">
                <a:solidFill>
                  <a:srgbClr val="434343"/>
                </a:solidFill>
                <a:latin typeface="Calibri"/>
                <a:cs typeface="Calibri"/>
              </a:rPr>
              <a:t> </a:t>
            </a:r>
            <a:r>
              <a:rPr lang="en-US" sz="1800" b="1" spc="-5" dirty="0">
                <a:solidFill>
                  <a:srgbClr val="434343"/>
                </a:solidFill>
                <a:latin typeface="Calibri"/>
                <a:cs typeface="Calibri"/>
              </a:rPr>
              <a:t>Performance</a:t>
            </a:r>
            <a:r>
              <a:rPr lang="en-US" sz="1800" b="1" spc="-20" dirty="0">
                <a:solidFill>
                  <a:srgbClr val="434343"/>
                </a:solidFill>
                <a:latin typeface="Calibri"/>
                <a:cs typeface="Calibri"/>
              </a:rPr>
              <a:t> </a:t>
            </a:r>
            <a:r>
              <a:rPr lang="en-US" sz="1800" b="1" dirty="0">
                <a:solidFill>
                  <a:srgbClr val="434343"/>
                </a:solidFill>
                <a:latin typeface="Calibri"/>
                <a:cs typeface="Calibri"/>
              </a:rPr>
              <a:t>per</a:t>
            </a:r>
            <a:r>
              <a:rPr lang="en-US" sz="1800" b="1" spc="-15" dirty="0">
                <a:solidFill>
                  <a:srgbClr val="434343"/>
                </a:solidFill>
                <a:latin typeface="Calibri"/>
                <a:cs typeface="Calibri"/>
              </a:rPr>
              <a:t> </a:t>
            </a:r>
            <a:r>
              <a:rPr lang="en-US" sz="1800" b="1" spc="-5" dirty="0">
                <a:solidFill>
                  <a:srgbClr val="434343"/>
                </a:solidFill>
                <a:latin typeface="Calibri"/>
                <a:cs typeface="Calibri"/>
              </a:rPr>
              <a:t>Territory</a:t>
            </a:r>
            <a:endParaRPr lang="en-US" sz="18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4" name="laser.wav"/>
          </p:stSnd>
        </p:sndAc>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3456423" y="4536887"/>
            <a:ext cx="7910337" cy="1250588"/>
          </a:xfrm>
          <a:prstGeom prst="rect">
            <a:avLst/>
          </a:prstGeom>
        </p:spPr>
      </p:pic>
      <p:sp>
        <p:nvSpPr>
          <p:cNvPr id="13" name="object 13"/>
          <p:cNvSpPr txBox="1"/>
          <p:nvPr/>
        </p:nvSpPr>
        <p:spPr>
          <a:xfrm>
            <a:off x="1822450" y="1283334"/>
            <a:ext cx="8423910" cy="997709"/>
          </a:xfrm>
          <a:prstGeom prst="rect">
            <a:avLst/>
          </a:prstGeom>
        </p:spPr>
        <p:txBody>
          <a:bodyPr vert="horz" wrap="square" lIns="0" tIns="12700" rIns="0" bIns="0" rtlCol="0">
            <a:spAutoFit/>
          </a:bodyPr>
          <a:lstStyle/>
          <a:p>
            <a:pPr marL="299085" indent="-287020">
              <a:lnSpc>
                <a:spcPct val="100000"/>
              </a:lnSpc>
              <a:spcBef>
                <a:spcPts val="100"/>
              </a:spcBef>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To</a:t>
            </a:r>
            <a:r>
              <a:rPr sz="1600" spc="-10" dirty="0">
                <a:latin typeface="Times New Roman" panose="02020603050405020304" pitchFamily="18" charset="0"/>
                <a:cs typeface="Times New Roman" panose="02020603050405020304" pitchFamily="18" charset="0"/>
              </a:rPr>
              <a:t> analyze</a:t>
            </a:r>
            <a:r>
              <a:rPr sz="1600" spc="3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sales</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target, </a:t>
            </a:r>
            <a:r>
              <a:rPr sz="1600" spc="-25" dirty="0">
                <a:latin typeface="Times New Roman" panose="02020603050405020304" pitchFamily="18" charset="0"/>
                <a:cs typeface="Times New Roman" panose="02020603050405020304" pitchFamily="18" charset="0"/>
              </a:rPr>
              <a:t>we</a:t>
            </a:r>
            <a:r>
              <a:rPr sz="1600" spc="5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have</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created</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3</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calculated</a:t>
            </a:r>
            <a:r>
              <a:rPr sz="1600" spc="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column</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using</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below</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logic.</a:t>
            </a:r>
            <a:endParaRPr sz="1600" dirty="0">
              <a:latin typeface="Times New Roman" panose="02020603050405020304" pitchFamily="18" charset="0"/>
              <a:cs typeface="Times New Roman" panose="02020603050405020304" pitchFamily="18" charset="0"/>
            </a:endParaRPr>
          </a:p>
          <a:p>
            <a:pPr marL="285750" indent="-285750">
              <a:lnSpc>
                <a:spcPct val="100000"/>
              </a:lnSpc>
              <a:buClr>
                <a:srgbClr val="565656"/>
              </a:buClr>
              <a:buFont typeface="Arial" panose="020B0604020202020204" pitchFamily="34" charset="0"/>
              <a:buChar char="•"/>
            </a:pPr>
            <a:endParaRPr sz="1600" dirty="0">
              <a:latin typeface="Times New Roman" panose="02020603050405020304" pitchFamily="18" charset="0"/>
              <a:cs typeface="Times New Roman" panose="02020603050405020304" pitchFamily="18" charset="0"/>
            </a:endParaRPr>
          </a:p>
          <a:p>
            <a:pPr marL="285750" indent="-285750">
              <a:lnSpc>
                <a:spcPct val="100000"/>
              </a:lnSpc>
              <a:spcBef>
                <a:spcPts val="5"/>
              </a:spcBef>
              <a:buClr>
                <a:srgbClr val="565656"/>
              </a:buClr>
              <a:buFont typeface="Arial" panose="020B0604020202020204" pitchFamily="34" charset="0"/>
              <a:buChar char="•"/>
            </a:pPr>
            <a:endParaRPr sz="1600" dirty="0">
              <a:latin typeface="Times New Roman" panose="02020603050405020304" pitchFamily="18" charset="0"/>
              <a:cs typeface="Times New Roman" panose="02020603050405020304" pitchFamily="18" charset="0"/>
            </a:endParaRPr>
          </a:p>
          <a:p>
            <a:pPr marL="299085" indent="-287020">
              <a:lnSpc>
                <a:spcPct val="100000"/>
              </a:lnSpc>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Year:</a:t>
            </a:r>
            <a:endParaRPr sz="1600" dirty="0">
              <a:latin typeface="Times New Roman" panose="02020603050405020304" pitchFamily="18" charset="0"/>
              <a:cs typeface="Times New Roman" panose="02020603050405020304" pitchFamily="18" charset="0"/>
            </a:endParaRPr>
          </a:p>
        </p:txBody>
      </p:sp>
      <p:sp>
        <p:nvSpPr>
          <p:cNvPr id="14" name="object 14"/>
          <p:cNvSpPr txBox="1"/>
          <p:nvPr/>
        </p:nvSpPr>
        <p:spPr>
          <a:xfrm>
            <a:off x="1822450" y="3477844"/>
            <a:ext cx="1010285" cy="300355"/>
          </a:xfrm>
          <a:prstGeom prst="rect">
            <a:avLst/>
          </a:prstGeom>
        </p:spPr>
        <p:txBody>
          <a:bodyPr vert="horz" wrap="square" lIns="0" tIns="12700" rIns="0" bIns="0" rtlCol="0">
            <a:spAutoFit/>
          </a:bodyPr>
          <a:lstStyle/>
          <a:p>
            <a:pPr marL="299085" indent="-287020">
              <a:lnSpc>
                <a:spcPct val="100000"/>
              </a:lnSpc>
              <a:spcBef>
                <a:spcPts val="100"/>
              </a:spcBef>
              <a:buFont typeface="Arial" panose="020B0604020202020204" pitchFamily="34" charset="0"/>
              <a:buChar char="•"/>
              <a:tabLst>
                <a:tab pos="299720" algn="l"/>
              </a:tabLst>
            </a:pPr>
            <a:r>
              <a:rPr sz="1800" dirty="0">
                <a:latin typeface="Times New Roman" panose="02020603050405020304" pitchFamily="18" charset="0"/>
                <a:cs typeface="Times New Roman" panose="02020603050405020304" pitchFamily="18" charset="0"/>
              </a:rPr>
              <a:t>M</a:t>
            </a:r>
            <a:r>
              <a:rPr sz="1800" spc="-10" dirty="0">
                <a:latin typeface="Times New Roman" panose="02020603050405020304" pitchFamily="18" charset="0"/>
                <a:cs typeface="Times New Roman" panose="02020603050405020304" pitchFamily="18" charset="0"/>
              </a:rPr>
              <a:t>on</a:t>
            </a:r>
            <a:r>
              <a:rPr sz="1800" dirty="0">
                <a:latin typeface="Times New Roman" panose="02020603050405020304" pitchFamily="18" charset="0"/>
                <a:cs typeface="Times New Roman" panose="02020603050405020304" pitchFamily="18" charset="0"/>
              </a:rPr>
              <a:t>th:</a:t>
            </a:r>
          </a:p>
        </p:txBody>
      </p:sp>
      <p:sp>
        <p:nvSpPr>
          <p:cNvPr id="15" name="object 15"/>
          <p:cNvSpPr txBox="1"/>
          <p:nvPr/>
        </p:nvSpPr>
        <p:spPr>
          <a:xfrm>
            <a:off x="1822450" y="4850129"/>
            <a:ext cx="1086485" cy="259045"/>
          </a:xfrm>
          <a:prstGeom prst="rect">
            <a:avLst/>
          </a:prstGeom>
        </p:spPr>
        <p:txBody>
          <a:bodyPr vert="horz" wrap="square" lIns="0" tIns="12700" rIns="0" bIns="0" rtlCol="0">
            <a:spAutoFit/>
          </a:bodyPr>
          <a:lstStyle/>
          <a:p>
            <a:pPr marL="299085" indent="-287020">
              <a:lnSpc>
                <a:spcPct val="100000"/>
              </a:lnSpc>
              <a:spcBef>
                <a:spcPts val="100"/>
              </a:spcBef>
              <a:buFont typeface="Arial" panose="020B0604020202020204" pitchFamily="34" charset="0"/>
              <a:buChar char="•"/>
              <a:tabLst>
                <a:tab pos="299720" algn="l"/>
              </a:tabLst>
            </a:pPr>
            <a:r>
              <a:rPr sz="1600" dirty="0">
                <a:latin typeface="Arial"/>
                <a:cs typeface="Arial"/>
              </a:rPr>
              <a:t>Qu</a:t>
            </a:r>
            <a:r>
              <a:rPr sz="1600" spc="-10" dirty="0">
                <a:latin typeface="Arial"/>
                <a:cs typeface="Arial"/>
              </a:rPr>
              <a:t>a</a:t>
            </a:r>
            <a:r>
              <a:rPr sz="1600" dirty="0">
                <a:latin typeface="Arial"/>
                <a:cs typeface="Arial"/>
              </a:rPr>
              <a:t>rter</a:t>
            </a:r>
          </a:p>
        </p:txBody>
      </p:sp>
      <p:pic>
        <p:nvPicPr>
          <p:cNvPr id="16" name="object 16"/>
          <p:cNvPicPr/>
          <p:nvPr/>
        </p:nvPicPr>
        <p:blipFill>
          <a:blip r:embed="rId4" cstate="print"/>
          <a:stretch>
            <a:fillRect/>
          </a:stretch>
        </p:blipFill>
        <p:spPr>
          <a:xfrm>
            <a:off x="3451849" y="1726618"/>
            <a:ext cx="6747531" cy="1250588"/>
          </a:xfrm>
          <a:prstGeom prst="rect">
            <a:avLst/>
          </a:prstGeom>
        </p:spPr>
      </p:pic>
      <p:pic>
        <p:nvPicPr>
          <p:cNvPr id="17" name="object 17"/>
          <p:cNvPicPr/>
          <p:nvPr/>
        </p:nvPicPr>
        <p:blipFill>
          <a:blip r:embed="rId5" cstate="print"/>
          <a:stretch>
            <a:fillRect/>
          </a:stretch>
        </p:blipFill>
        <p:spPr>
          <a:xfrm>
            <a:off x="3451852" y="3180514"/>
            <a:ext cx="7279400" cy="1250588"/>
          </a:xfrm>
          <a:prstGeom prst="rect">
            <a:avLst/>
          </a:prstGeom>
        </p:spPr>
      </p:pic>
      <p:grpSp>
        <p:nvGrpSpPr>
          <p:cNvPr id="21" name="object 2">
            <a:extLst>
              <a:ext uri="{FF2B5EF4-FFF2-40B4-BE49-F238E27FC236}">
                <a16:creationId xmlns:a16="http://schemas.microsoft.com/office/drawing/2014/main" id="{D927D8D1-6796-4823-AEAA-130AF44BDB19}"/>
              </a:ext>
            </a:extLst>
          </p:cNvPr>
          <p:cNvGrpSpPr/>
          <p:nvPr/>
        </p:nvGrpSpPr>
        <p:grpSpPr>
          <a:xfrm>
            <a:off x="1625763" y="464309"/>
            <a:ext cx="9822815" cy="506730"/>
            <a:chOff x="1538986" y="491998"/>
            <a:chExt cx="9822815" cy="506730"/>
          </a:xfrm>
        </p:grpSpPr>
        <p:sp>
          <p:nvSpPr>
            <p:cNvPr id="22" name="object 3">
              <a:extLst>
                <a:ext uri="{FF2B5EF4-FFF2-40B4-BE49-F238E27FC236}">
                  <a16:creationId xmlns:a16="http://schemas.microsoft.com/office/drawing/2014/main" id="{BD1452CB-69CC-40C5-81E6-86D0C33F4D1D}"/>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3" name="object 4">
              <a:extLst>
                <a:ext uri="{FF2B5EF4-FFF2-40B4-BE49-F238E27FC236}">
                  <a16:creationId xmlns:a16="http://schemas.microsoft.com/office/drawing/2014/main" id="{9E8A3D48-7596-4E7F-8144-83A2F51CB812}"/>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24" name="object 6">
            <a:extLst>
              <a:ext uri="{FF2B5EF4-FFF2-40B4-BE49-F238E27FC236}">
                <a16:creationId xmlns:a16="http://schemas.microsoft.com/office/drawing/2014/main" id="{FAD0C99B-7718-40EC-95D4-01439C9C29FA}"/>
              </a:ext>
            </a:extLst>
          </p:cNvPr>
          <p:cNvGrpSpPr/>
          <p:nvPr/>
        </p:nvGrpSpPr>
        <p:grpSpPr>
          <a:xfrm>
            <a:off x="891448" y="278618"/>
            <a:ext cx="752475" cy="751840"/>
            <a:chOff x="899674" y="382524"/>
            <a:chExt cx="752475" cy="751840"/>
          </a:xfrm>
          <a:solidFill>
            <a:schemeClr val="accent2"/>
          </a:solidFill>
        </p:grpSpPr>
        <p:sp>
          <p:nvSpPr>
            <p:cNvPr id="25" name="object 7">
              <a:extLst>
                <a:ext uri="{FF2B5EF4-FFF2-40B4-BE49-F238E27FC236}">
                  <a16:creationId xmlns:a16="http://schemas.microsoft.com/office/drawing/2014/main" id="{637B2E27-E83A-48E0-9651-E6CDCC363A0B}"/>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26" name="object 8">
              <a:extLst>
                <a:ext uri="{FF2B5EF4-FFF2-40B4-BE49-F238E27FC236}">
                  <a16:creationId xmlns:a16="http://schemas.microsoft.com/office/drawing/2014/main" id="{7248C49C-7BDD-4051-AF3A-5005A970EFEC}"/>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27" name="object 9">
            <a:extLst>
              <a:ext uri="{FF2B5EF4-FFF2-40B4-BE49-F238E27FC236}">
                <a16:creationId xmlns:a16="http://schemas.microsoft.com/office/drawing/2014/main" id="{B94CFBBC-1F30-4A6E-89D8-099C57C92F54}"/>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sp>
        <p:nvSpPr>
          <p:cNvPr id="28" name="object 5">
            <a:extLst>
              <a:ext uri="{FF2B5EF4-FFF2-40B4-BE49-F238E27FC236}">
                <a16:creationId xmlns:a16="http://schemas.microsoft.com/office/drawing/2014/main" id="{05FBDDEA-FE89-4498-BD35-8C25EFC4B09D}"/>
              </a:ext>
            </a:extLst>
          </p:cNvPr>
          <p:cNvSpPr txBox="1"/>
          <p:nvPr/>
        </p:nvSpPr>
        <p:spPr>
          <a:xfrm>
            <a:off x="1766252" y="571320"/>
            <a:ext cx="462407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434343"/>
                </a:solidFill>
                <a:latin typeface="Calibri"/>
                <a:cs typeface="Calibri"/>
              </a:rPr>
              <a:t>Tabular</a:t>
            </a:r>
            <a:r>
              <a:rPr sz="1800" b="1" spc="-20" dirty="0">
                <a:solidFill>
                  <a:srgbClr val="434343"/>
                </a:solidFill>
                <a:latin typeface="Calibri"/>
                <a:cs typeface="Calibri"/>
              </a:rPr>
              <a:t> </a:t>
            </a:r>
            <a:r>
              <a:rPr sz="1800" b="1" dirty="0">
                <a:solidFill>
                  <a:srgbClr val="434343"/>
                </a:solidFill>
                <a:latin typeface="Calibri"/>
                <a:cs typeface="Calibri"/>
              </a:rPr>
              <a:t>Model</a:t>
            </a:r>
            <a:r>
              <a:rPr sz="1800" b="1" spc="-35" dirty="0">
                <a:solidFill>
                  <a:srgbClr val="434343"/>
                </a:solidFill>
                <a:latin typeface="Calibri"/>
                <a:cs typeface="Calibri"/>
              </a:rPr>
              <a:t> </a:t>
            </a:r>
            <a:r>
              <a:rPr sz="1800" b="1" dirty="0">
                <a:solidFill>
                  <a:srgbClr val="434343"/>
                </a:solidFill>
                <a:latin typeface="Calibri"/>
                <a:cs typeface="Calibri"/>
              </a:rPr>
              <a:t>-</a:t>
            </a:r>
            <a:r>
              <a:rPr sz="1800" b="1" spc="-5" dirty="0">
                <a:solidFill>
                  <a:srgbClr val="434343"/>
                </a:solidFill>
                <a:latin typeface="Calibri"/>
                <a:cs typeface="Calibri"/>
              </a:rPr>
              <a:t> </a:t>
            </a:r>
            <a:r>
              <a:rPr sz="1800" b="1" dirty="0">
                <a:solidFill>
                  <a:srgbClr val="434343"/>
                </a:solidFill>
                <a:latin typeface="Calibri"/>
                <a:cs typeface="Calibri"/>
              </a:rPr>
              <a:t>Sales</a:t>
            </a:r>
            <a:r>
              <a:rPr sz="1800" b="1" spc="-25" dirty="0">
                <a:solidFill>
                  <a:srgbClr val="434343"/>
                </a:solidFill>
                <a:latin typeface="Calibri"/>
                <a:cs typeface="Calibri"/>
              </a:rPr>
              <a:t> </a:t>
            </a:r>
            <a:r>
              <a:rPr sz="1800" b="1" spc="-5" dirty="0">
                <a:solidFill>
                  <a:srgbClr val="434343"/>
                </a:solidFill>
                <a:latin typeface="Calibri"/>
                <a:cs typeface="Calibri"/>
              </a:rPr>
              <a:t>Target for</a:t>
            </a:r>
            <a:r>
              <a:rPr sz="1800" b="1" spc="-10" dirty="0">
                <a:solidFill>
                  <a:srgbClr val="434343"/>
                </a:solidFill>
                <a:latin typeface="Calibri"/>
                <a:cs typeface="Calibri"/>
              </a:rPr>
              <a:t> </a:t>
            </a:r>
            <a:r>
              <a:rPr sz="1800" b="1" dirty="0">
                <a:solidFill>
                  <a:srgbClr val="434343"/>
                </a:solidFill>
                <a:latin typeface="Calibri"/>
                <a:cs typeface="Calibri"/>
              </a:rPr>
              <a:t>different</a:t>
            </a:r>
            <a:r>
              <a:rPr sz="1800" b="1" spc="-15" dirty="0">
                <a:solidFill>
                  <a:srgbClr val="434343"/>
                </a:solidFill>
                <a:latin typeface="Calibri"/>
                <a:cs typeface="Calibri"/>
              </a:rPr>
              <a:t> </a:t>
            </a:r>
            <a:r>
              <a:rPr sz="1800" b="1" dirty="0">
                <a:solidFill>
                  <a:srgbClr val="434343"/>
                </a:solidFill>
                <a:latin typeface="Calibri"/>
                <a:cs typeface="Calibri"/>
              </a:rPr>
              <a:t>period</a:t>
            </a:r>
            <a:endParaRPr sz="18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6" name="laser.wav"/>
          </p:stSnd>
        </p:sndAc>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1287017" y="2205354"/>
            <a:ext cx="1854200" cy="505267"/>
          </a:xfrm>
          <a:prstGeom prst="rect">
            <a:avLst/>
          </a:prstGeom>
        </p:spPr>
        <p:txBody>
          <a:bodyPr vert="horz" wrap="square" lIns="0" tIns="12700" rIns="0" bIns="0" rtlCol="0">
            <a:spAutoFit/>
          </a:bodyPr>
          <a:lstStyle/>
          <a:p>
            <a:pPr algn="ctr">
              <a:lnSpc>
                <a:spcPct val="100000"/>
              </a:lnSpc>
              <a:spcBef>
                <a:spcPts val="100"/>
              </a:spcBef>
            </a:pPr>
            <a:r>
              <a:rPr sz="1600" spc="-5" dirty="0">
                <a:latin typeface="Times New Roman" panose="02020603050405020304" pitchFamily="18" charset="0"/>
                <a:cs typeface="Times New Roman" panose="02020603050405020304" pitchFamily="18" charset="0"/>
              </a:rPr>
              <a:t>Total</a:t>
            </a:r>
            <a:r>
              <a:rPr sz="1600" spc="-4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Sales</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Quota</a:t>
            </a:r>
            <a:endParaRPr sz="1600" dirty="0">
              <a:latin typeface="Times New Roman" panose="02020603050405020304" pitchFamily="18" charset="0"/>
              <a:cs typeface="Times New Roman" panose="02020603050405020304" pitchFamily="18" charset="0"/>
            </a:endParaRPr>
          </a:p>
          <a:p>
            <a:pPr marL="1905" algn="ctr">
              <a:lnSpc>
                <a:spcPct val="100000"/>
              </a:lnSpc>
            </a:pPr>
            <a:r>
              <a:rPr sz="1600" spc="-10" dirty="0">
                <a:latin typeface="Times New Roman" panose="02020603050405020304" pitchFamily="18" charset="0"/>
                <a:cs typeface="Times New Roman" panose="02020603050405020304" pitchFamily="18" charset="0"/>
              </a:rPr>
              <a:t>per</a:t>
            </a:r>
            <a:r>
              <a:rPr sz="1600" spc="-3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year</a:t>
            </a:r>
            <a:endParaRPr sz="1600"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1654555" y="1222651"/>
            <a:ext cx="7304388" cy="259686"/>
          </a:xfrm>
          <a:prstGeom prst="rect">
            <a:avLst/>
          </a:prstGeom>
        </p:spPr>
        <p:txBody>
          <a:bodyPr vert="horz" wrap="square" lIns="0" tIns="13335" rIns="0" bIns="0" rtlCol="0">
            <a:spAutoFit/>
          </a:bodyPr>
          <a:lstStyle/>
          <a:p>
            <a:pPr marL="299085" indent="-287020">
              <a:lnSpc>
                <a:spcPct val="100000"/>
              </a:lnSpc>
              <a:spcBef>
                <a:spcPts val="105"/>
              </a:spcBef>
              <a:buFont typeface="Arial" panose="020B0604020202020204" pitchFamily="34" charset="0"/>
              <a:buChar char="•"/>
              <a:tabLst>
                <a:tab pos="299085" algn="l"/>
                <a:tab pos="299720" algn="l"/>
              </a:tabLst>
            </a:pPr>
            <a:r>
              <a:rPr lang="en-US" sz="1600" spc="-10" dirty="0">
                <a:latin typeface="Times New Roman" panose="02020603050405020304" pitchFamily="18" charset="0"/>
                <a:cs typeface="Times New Roman" panose="02020603050405020304" pitchFamily="18" charset="0"/>
              </a:rPr>
              <a:t>We've now exported the report to Excel for additional investigation.</a:t>
            </a:r>
            <a:endParaRPr sz="1600" dirty="0">
              <a:latin typeface="Times New Roman" panose="02020603050405020304" pitchFamily="18" charset="0"/>
              <a:cs typeface="Times New Roman" panose="02020603050405020304" pitchFamily="18" charset="0"/>
            </a:endParaRPr>
          </a:p>
        </p:txBody>
      </p:sp>
      <p:pic>
        <p:nvPicPr>
          <p:cNvPr id="11" name="object 11"/>
          <p:cNvPicPr/>
          <p:nvPr/>
        </p:nvPicPr>
        <p:blipFill>
          <a:blip r:embed="rId3" cstate="print"/>
          <a:stretch>
            <a:fillRect/>
          </a:stretch>
        </p:blipFill>
        <p:spPr>
          <a:xfrm>
            <a:off x="3395426" y="1717503"/>
            <a:ext cx="2488021" cy="1594955"/>
          </a:xfrm>
          <a:prstGeom prst="rect">
            <a:avLst/>
          </a:prstGeom>
        </p:spPr>
      </p:pic>
      <p:pic>
        <p:nvPicPr>
          <p:cNvPr id="12" name="object 12"/>
          <p:cNvPicPr/>
          <p:nvPr/>
        </p:nvPicPr>
        <p:blipFill>
          <a:blip r:embed="rId4" cstate="print"/>
          <a:stretch>
            <a:fillRect/>
          </a:stretch>
        </p:blipFill>
        <p:spPr>
          <a:xfrm>
            <a:off x="8375874" y="1717479"/>
            <a:ext cx="2486464" cy="1633103"/>
          </a:xfrm>
          <a:prstGeom prst="rect">
            <a:avLst/>
          </a:prstGeom>
        </p:spPr>
      </p:pic>
      <p:sp>
        <p:nvSpPr>
          <p:cNvPr id="13" name="object 13"/>
          <p:cNvSpPr txBox="1"/>
          <p:nvPr/>
        </p:nvSpPr>
        <p:spPr>
          <a:xfrm>
            <a:off x="6351523" y="2224532"/>
            <a:ext cx="1854200" cy="505267"/>
          </a:xfrm>
          <a:prstGeom prst="rect">
            <a:avLst/>
          </a:prstGeom>
        </p:spPr>
        <p:txBody>
          <a:bodyPr vert="horz" wrap="square" lIns="0" tIns="12700" rIns="0" bIns="0" rtlCol="0">
            <a:spAutoFit/>
          </a:bodyPr>
          <a:lstStyle/>
          <a:p>
            <a:pPr marL="342900" marR="5080" indent="-330835">
              <a:lnSpc>
                <a:spcPct val="100000"/>
              </a:lnSpc>
              <a:spcBef>
                <a:spcPts val="100"/>
              </a:spcBef>
            </a:pPr>
            <a:r>
              <a:rPr sz="1600" spc="-5" dirty="0">
                <a:latin typeface="Times New Roman" panose="02020603050405020304" pitchFamily="18" charset="0"/>
                <a:cs typeface="Times New Roman" panose="02020603050405020304" pitchFamily="18" charset="0"/>
              </a:rPr>
              <a:t>Total</a:t>
            </a:r>
            <a:r>
              <a:rPr sz="1600" spc="-4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Sales</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Quota </a:t>
            </a:r>
            <a:r>
              <a:rPr sz="1600" spc="-484"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per</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Quarter</a:t>
            </a:r>
            <a:endParaRPr sz="1600" dirty="0">
              <a:latin typeface="Times New Roman" panose="02020603050405020304" pitchFamily="18" charset="0"/>
              <a:cs typeface="Times New Roman" panose="02020603050405020304" pitchFamily="18" charset="0"/>
            </a:endParaRPr>
          </a:p>
        </p:txBody>
      </p:sp>
      <p:pic>
        <p:nvPicPr>
          <p:cNvPr id="14" name="object 14"/>
          <p:cNvPicPr/>
          <p:nvPr/>
        </p:nvPicPr>
        <p:blipFill>
          <a:blip r:embed="rId5" cstate="print"/>
          <a:stretch>
            <a:fillRect/>
          </a:stretch>
        </p:blipFill>
        <p:spPr>
          <a:xfrm>
            <a:off x="3380203" y="4085780"/>
            <a:ext cx="2518467" cy="1936368"/>
          </a:xfrm>
          <a:prstGeom prst="rect">
            <a:avLst/>
          </a:prstGeom>
        </p:spPr>
      </p:pic>
      <p:sp>
        <p:nvSpPr>
          <p:cNvPr id="15" name="object 15"/>
          <p:cNvSpPr txBox="1"/>
          <p:nvPr/>
        </p:nvSpPr>
        <p:spPr>
          <a:xfrm>
            <a:off x="1287272" y="4672076"/>
            <a:ext cx="1854200" cy="505267"/>
          </a:xfrm>
          <a:prstGeom prst="rect">
            <a:avLst/>
          </a:prstGeom>
        </p:spPr>
        <p:txBody>
          <a:bodyPr vert="horz" wrap="square" lIns="0" tIns="12700" rIns="0" bIns="0" rtlCol="0">
            <a:spAutoFit/>
          </a:bodyPr>
          <a:lstStyle/>
          <a:p>
            <a:pPr marL="413384" marR="5080" indent="-401320">
              <a:lnSpc>
                <a:spcPct val="100000"/>
              </a:lnSpc>
              <a:spcBef>
                <a:spcPts val="100"/>
              </a:spcBef>
            </a:pPr>
            <a:r>
              <a:rPr sz="1600" spc="-5" dirty="0">
                <a:latin typeface="Times New Roman" panose="02020603050405020304" pitchFamily="18" charset="0"/>
                <a:cs typeface="Times New Roman" panose="02020603050405020304" pitchFamily="18" charset="0"/>
              </a:rPr>
              <a:t>Total</a:t>
            </a:r>
            <a:r>
              <a:rPr sz="1600" spc="-4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Sales</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Quota </a:t>
            </a:r>
            <a:r>
              <a:rPr sz="1600" spc="-484"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per</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Month</a:t>
            </a:r>
            <a:endParaRPr sz="1600" dirty="0">
              <a:latin typeface="Times New Roman" panose="02020603050405020304" pitchFamily="18" charset="0"/>
              <a:cs typeface="Times New Roman" panose="02020603050405020304" pitchFamily="18" charset="0"/>
            </a:endParaRPr>
          </a:p>
        </p:txBody>
      </p:sp>
      <p:pic>
        <p:nvPicPr>
          <p:cNvPr id="16" name="object 16"/>
          <p:cNvPicPr/>
          <p:nvPr/>
        </p:nvPicPr>
        <p:blipFill>
          <a:blip r:embed="rId6" cstate="print"/>
          <a:stretch>
            <a:fillRect/>
          </a:stretch>
        </p:blipFill>
        <p:spPr>
          <a:xfrm>
            <a:off x="8372826" y="3992849"/>
            <a:ext cx="2486464" cy="2367594"/>
          </a:xfrm>
          <a:prstGeom prst="rect">
            <a:avLst/>
          </a:prstGeom>
        </p:spPr>
      </p:pic>
      <p:sp>
        <p:nvSpPr>
          <p:cNvPr id="17" name="object 17"/>
          <p:cNvSpPr txBox="1"/>
          <p:nvPr/>
        </p:nvSpPr>
        <p:spPr>
          <a:xfrm>
            <a:off x="6351523" y="4673041"/>
            <a:ext cx="1854200" cy="505267"/>
          </a:xfrm>
          <a:prstGeom prst="rect">
            <a:avLst/>
          </a:prstGeom>
        </p:spPr>
        <p:txBody>
          <a:bodyPr vert="horz" wrap="square" lIns="0" tIns="12700" rIns="0" bIns="0" rtlCol="0">
            <a:spAutoFit/>
          </a:bodyPr>
          <a:lstStyle/>
          <a:p>
            <a:pPr marL="12065" marR="5080" algn="ctr">
              <a:lnSpc>
                <a:spcPct val="100000"/>
              </a:lnSpc>
              <a:spcBef>
                <a:spcPts val="100"/>
              </a:spcBef>
            </a:pPr>
            <a:r>
              <a:rPr sz="1600" dirty="0">
                <a:latin typeface="Times New Roman" panose="02020603050405020304" pitchFamily="18" charset="0"/>
                <a:cs typeface="Times New Roman" panose="02020603050405020304" pitchFamily="18" charset="0"/>
              </a:rPr>
              <a:t>Total</a:t>
            </a:r>
            <a:r>
              <a:rPr sz="1600" spc="-5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Sales</a:t>
            </a:r>
            <a:r>
              <a:rPr sz="1600" spc="-3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Quota </a:t>
            </a:r>
            <a:r>
              <a:rPr sz="1600" spc="-484"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per</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Year</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 </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Quarter</a:t>
            </a:r>
            <a:endParaRPr sz="1600" dirty="0">
              <a:latin typeface="Times New Roman" panose="02020603050405020304" pitchFamily="18" charset="0"/>
              <a:cs typeface="Times New Roman" panose="02020603050405020304" pitchFamily="18" charset="0"/>
            </a:endParaRPr>
          </a:p>
        </p:txBody>
      </p:sp>
      <p:grpSp>
        <p:nvGrpSpPr>
          <p:cNvPr id="20" name="object 2">
            <a:extLst>
              <a:ext uri="{FF2B5EF4-FFF2-40B4-BE49-F238E27FC236}">
                <a16:creationId xmlns:a16="http://schemas.microsoft.com/office/drawing/2014/main" id="{8F224DA5-3FD3-4A52-8A7E-8449ADE7B2DA}"/>
              </a:ext>
            </a:extLst>
          </p:cNvPr>
          <p:cNvGrpSpPr/>
          <p:nvPr/>
        </p:nvGrpSpPr>
        <p:grpSpPr>
          <a:xfrm>
            <a:off x="1625763" y="464309"/>
            <a:ext cx="9822815" cy="506730"/>
            <a:chOff x="1538986" y="491998"/>
            <a:chExt cx="9822815" cy="506730"/>
          </a:xfrm>
        </p:grpSpPr>
        <p:sp>
          <p:nvSpPr>
            <p:cNvPr id="21" name="object 3">
              <a:extLst>
                <a:ext uri="{FF2B5EF4-FFF2-40B4-BE49-F238E27FC236}">
                  <a16:creationId xmlns:a16="http://schemas.microsoft.com/office/drawing/2014/main" id="{FA2EAE18-24C1-45DD-B517-0286EFD7C394}"/>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2" name="object 4">
              <a:extLst>
                <a:ext uri="{FF2B5EF4-FFF2-40B4-BE49-F238E27FC236}">
                  <a16:creationId xmlns:a16="http://schemas.microsoft.com/office/drawing/2014/main" id="{957B5E05-0930-4E25-9CA3-123A466E3AAE}"/>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24" name="object 6">
            <a:extLst>
              <a:ext uri="{FF2B5EF4-FFF2-40B4-BE49-F238E27FC236}">
                <a16:creationId xmlns:a16="http://schemas.microsoft.com/office/drawing/2014/main" id="{E3B713F6-E827-47E0-9A99-603C74854E71}"/>
              </a:ext>
            </a:extLst>
          </p:cNvPr>
          <p:cNvGrpSpPr/>
          <p:nvPr/>
        </p:nvGrpSpPr>
        <p:grpSpPr>
          <a:xfrm>
            <a:off x="891448" y="278618"/>
            <a:ext cx="752475" cy="751840"/>
            <a:chOff x="899674" y="382524"/>
            <a:chExt cx="752475" cy="751840"/>
          </a:xfrm>
          <a:solidFill>
            <a:schemeClr val="accent2"/>
          </a:solidFill>
        </p:grpSpPr>
        <p:sp>
          <p:nvSpPr>
            <p:cNvPr id="25" name="object 7">
              <a:extLst>
                <a:ext uri="{FF2B5EF4-FFF2-40B4-BE49-F238E27FC236}">
                  <a16:creationId xmlns:a16="http://schemas.microsoft.com/office/drawing/2014/main" id="{1F43A124-5F2E-4F2E-B5C7-607FE720A9E8}"/>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26" name="object 8">
              <a:extLst>
                <a:ext uri="{FF2B5EF4-FFF2-40B4-BE49-F238E27FC236}">
                  <a16:creationId xmlns:a16="http://schemas.microsoft.com/office/drawing/2014/main" id="{E80B7101-4F63-4EBF-9A82-61BD28D30B7E}"/>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27" name="object 9">
            <a:extLst>
              <a:ext uri="{FF2B5EF4-FFF2-40B4-BE49-F238E27FC236}">
                <a16:creationId xmlns:a16="http://schemas.microsoft.com/office/drawing/2014/main" id="{0BE07D28-83E8-48F6-8B47-EF79B873EAA9}"/>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sp>
        <p:nvSpPr>
          <p:cNvPr id="5" name="object 5"/>
          <p:cNvSpPr txBox="1"/>
          <p:nvPr/>
        </p:nvSpPr>
        <p:spPr>
          <a:xfrm>
            <a:off x="1766252" y="571320"/>
            <a:ext cx="462407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434343"/>
                </a:solidFill>
                <a:latin typeface="Calibri"/>
                <a:cs typeface="Calibri"/>
              </a:rPr>
              <a:t>Tabular</a:t>
            </a:r>
            <a:r>
              <a:rPr sz="1800" b="1" spc="-20" dirty="0">
                <a:solidFill>
                  <a:srgbClr val="434343"/>
                </a:solidFill>
                <a:latin typeface="Calibri"/>
                <a:cs typeface="Calibri"/>
              </a:rPr>
              <a:t> </a:t>
            </a:r>
            <a:r>
              <a:rPr sz="1800" b="1" dirty="0">
                <a:solidFill>
                  <a:srgbClr val="434343"/>
                </a:solidFill>
                <a:latin typeface="Calibri"/>
                <a:cs typeface="Calibri"/>
              </a:rPr>
              <a:t>Model</a:t>
            </a:r>
            <a:r>
              <a:rPr sz="1800" b="1" spc="-35" dirty="0">
                <a:solidFill>
                  <a:srgbClr val="434343"/>
                </a:solidFill>
                <a:latin typeface="Calibri"/>
                <a:cs typeface="Calibri"/>
              </a:rPr>
              <a:t> </a:t>
            </a:r>
            <a:r>
              <a:rPr sz="1800" b="1" dirty="0">
                <a:solidFill>
                  <a:srgbClr val="434343"/>
                </a:solidFill>
                <a:latin typeface="Calibri"/>
                <a:cs typeface="Calibri"/>
              </a:rPr>
              <a:t>-</a:t>
            </a:r>
            <a:r>
              <a:rPr sz="1800" b="1" spc="-5" dirty="0">
                <a:solidFill>
                  <a:srgbClr val="434343"/>
                </a:solidFill>
                <a:latin typeface="Calibri"/>
                <a:cs typeface="Calibri"/>
              </a:rPr>
              <a:t> </a:t>
            </a:r>
            <a:r>
              <a:rPr sz="1800" b="1" dirty="0">
                <a:solidFill>
                  <a:srgbClr val="434343"/>
                </a:solidFill>
                <a:latin typeface="Calibri"/>
                <a:cs typeface="Calibri"/>
              </a:rPr>
              <a:t>Sales</a:t>
            </a:r>
            <a:r>
              <a:rPr sz="1800" b="1" spc="-25" dirty="0">
                <a:solidFill>
                  <a:srgbClr val="434343"/>
                </a:solidFill>
                <a:latin typeface="Calibri"/>
                <a:cs typeface="Calibri"/>
              </a:rPr>
              <a:t> </a:t>
            </a:r>
            <a:r>
              <a:rPr sz="1800" b="1" spc="-5" dirty="0">
                <a:solidFill>
                  <a:srgbClr val="434343"/>
                </a:solidFill>
                <a:latin typeface="Calibri"/>
                <a:cs typeface="Calibri"/>
              </a:rPr>
              <a:t>Target for</a:t>
            </a:r>
            <a:r>
              <a:rPr sz="1800" b="1" spc="-10" dirty="0">
                <a:solidFill>
                  <a:srgbClr val="434343"/>
                </a:solidFill>
                <a:latin typeface="Calibri"/>
                <a:cs typeface="Calibri"/>
              </a:rPr>
              <a:t> </a:t>
            </a:r>
            <a:r>
              <a:rPr sz="1800" b="1" dirty="0">
                <a:solidFill>
                  <a:srgbClr val="434343"/>
                </a:solidFill>
                <a:latin typeface="Calibri"/>
                <a:cs typeface="Calibri"/>
              </a:rPr>
              <a:t>different</a:t>
            </a:r>
            <a:r>
              <a:rPr sz="1800" b="1" spc="-15" dirty="0">
                <a:solidFill>
                  <a:srgbClr val="434343"/>
                </a:solidFill>
                <a:latin typeface="Calibri"/>
                <a:cs typeface="Calibri"/>
              </a:rPr>
              <a:t> </a:t>
            </a:r>
            <a:r>
              <a:rPr sz="1800" b="1" dirty="0">
                <a:solidFill>
                  <a:srgbClr val="434343"/>
                </a:solidFill>
                <a:latin typeface="Calibri"/>
                <a:cs typeface="Calibri"/>
              </a:rPr>
              <a:t>period</a:t>
            </a:r>
            <a:endParaRPr sz="18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7" name="laser.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p:nvPr/>
        </p:nvSpPr>
        <p:spPr>
          <a:xfrm>
            <a:off x="3872484" y="1827275"/>
            <a:ext cx="7495088" cy="3766185"/>
          </a:xfrm>
          <a:custGeom>
            <a:avLst/>
            <a:gdLst/>
            <a:ahLst/>
            <a:cxnLst/>
            <a:rect l="l" t="t" r="r" b="b"/>
            <a:pathLst>
              <a:path w="7475220" h="3735704">
                <a:moveTo>
                  <a:pt x="2060448" y="0"/>
                </a:moveTo>
                <a:lnTo>
                  <a:pt x="0" y="0"/>
                </a:lnTo>
                <a:lnTo>
                  <a:pt x="0" y="3726180"/>
                </a:lnTo>
                <a:lnTo>
                  <a:pt x="2060448" y="3726180"/>
                </a:lnTo>
                <a:lnTo>
                  <a:pt x="2060448" y="0"/>
                </a:lnTo>
                <a:close/>
              </a:path>
              <a:path w="7475220" h="3735704">
                <a:moveTo>
                  <a:pt x="4977384" y="9144"/>
                </a:moveTo>
                <a:lnTo>
                  <a:pt x="2723388" y="9144"/>
                </a:lnTo>
                <a:lnTo>
                  <a:pt x="2723388" y="3735324"/>
                </a:lnTo>
                <a:lnTo>
                  <a:pt x="4977384" y="3735324"/>
                </a:lnTo>
                <a:lnTo>
                  <a:pt x="4977384" y="9144"/>
                </a:lnTo>
                <a:close/>
              </a:path>
              <a:path w="7475220" h="3735704">
                <a:moveTo>
                  <a:pt x="7475220" y="0"/>
                </a:moveTo>
                <a:lnTo>
                  <a:pt x="5483352" y="0"/>
                </a:lnTo>
                <a:lnTo>
                  <a:pt x="5483352" y="2941320"/>
                </a:lnTo>
                <a:lnTo>
                  <a:pt x="7475220" y="2941320"/>
                </a:lnTo>
                <a:lnTo>
                  <a:pt x="7475220" y="0"/>
                </a:lnTo>
                <a:close/>
              </a:path>
            </a:pathLst>
          </a:custGeom>
          <a:solidFill>
            <a:srgbClr val="E7F0FF"/>
          </a:solidFill>
        </p:spPr>
        <p:txBody>
          <a:bodyPr wrap="square" lIns="0" tIns="0" rIns="0" bIns="0" rtlCol="0"/>
          <a:lstStyle/>
          <a:p>
            <a:endParaRPr/>
          </a:p>
        </p:txBody>
      </p:sp>
      <p:sp>
        <p:nvSpPr>
          <p:cNvPr id="11" name="object 11"/>
          <p:cNvSpPr txBox="1"/>
          <p:nvPr/>
        </p:nvSpPr>
        <p:spPr>
          <a:xfrm>
            <a:off x="1122894" y="1357094"/>
            <a:ext cx="1946883" cy="282770"/>
          </a:xfrm>
          <a:prstGeom prst="rect">
            <a:avLst/>
          </a:prstGeom>
          <a:solidFill>
            <a:schemeClr val="accent2"/>
          </a:solidFill>
        </p:spPr>
        <p:txBody>
          <a:bodyPr vert="horz" wrap="square" lIns="0" tIns="36195" rIns="0" bIns="0" rtlCol="0">
            <a:spAutoFit/>
          </a:bodyPr>
          <a:lstStyle/>
          <a:p>
            <a:pPr marL="455930">
              <a:lnSpc>
                <a:spcPct val="100000"/>
              </a:lnSpc>
              <a:spcBef>
                <a:spcPts val="285"/>
              </a:spcBef>
            </a:pPr>
            <a:r>
              <a:rPr sz="1600" b="1" i="1" spc="-5" dirty="0">
                <a:solidFill>
                  <a:srgbClr val="FFFFFF"/>
                </a:solidFill>
                <a:latin typeface="Times New Roman" panose="02020603050405020304" pitchFamily="18" charset="0"/>
                <a:cs typeface="Times New Roman" panose="02020603050405020304" pitchFamily="18" charset="0"/>
              </a:rPr>
              <a:t>Data</a:t>
            </a:r>
            <a:r>
              <a:rPr sz="1600" b="1" i="1" spc="-30" dirty="0">
                <a:solidFill>
                  <a:srgbClr val="FFFFFF"/>
                </a:solidFill>
                <a:latin typeface="Times New Roman" panose="02020603050405020304" pitchFamily="18" charset="0"/>
                <a:cs typeface="Times New Roman" panose="02020603050405020304" pitchFamily="18" charset="0"/>
              </a:rPr>
              <a:t> </a:t>
            </a:r>
            <a:r>
              <a:rPr sz="1600" b="1" i="1" spc="-5" dirty="0">
                <a:solidFill>
                  <a:srgbClr val="FFFFFF"/>
                </a:solidFill>
                <a:latin typeface="Times New Roman" panose="02020603050405020304" pitchFamily="18" charset="0"/>
                <a:cs typeface="Times New Roman" panose="02020603050405020304" pitchFamily="18" charset="0"/>
              </a:rPr>
              <a:t>Sources</a:t>
            </a:r>
            <a:endParaRPr sz="1600" i="1" dirty="0">
              <a:latin typeface="Times New Roman" panose="02020603050405020304" pitchFamily="18" charset="0"/>
              <a:cs typeface="Times New Roman" panose="02020603050405020304" pitchFamily="18" charset="0"/>
            </a:endParaRPr>
          </a:p>
        </p:txBody>
      </p:sp>
      <p:sp>
        <p:nvSpPr>
          <p:cNvPr id="12" name="object 12"/>
          <p:cNvSpPr txBox="1"/>
          <p:nvPr/>
        </p:nvSpPr>
        <p:spPr>
          <a:xfrm>
            <a:off x="6585360" y="1352679"/>
            <a:ext cx="2283557" cy="283411"/>
          </a:xfrm>
          <a:prstGeom prst="rect">
            <a:avLst/>
          </a:prstGeom>
          <a:solidFill>
            <a:schemeClr val="accent2"/>
          </a:solidFill>
        </p:spPr>
        <p:txBody>
          <a:bodyPr vert="horz" wrap="square" lIns="0" tIns="36830" rIns="0" bIns="0" rtlCol="0">
            <a:spAutoFit/>
          </a:bodyPr>
          <a:lstStyle/>
          <a:p>
            <a:pPr marL="672465" algn="just">
              <a:lnSpc>
                <a:spcPct val="100000"/>
              </a:lnSpc>
              <a:spcBef>
                <a:spcPts val="290"/>
              </a:spcBef>
            </a:pPr>
            <a:r>
              <a:rPr sz="1600" b="1" i="1" spc="-5" dirty="0">
                <a:solidFill>
                  <a:srgbClr val="FFFFFF"/>
                </a:solidFill>
                <a:latin typeface="Times New Roman" panose="02020603050405020304" pitchFamily="18" charset="0"/>
                <a:cs typeface="Times New Roman" panose="02020603050405020304" pitchFamily="18" charset="0"/>
              </a:rPr>
              <a:t>Data</a:t>
            </a:r>
            <a:r>
              <a:rPr sz="1600" b="1" i="1" spc="-30" dirty="0">
                <a:solidFill>
                  <a:srgbClr val="FFFFFF"/>
                </a:solidFill>
                <a:latin typeface="Times New Roman" panose="02020603050405020304" pitchFamily="18" charset="0"/>
                <a:cs typeface="Times New Roman" panose="02020603050405020304" pitchFamily="18" charset="0"/>
              </a:rPr>
              <a:t> </a:t>
            </a:r>
            <a:r>
              <a:rPr sz="1600" b="1" i="1" spc="-5" dirty="0">
                <a:solidFill>
                  <a:srgbClr val="FFFFFF"/>
                </a:solidFill>
                <a:latin typeface="Times New Roman" panose="02020603050405020304" pitchFamily="18" charset="0"/>
                <a:cs typeface="Times New Roman" panose="02020603050405020304" pitchFamily="18" charset="0"/>
              </a:rPr>
              <a:t>Analytics</a:t>
            </a:r>
            <a:endParaRPr sz="1600" i="1" dirty="0">
              <a:latin typeface="Times New Roman" panose="02020603050405020304" pitchFamily="18" charset="0"/>
              <a:cs typeface="Times New Roman" panose="02020603050405020304" pitchFamily="18" charset="0"/>
            </a:endParaRPr>
          </a:p>
        </p:txBody>
      </p:sp>
      <p:sp>
        <p:nvSpPr>
          <p:cNvPr id="13" name="object 13"/>
          <p:cNvSpPr txBox="1"/>
          <p:nvPr/>
        </p:nvSpPr>
        <p:spPr>
          <a:xfrm>
            <a:off x="9272962" y="1346584"/>
            <a:ext cx="2169265" cy="282770"/>
          </a:xfrm>
          <a:prstGeom prst="rect">
            <a:avLst/>
          </a:prstGeom>
          <a:solidFill>
            <a:schemeClr val="accent2"/>
          </a:solidFill>
        </p:spPr>
        <p:txBody>
          <a:bodyPr vert="horz" wrap="square" lIns="0" tIns="36195" rIns="0" bIns="0" rtlCol="0">
            <a:spAutoFit/>
          </a:bodyPr>
          <a:lstStyle/>
          <a:p>
            <a:pPr marL="472440">
              <a:lnSpc>
                <a:spcPct val="100000"/>
              </a:lnSpc>
              <a:spcBef>
                <a:spcPts val="285"/>
              </a:spcBef>
            </a:pPr>
            <a:r>
              <a:rPr sz="1600" b="1" i="1" spc="-5" dirty="0">
                <a:solidFill>
                  <a:srgbClr val="FFFFFF"/>
                </a:solidFill>
                <a:latin typeface="Times New Roman" panose="02020603050405020304" pitchFamily="18" charset="0"/>
                <a:cs typeface="Times New Roman" panose="02020603050405020304" pitchFamily="18" charset="0"/>
              </a:rPr>
              <a:t>Insights</a:t>
            </a:r>
            <a:r>
              <a:rPr sz="1600" b="1" i="1" spc="-20" dirty="0">
                <a:solidFill>
                  <a:srgbClr val="FFFFFF"/>
                </a:solidFill>
                <a:latin typeface="Times New Roman" panose="02020603050405020304" pitchFamily="18" charset="0"/>
                <a:cs typeface="Times New Roman" panose="02020603050405020304" pitchFamily="18" charset="0"/>
              </a:rPr>
              <a:t> </a:t>
            </a:r>
            <a:r>
              <a:rPr sz="1600" b="1" i="1" spc="-5" dirty="0">
                <a:solidFill>
                  <a:srgbClr val="FFFFFF"/>
                </a:solidFill>
                <a:latin typeface="Times New Roman" panose="02020603050405020304" pitchFamily="18" charset="0"/>
                <a:cs typeface="Times New Roman" panose="02020603050405020304" pitchFamily="18" charset="0"/>
              </a:rPr>
              <a:t>Delivery</a:t>
            </a:r>
            <a:endParaRPr sz="1600" i="1" dirty="0">
              <a:latin typeface="Times New Roman" panose="02020603050405020304" pitchFamily="18" charset="0"/>
              <a:cs typeface="Times New Roman" panose="02020603050405020304" pitchFamily="18" charset="0"/>
            </a:endParaRPr>
          </a:p>
        </p:txBody>
      </p:sp>
      <p:sp>
        <p:nvSpPr>
          <p:cNvPr id="14" name="object 14"/>
          <p:cNvSpPr txBox="1"/>
          <p:nvPr/>
        </p:nvSpPr>
        <p:spPr>
          <a:xfrm>
            <a:off x="3880103" y="1208532"/>
            <a:ext cx="2059305" cy="528991"/>
          </a:xfrm>
          <a:prstGeom prst="rect">
            <a:avLst/>
          </a:prstGeom>
          <a:solidFill>
            <a:schemeClr val="accent2"/>
          </a:solidFill>
        </p:spPr>
        <p:txBody>
          <a:bodyPr vert="horz" wrap="square" lIns="0" tIns="36195" rIns="0" bIns="0" rtlCol="0">
            <a:spAutoFit/>
          </a:bodyPr>
          <a:lstStyle/>
          <a:p>
            <a:pPr algn="ctr">
              <a:lnSpc>
                <a:spcPct val="100000"/>
              </a:lnSpc>
              <a:spcBef>
                <a:spcPts val="285"/>
              </a:spcBef>
            </a:pPr>
            <a:r>
              <a:rPr sz="1600" b="1" i="1" spc="-5" dirty="0">
                <a:solidFill>
                  <a:srgbClr val="FFFFFF"/>
                </a:solidFill>
                <a:latin typeface="Times New Roman" panose="02020603050405020304" pitchFamily="18" charset="0"/>
                <a:cs typeface="Times New Roman" panose="02020603050405020304" pitchFamily="18" charset="0"/>
              </a:rPr>
              <a:t>Data</a:t>
            </a:r>
            <a:r>
              <a:rPr sz="1600" b="1" i="1" spc="-15" dirty="0">
                <a:solidFill>
                  <a:srgbClr val="FFFFFF"/>
                </a:solidFill>
                <a:latin typeface="Times New Roman" panose="02020603050405020304" pitchFamily="18" charset="0"/>
                <a:cs typeface="Times New Roman" panose="02020603050405020304" pitchFamily="18" charset="0"/>
              </a:rPr>
              <a:t> </a:t>
            </a:r>
            <a:r>
              <a:rPr sz="1600" b="1" i="1" spc="-5" dirty="0">
                <a:solidFill>
                  <a:srgbClr val="FFFFFF"/>
                </a:solidFill>
                <a:latin typeface="Times New Roman" panose="02020603050405020304" pitchFamily="18" charset="0"/>
                <a:cs typeface="Times New Roman" panose="02020603050405020304" pitchFamily="18" charset="0"/>
              </a:rPr>
              <a:t>Ingestion</a:t>
            </a:r>
            <a:r>
              <a:rPr sz="1600" b="1" i="1" spc="-10" dirty="0">
                <a:solidFill>
                  <a:srgbClr val="FFFFFF"/>
                </a:solidFill>
                <a:latin typeface="Times New Roman" panose="02020603050405020304" pitchFamily="18" charset="0"/>
                <a:cs typeface="Times New Roman" panose="02020603050405020304" pitchFamily="18" charset="0"/>
              </a:rPr>
              <a:t> </a:t>
            </a:r>
            <a:r>
              <a:rPr sz="1600" b="1" i="1" spc="-5" dirty="0">
                <a:solidFill>
                  <a:srgbClr val="FFFFFF"/>
                </a:solidFill>
                <a:latin typeface="Times New Roman" panose="02020603050405020304" pitchFamily="18" charset="0"/>
                <a:cs typeface="Times New Roman" panose="02020603050405020304" pitchFamily="18" charset="0"/>
              </a:rPr>
              <a:t>and</a:t>
            </a:r>
            <a:endParaRPr sz="1600" b="1" i="1" dirty="0">
              <a:latin typeface="Times New Roman" panose="02020603050405020304" pitchFamily="18" charset="0"/>
              <a:cs typeface="Times New Roman" panose="02020603050405020304" pitchFamily="18" charset="0"/>
            </a:endParaRPr>
          </a:p>
          <a:p>
            <a:pPr algn="ctr">
              <a:lnSpc>
                <a:spcPct val="100000"/>
              </a:lnSpc>
            </a:pPr>
            <a:r>
              <a:rPr sz="1600" b="1" i="1" dirty="0">
                <a:solidFill>
                  <a:srgbClr val="FFFFFF"/>
                </a:solidFill>
                <a:latin typeface="Times New Roman" panose="02020603050405020304" pitchFamily="18" charset="0"/>
                <a:cs typeface="Times New Roman" panose="02020603050405020304" pitchFamily="18" charset="0"/>
              </a:rPr>
              <a:t>Transformation</a:t>
            </a:r>
            <a:endParaRPr sz="1600" b="1" i="1" dirty="0">
              <a:latin typeface="Times New Roman" panose="02020603050405020304" pitchFamily="18" charset="0"/>
              <a:cs typeface="Times New Roman" panose="02020603050405020304" pitchFamily="18" charset="0"/>
            </a:endParaRPr>
          </a:p>
        </p:txBody>
      </p:sp>
      <p:grpSp>
        <p:nvGrpSpPr>
          <p:cNvPr id="16" name="object 16"/>
          <p:cNvGrpSpPr/>
          <p:nvPr/>
        </p:nvGrpSpPr>
        <p:grpSpPr>
          <a:xfrm>
            <a:off x="3124200" y="1958339"/>
            <a:ext cx="1990597" cy="1695450"/>
            <a:chOff x="3091433" y="1958339"/>
            <a:chExt cx="2090420" cy="1616710"/>
          </a:xfrm>
        </p:grpSpPr>
        <p:pic>
          <p:nvPicPr>
            <p:cNvPr id="17" name="object 17"/>
            <p:cNvPicPr/>
            <p:nvPr/>
          </p:nvPicPr>
          <p:blipFill>
            <a:blip r:embed="rId3" cstate="print"/>
            <a:stretch>
              <a:fillRect/>
            </a:stretch>
          </p:blipFill>
          <p:spPr>
            <a:xfrm>
              <a:off x="4625339" y="1958339"/>
              <a:ext cx="556260" cy="606551"/>
            </a:xfrm>
            <a:prstGeom prst="rect">
              <a:avLst/>
            </a:prstGeom>
          </p:spPr>
        </p:pic>
        <p:sp>
          <p:nvSpPr>
            <p:cNvPr id="18" name="object 18"/>
            <p:cNvSpPr/>
            <p:nvPr/>
          </p:nvSpPr>
          <p:spPr>
            <a:xfrm>
              <a:off x="3091433" y="3498341"/>
              <a:ext cx="738505" cy="76200"/>
            </a:xfrm>
            <a:custGeom>
              <a:avLst/>
              <a:gdLst/>
              <a:ahLst/>
              <a:cxnLst/>
              <a:rect l="l" t="t" r="r" b="b"/>
              <a:pathLst>
                <a:path w="738504" h="76200">
                  <a:moveTo>
                    <a:pt x="661924" y="0"/>
                  </a:moveTo>
                  <a:lnTo>
                    <a:pt x="661924" y="76200"/>
                  </a:lnTo>
                  <a:lnTo>
                    <a:pt x="712724" y="50800"/>
                  </a:lnTo>
                  <a:lnTo>
                    <a:pt x="674624" y="50800"/>
                  </a:lnTo>
                  <a:lnTo>
                    <a:pt x="674624" y="25400"/>
                  </a:lnTo>
                  <a:lnTo>
                    <a:pt x="712724" y="25400"/>
                  </a:lnTo>
                  <a:lnTo>
                    <a:pt x="661924" y="0"/>
                  </a:lnTo>
                  <a:close/>
                </a:path>
                <a:path w="738504" h="76200">
                  <a:moveTo>
                    <a:pt x="661924" y="25400"/>
                  </a:moveTo>
                  <a:lnTo>
                    <a:pt x="0" y="25400"/>
                  </a:lnTo>
                  <a:lnTo>
                    <a:pt x="0" y="50800"/>
                  </a:lnTo>
                  <a:lnTo>
                    <a:pt x="661924" y="50800"/>
                  </a:lnTo>
                  <a:lnTo>
                    <a:pt x="661924" y="25400"/>
                  </a:lnTo>
                  <a:close/>
                </a:path>
                <a:path w="738504" h="76200">
                  <a:moveTo>
                    <a:pt x="712724" y="25400"/>
                  </a:moveTo>
                  <a:lnTo>
                    <a:pt x="674624" y="25400"/>
                  </a:lnTo>
                  <a:lnTo>
                    <a:pt x="674624" y="50800"/>
                  </a:lnTo>
                  <a:lnTo>
                    <a:pt x="712724" y="50800"/>
                  </a:lnTo>
                  <a:lnTo>
                    <a:pt x="738124" y="38100"/>
                  </a:lnTo>
                  <a:lnTo>
                    <a:pt x="712724" y="25400"/>
                  </a:lnTo>
                  <a:close/>
                </a:path>
              </a:pathLst>
            </a:custGeom>
            <a:solidFill>
              <a:srgbClr val="D30031"/>
            </a:solidFill>
          </p:spPr>
          <p:txBody>
            <a:bodyPr wrap="square" lIns="0" tIns="0" rIns="0" bIns="0" rtlCol="0"/>
            <a:lstStyle/>
            <a:p>
              <a:endParaRPr/>
            </a:p>
          </p:txBody>
        </p:sp>
      </p:grpSp>
      <p:sp>
        <p:nvSpPr>
          <p:cNvPr id="19" name="object 19"/>
          <p:cNvSpPr txBox="1"/>
          <p:nvPr/>
        </p:nvSpPr>
        <p:spPr>
          <a:xfrm>
            <a:off x="3872484" y="1827274"/>
            <a:ext cx="2060575" cy="3726179"/>
          </a:xfrm>
          <a:prstGeom prst="rect">
            <a:avLst/>
          </a:prstGeom>
          <a:ln w="6350">
            <a:solidFill>
              <a:srgbClr val="A6A6A6"/>
            </a:solidFill>
          </a:ln>
        </p:spPr>
        <p:txBody>
          <a:bodyPr vert="horz" wrap="square" lIns="0" tIns="0" rIns="0" bIns="0" rtlCol="0">
            <a:spAutoFit/>
          </a:bodyPr>
          <a:lstStyle/>
          <a:p>
            <a:pPr>
              <a:lnSpc>
                <a:spcPct val="100000"/>
              </a:lnSpc>
            </a:pPr>
            <a:endParaRPr sz="1500" dirty="0">
              <a:solidFill>
                <a:schemeClr val="bg1"/>
              </a:solidFill>
              <a:latin typeface="Times New Roman"/>
              <a:cs typeface="Times New Roman"/>
            </a:endParaRPr>
          </a:p>
          <a:p>
            <a:pPr>
              <a:lnSpc>
                <a:spcPct val="100000"/>
              </a:lnSpc>
            </a:pPr>
            <a:endParaRPr sz="1500" dirty="0">
              <a:solidFill>
                <a:schemeClr val="bg1"/>
              </a:solidFill>
              <a:latin typeface="Times New Roman"/>
              <a:cs typeface="Times New Roman"/>
            </a:endParaRPr>
          </a:p>
          <a:p>
            <a:pPr>
              <a:lnSpc>
                <a:spcPct val="100000"/>
              </a:lnSpc>
            </a:pPr>
            <a:endParaRPr sz="1500" dirty="0">
              <a:solidFill>
                <a:schemeClr val="bg1"/>
              </a:solidFill>
              <a:latin typeface="Times New Roman"/>
              <a:cs typeface="Times New Roman"/>
            </a:endParaRPr>
          </a:p>
          <a:p>
            <a:pPr>
              <a:lnSpc>
                <a:spcPct val="100000"/>
              </a:lnSpc>
              <a:spcBef>
                <a:spcPts val="5"/>
              </a:spcBef>
            </a:pPr>
            <a:endParaRPr sz="1650" dirty="0">
              <a:solidFill>
                <a:schemeClr val="bg1"/>
              </a:solidFill>
              <a:latin typeface="Times New Roman"/>
              <a:cs typeface="Times New Roman"/>
            </a:endParaRPr>
          </a:p>
          <a:p>
            <a:pPr marL="420370" marR="240029">
              <a:lnSpc>
                <a:spcPct val="200000"/>
              </a:lnSpc>
            </a:pPr>
            <a:r>
              <a:rPr sz="1400" b="1" spc="-5" dirty="0">
                <a:latin typeface="Arial"/>
                <a:cs typeface="Arial"/>
              </a:rPr>
              <a:t>Data</a:t>
            </a:r>
            <a:r>
              <a:rPr sz="1400" b="1" spc="-70" dirty="0">
                <a:latin typeface="Arial"/>
                <a:cs typeface="Arial"/>
              </a:rPr>
              <a:t> </a:t>
            </a:r>
            <a:r>
              <a:rPr sz="1400" b="1" spc="-5" dirty="0">
                <a:latin typeface="Arial"/>
                <a:cs typeface="Arial"/>
              </a:rPr>
              <a:t>Warehouse </a:t>
            </a:r>
            <a:r>
              <a:rPr sz="1400" b="1" spc="-375" dirty="0">
                <a:latin typeface="Arial"/>
                <a:cs typeface="Arial"/>
              </a:rPr>
              <a:t> </a:t>
            </a:r>
            <a:r>
              <a:rPr sz="1400" b="1" spc="-5" dirty="0">
                <a:latin typeface="Arial"/>
                <a:cs typeface="Arial"/>
              </a:rPr>
              <a:t>Data Lake </a:t>
            </a:r>
            <a:r>
              <a:rPr sz="1400" b="1" dirty="0">
                <a:latin typeface="Arial"/>
                <a:cs typeface="Arial"/>
              </a:rPr>
              <a:t> </a:t>
            </a:r>
            <a:r>
              <a:rPr sz="1400" b="1" spc="-5" dirty="0">
                <a:latin typeface="Arial"/>
                <a:cs typeface="Arial"/>
              </a:rPr>
              <a:t>Database </a:t>
            </a:r>
            <a:r>
              <a:rPr sz="1400" b="1" dirty="0">
                <a:latin typeface="Arial"/>
                <a:cs typeface="Arial"/>
              </a:rPr>
              <a:t> Schema</a:t>
            </a:r>
            <a:endParaRPr sz="1400" dirty="0">
              <a:latin typeface="Arial"/>
              <a:cs typeface="Arial"/>
            </a:endParaRPr>
          </a:p>
          <a:p>
            <a:pPr>
              <a:lnSpc>
                <a:spcPct val="100000"/>
              </a:lnSpc>
            </a:pPr>
            <a:endParaRPr sz="1500" dirty="0">
              <a:latin typeface="Arial"/>
              <a:cs typeface="Arial"/>
            </a:endParaRPr>
          </a:p>
          <a:p>
            <a:pPr>
              <a:lnSpc>
                <a:spcPct val="100000"/>
              </a:lnSpc>
            </a:pPr>
            <a:endParaRPr sz="1500" dirty="0">
              <a:latin typeface="Arial"/>
              <a:cs typeface="Arial"/>
            </a:endParaRPr>
          </a:p>
          <a:p>
            <a:pPr marL="248285" marR="258445">
              <a:lnSpc>
                <a:spcPct val="100000"/>
              </a:lnSpc>
              <a:spcBef>
                <a:spcPts val="990"/>
              </a:spcBef>
            </a:pPr>
            <a:r>
              <a:rPr sz="1100" spc="-5" dirty="0">
                <a:latin typeface="Arial"/>
                <a:cs typeface="Arial"/>
              </a:rPr>
              <a:t>Using</a:t>
            </a:r>
            <a:r>
              <a:rPr sz="1100" spc="-25" dirty="0">
                <a:latin typeface="Arial"/>
                <a:cs typeface="Arial"/>
              </a:rPr>
              <a:t> </a:t>
            </a:r>
            <a:r>
              <a:rPr sz="1100" spc="-5" dirty="0">
                <a:latin typeface="Arial"/>
                <a:cs typeface="Arial"/>
              </a:rPr>
              <a:t>Extract,</a:t>
            </a:r>
            <a:r>
              <a:rPr sz="1100" spc="-40" dirty="0">
                <a:latin typeface="Arial"/>
                <a:cs typeface="Arial"/>
              </a:rPr>
              <a:t> </a:t>
            </a:r>
            <a:r>
              <a:rPr sz="1100" dirty="0">
                <a:latin typeface="Arial"/>
                <a:cs typeface="Arial"/>
              </a:rPr>
              <a:t>Transform </a:t>
            </a:r>
            <a:r>
              <a:rPr sz="1100" spc="-295" dirty="0">
                <a:latin typeface="Arial"/>
                <a:cs typeface="Arial"/>
              </a:rPr>
              <a:t> </a:t>
            </a:r>
            <a:r>
              <a:rPr sz="1100" dirty="0">
                <a:latin typeface="Arial"/>
                <a:cs typeface="Arial"/>
              </a:rPr>
              <a:t>and</a:t>
            </a:r>
            <a:r>
              <a:rPr sz="1100" spc="-15" dirty="0">
                <a:latin typeface="Arial"/>
                <a:cs typeface="Arial"/>
              </a:rPr>
              <a:t> </a:t>
            </a:r>
            <a:r>
              <a:rPr sz="1100" spc="-5" dirty="0">
                <a:latin typeface="Arial"/>
                <a:cs typeface="Arial"/>
              </a:rPr>
              <a:t>Loading</a:t>
            </a:r>
            <a:endParaRPr sz="1100" dirty="0">
              <a:latin typeface="Arial"/>
              <a:cs typeface="Arial"/>
            </a:endParaRPr>
          </a:p>
        </p:txBody>
      </p:sp>
      <p:sp>
        <p:nvSpPr>
          <p:cNvPr id="21" name="object 21"/>
          <p:cNvSpPr txBox="1"/>
          <p:nvPr/>
        </p:nvSpPr>
        <p:spPr>
          <a:xfrm>
            <a:off x="6600013" y="1725842"/>
            <a:ext cx="2254250" cy="409086"/>
          </a:xfrm>
          <a:prstGeom prst="rect">
            <a:avLst/>
          </a:prstGeom>
          <a:ln w="6350">
            <a:solidFill>
              <a:srgbClr val="A6A6A6"/>
            </a:solidFill>
          </a:ln>
        </p:spPr>
        <p:txBody>
          <a:bodyPr vert="horz" wrap="square" lIns="0" tIns="161290" rIns="0" bIns="0" rtlCol="0">
            <a:spAutoFit/>
          </a:bodyPr>
          <a:lstStyle/>
          <a:p>
            <a:pPr marL="457200">
              <a:lnSpc>
                <a:spcPct val="100000"/>
              </a:lnSpc>
              <a:spcBef>
                <a:spcPts val="1270"/>
              </a:spcBef>
            </a:pPr>
            <a:r>
              <a:rPr sz="1600" b="1" spc="-15" dirty="0">
                <a:latin typeface="Times New Roman" panose="02020603050405020304" pitchFamily="18" charset="0"/>
                <a:cs typeface="Times New Roman" panose="02020603050405020304" pitchFamily="18" charset="0"/>
              </a:rPr>
              <a:t>OLAP</a:t>
            </a:r>
            <a:r>
              <a:rPr sz="1600" b="1" spc="-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Cubes</a:t>
            </a:r>
            <a:endParaRPr sz="1600" dirty="0">
              <a:latin typeface="Times New Roman" panose="02020603050405020304" pitchFamily="18" charset="0"/>
              <a:cs typeface="Times New Roman" panose="02020603050405020304" pitchFamily="18" charset="0"/>
            </a:endParaRPr>
          </a:p>
        </p:txBody>
      </p:sp>
      <p:grpSp>
        <p:nvGrpSpPr>
          <p:cNvPr id="22" name="object 22"/>
          <p:cNvGrpSpPr/>
          <p:nvPr/>
        </p:nvGrpSpPr>
        <p:grpSpPr>
          <a:xfrm>
            <a:off x="5933694" y="2177795"/>
            <a:ext cx="5320030" cy="2268220"/>
            <a:chOff x="5933694" y="2177795"/>
            <a:chExt cx="5320030" cy="2268220"/>
          </a:xfrm>
        </p:grpSpPr>
        <p:sp>
          <p:nvSpPr>
            <p:cNvPr id="23" name="object 23"/>
            <p:cNvSpPr/>
            <p:nvPr/>
          </p:nvSpPr>
          <p:spPr>
            <a:xfrm>
              <a:off x="5933694" y="3653789"/>
              <a:ext cx="662940" cy="76200"/>
            </a:xfrm>
            <a:custGeom>
              <a:avLst/>
              <a:gdLst/>
              <a:ahLst/>
              <a:cxnLst/>
              <a:rect l="l" t="t" r="r" b="b"/>
              <a:pathLst>
                <a:path w="662940" h="76200">
                  <a:moveTo>
                    <a:pt x="586231" y="0"/>
                  </a:moveTo>
                  <a:lnTo>
                    <a:pt x="586231" y="76200"/>
                  </a:lnTo>
                  <a:lnTo>
                    <a:pt x="637031" y="50800"/>
                  </a:lnTo>
                  <a:lnTo>
                    <a:pt x="598931" y="50800"/>
                  </a:lnTo>
                  <a:lnTo>
                    <a:pt x="598931" y="25400"/>
                  </a:lnTo>
                  <a:lnTo>
                    <a:pt x="637031" y="25400"/>
                  </a:lnTo>
                  <a:lnTo>
                    <a:pt x="586231" y="0"/>
                  </a:lnTo>
                  <a:close/>
                </a:path>
                <a:path w="662940" h="76200">
                  <a:moveTo>
                    <a:pt x="586231" y="25400"/>
                  </a:moveTo>
                  <a:lnTo>
                    <a:pt x="0" y="25400"/>
                  </a:lnTo>
                  <a:lnTo>
                    <a:pt x="0" y="50800"/>
                  </a:lnTo>
                  <a:lnTo>
                    <a:pt x="586231" y="50800"/>
                  </a:lnTo>
                  <a:lnTo>
                    <a:pt x="586231" y="25400"/>
                  </a:lnTo>
                  <a:close/>
                </a:path>
                <a:path w="662940" h="76200">
                  <a:moveTo>
                    <a:pt x="637031" y="25400"/>
                  </a:moveTo>
                  <a:lnTo>
                    <a:pt x="598931" y="25400"/>
                  </a:lnTo>
                  <a:lnTo>
                    <a:pt x="598931" y="50800"/>
                  </a:lnTo>
                  <a:lnTo>
                    <a:pt x="637031" y="50800"/>
                  </a:lnTo>
                  <a:lnTo>
                    <a:pt x="662431" y="38100"/>
                  </a:lnTo>
                  <a:lnTo>
                    <a:pt x="637031" y="25400"/>
                  </a:lnTo>
                  <a:close/>
                </a:path>
              </a:pathLst>
            </a:custGeom>
            <a:solidFill>
              <a:srgbClr val="D30031"/>
            </a:solidFill>
          </p:spPr>
          <p:txBody>
            <a:bodyPr wrap="square" lIns="0" tIns="0" rIns="0" bIns="0" rtlCol="0"/>
            <a:lstStyle/>
            <a:p>
              <a:endParaRPr/>
            </a:p>
          </p:txBody>
        </p:sp>
        <p:pic>
          <p:nvPicPr>
            <p:cNvPr id="24" name="object 24"/>
            <p:cNvPicPr/>
            <p:nvPr/>
          </p:nvPicPr>
          <p:blipFill>
            <a:blip r:embed="rId4" cstate="print"/>
            <a:stretch>
              <a:fillRect/>
            </a:stretch>
          </p:blipFill>
          <p:spPr>
            <a:xfrm>
              <a:off x="9835896" y="3867911"/>
              <a:ext cx="1085088" cy="577595"/>
            </a:xfrm>
            <a:prstGeom prst="rect">
              <a:avLst/>
            </a:prstGeom>
          </p:spPr>
        </p:pic>
        <p:pic>
          <p:nvPicPr>
            <p:cNvPr id="25" name="object 25"/>
            <p:cNvPicPr/>
            <p:nvPr/>
          </p:nvPicPr>
          <p:blipFill>
            <a:blip r:embed="rId5" cstate="print"/>
            <a:stretch>
              <a:fillRect/>
            </a:stretch>
          </p:blipFill>
          <p:spPr>
            <a:xfrm>
              <a:off x="9503664" y="2951987"/>
              <a:ext cx="1749552" cy="739139"/>
            </a:xfrm>
            <a:prstGeom prst="rect">
              <a:avLst/>
            </a:prstGeom>
          </p:spPr>
        </p:pic>
        <p:pic>
          <p:nvPicPr>
            <p:cNvPr id="26" name="object 26"/>
            <p:cNvPicPr/>
            <p:nvPr/>
          </p:nvPicPr>
          <p:blipFill>
            <a:blip r:embed="rId6" cstate="print"/>
            <a:stretch>
              <a:fillRect/>
            </a:stretch>
          </p:blipFill>
          <p:spPr>
            <a:xfrm>
              <a:off x="9560052" y="2177795"/>
              <a:ext cx="1621536" cy="632460"/>
            </a:xfrm>
            <a:prstGeom prst="rect">
              <a:avLst/>
            </a:prstGeom>
          </p:spPr>
        </p:pic>
      </p:grpSp>
      <p:sp>
        <p:nvSpPr>
          <p:cNvPr id="27" name="object 27"/>
          <p:cNvSpPr txBox="1"/>
          <p:nvPr/>
        </p:nvSpPr>
        <p:spPr>
          <a:xfrm>
            <a:off x="9355835" y="1827276"/>
            <a:ext cx="1991995" cy="279564"/>
          </a:xfrm>
          <a:prstGeom prst="rect">
            <a:avLst/>
          </a:prstGeom>
          <a:ln w="6350">
            <a:solidFill>
              <a:srgbClr val="A6A6A6"/>
            </a:solidFill>
          </a:ln>
        </p:spPr>
        <p:txBody>
          <a:bodyPr vert="horz" wrap="square" lIns="0" tIns="33020" rIns="0" bIns="0" rtlCol="0">
            <a:spAutoFit/>
          </a:bodyPr>
          <a:lstStyle/>
          <a:p>
            <a:pPr marL="212725">
              <a:lnSpc>
                <a:spcPct val="100000"/>
              </a:lnSpc>
              <a:spcBef>
                <a:spcPts val="260"/>
              </a:spcBef>
            </a:pPr>
            <a:r>
              <a:rPr sz="1600" b="1" spc="-5" dirty="0">
                <a:latin typeface="Times New Roman" panose="02020603050405020304" pitchFamily="18" charset="0"/>
                <a:cs typeface="Times New Roman" panose="02020603050405020304" pitchFamily="18" charset="0"/>
              </a:rPr>
              <a:t>Data</a:t>
            </a:r>
            <a:r>
              <a:rPr sz="1600" b="1" spc="-40"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Visualization</a:t>
            </a:r>
            <a:endParaRPr sz="1600" dirty="0">
              <a:latin typeface="Times New Roman" panose="02020603050405020304" pitchFamily="18" charset="0"/>
              <a:cs typeface="Times New Roman" panose="02020603050405020304" pitchFamily="18" charset="0"/>
            </a:endParaRPr>
          </a:p>
        </p:txBody>
      </p:sp>
      <p:sp>
        <p:nvSpPr>
          <p:cNvPr id="28" name="object 28"/>
          <p:cNvSpPr/>
          <p:nvPr/>
        </p:nvSpPr>
        <p:spPr>
          <a:xfrm>
            <a:off x="8868918" y="3656838"/>
            <a:ext cx="487680" cy="76200"/>
          </a:xfrm>
          <a:custGeom>
            <a:avLst/>
            <a:gdLst/>
            <a:ahLst/>
            <a:cxnLst/>
            <a:rect l="l" t="t" r="r" b="b"/>
            <a:pathLst>
              <a:path w="487679" h="76200">
                <a:moveTo>
                  <a:pt x="411479" y="0"/>
                </a:moveTo>
                <a:lnTo>
                  <a:pt x="411479" y="76200"/>
                </a:lnTo>
                <a:lnTo>
                  <a:pt x="462279" y="50800"/>
                </a:lnTo>
                <a:lnTo>
                  <a:pt x="424179" y="50800"/>
                </a:lnTo>
                <a:lnTo>
                  <a:pt x="424179" y="25400"/>
                </a:lnTo>
                <a:lnTo>
                  <a:pt x="462279" y="25400"/>
                </a:lnTo>
                <a:lnTo>
                  <a:pt x="411479" y="0"/>
                </a:lnTo>
                <a:close/>
              </a:path>
              <a:path w="487679" h="76200">
                <a:moveTo>
                  <a:pt x="411479" y="25400"/>
                </a:moveTo>
                <a:lnTo>
                  <a:pt x="0" y="25400"/>
                </a:lnTo>
                <a:lnTo>
                  <a:pt x="0" y="50800"/>
                </a:lnTo>
                <a:lnTo>
                  <a:pt x="411479" y="50800"/>
                </a:lnTo>
                <a:lnTo>
                  <a:pt x="411479" y="25400"/>
                </a:lnTo>
                <a:close/>
              </a:path>
              <a:path w="487679" h="76200">
                <a:moveTo>
                  <a:pt x="462279" y="25400"/>
                </a:moveTo>
                <a:lnTo>
                  <a:pt x="424179" y="25400"/>
                </a:lnTo>
                <a:lnTo>
                  <a:pt x="424179" y="50800"/>
                </a:lnTo>
                <a:lnTo>
                  <a:pt x="462279" y="50800"/>
                </a:lnTo>
                <a:lnTo>
                  <a:pt x="487679" y="38100"/>
                </a:lnTo>
                <a:lnTo>
                  <a:pt x="462279" y="25400"/>
                </a:lnTo>
                <a:close/>
              </a:path>
            </a:pathLst>
          </a:custGeom>
          <a:solidFill>
            <a:srgbClr val="D30031"/>
          </a:solidFill>
        </p:spPr>
        <p:txBody>
          <a:bodyPr wrap="square" lIns="0" tIns="0" rIns="0" bIns="0" rtlCol="0"/>
          <a:lstStyle/>
          <a:p>
            <a:endParaRPr/>
          </a:p>
        </p:txBody>
      </p:sp>
      <p:sp>
        <p:nvSpPr>
          <p:cNvPr id="29" name="object 29"/>
          <p:cNvSpPr txBox="1"/>
          <p:nvPr/>
        </p:nvSpPr>
        <p:spPr>
          <a:xfrm>
            <a:off x="9355835" y="4968240"/>
            <a:ext cx="1991995" cy="789960"/>
          </a:xfrm>
          <a:prstGeom prst="rect">
            <a:avLst/>
          </a:prstGeom>
          <a:solidFill>
            <a:srgbClr val="E7F0FF"/>
          </a:solidFill>
          <a:ln w="6350">
            <a:solidFill>
              <a:srgbClr val="A6A6A6"/>
            </a:solidFill>
          </a:ln>
        </p:spPr>
        <p:txBody>
          <a:bodyPr vert="horz" wrap="square" lIns="0" tIns="0" rIns="0" bIns="0" rtlCol="0">
            <a:spAutoFit/>
          </a:bodyPr>
          <a:lstStyle/>
          <a:p>
            <a:pPr algn="ctr">
              <a:lnSpc>
                <a:spcPct val="100000"/>
              </a:lnSpc>
            </a:pPr>
            <a:endParaRPr sz="1500" dirty="0">
              <a:solidFill>
                <a:schemeClr val="bg1"/>
              </a:solidFill>
              <a:latin typeface="Times New Roman" panose="02020603050405020304" pitchFamily="18" charset="0"/>
              <a:cs typeface="Times New Roman" panose="02020603050405020304" pitchFamily="18" charset="0"/>
            </a:endParaRPr>
          </a:p>
          <a:p>
            <a:pPr marL="139065" marR="335280" algn="ctr">
              <a:lnSpc>
                <a:spcPct val="100000"/>
              </a:lnSpc>
              <a:spcBef>
                <a:spcPts val="1040"/>
              </a:spcBef>
            </a:pPr>
            <a:r>
              <a:rPr sz="1400" b="1" spc="15" dirty="0">
                <a:latin typeface="Times New Roman" panose="02020603050405020304" pitchFamily="18" charset="0"/>
                <a:cs typeface="Times New Roman" panose="02020603050405020304" pitchFamily="18" charset="0"/>
              </a:rPr>
              <a:t>M</a:t>
            </a:r>
            <a:r>
              <a:rPr sz="1400" b="1" dirty="0">
                <a:latin typeface="Times New Roman" panose="02020603050405020304" pitchFamily="18" charset="0"/>
                <a:cs typeface="Times New Roman" panose="02020603050405020304" pitchFamily="18" charset="0"/>
              </a:rPr>
              <a:t>ac</a:t>
            </a:r>
            <a:r>
              <a:rPr sz="1400" b="1" spc="-10" dirty="0">
                <a:latin typeface="Times New Roman" panose="02020603050405020304" pitchFamily="18" charset="0"/>
                <a:cs typeface="Times New Roman" panose="02020603050405020304" pitchFamily="18" charset="0"/>
              </a:rPr>
              <a:t>hin</a:t>
            </a:r>
            <a:r>
              <a:rPr sz="1400" b="1" dirty="0">
                <a:latin typeface="Times New Roman" panose="02020603050405020304" pitchFamily="18" charset="0"/>
                <a:cs typeface="Times New Roman" panose="02020603050405020304" pitchFamily="18" charset="0"/>
              </a:rPr>
              <a:t>e</a:t>
            </a:r>
            <a:r>
              <a:rPr sz="1400" b="1" spc="-45" dirty="0">
                <a:latin typeface="Times New Roman" panose="02020603050405020304" pitchFamily="18" charset="0"/>
                <a:cs typeface="Times New Roman" panose="02020603050405020304" pitchFamily="18" charset="0"/>
              </a:rPr>
              <a:t> </a:t>
            </a:r>
            <a:r>
              <a:rPr sz="1400" b="1" spc="-10" dirty="0">
                <a:latin typeface="Times New Roman" panose="02020603050405020304" pitchFamily="18" charset="0"/>
                <a:cs typeface="Times New Roman" panose="02020603050405020304" pitchFamily="18" charset="0"/>
              </a:rPr>
              <a:t>L</a:t>
            </a:r>
            <a:r>
              <a:rPr sz="1400" b="1" dirty="0">
                <a:latin typeface="Times New Roman" panose="02020603050405020304" pitchFamily="18" charset="0"/>
                <a:cs typeface="Times New Roman" panose="02020603050405020304" pitchFamily="18" charset="0"/>
              </a:rPr>
              <a:t>ear</a:t>
            </a:r>
            <a:r>
              <a:rPr sz="1400" b="1" spc="-10" dirty="0">
                <a:latin typeface="Times New Roman" panose="02020603050405020304" pitchFamily="18" charset="0"/>
                <a:cs typeface="Times New Roman" panose="02020603050405020304" pitchFamily="18" charset="0"/>
              </a:rPr>
              <a:t>n</a:t>
            </a:r>
            <a:r>
              <a:rPr sz="1400" b="1" dirty="0">
                <a:latin typeface="Times New Roman" panose="02020603050405020304" pitchFamily="18" charset="0"/>
                <a:cs typeface="Times New Roman" panose="02020603050405020304" pitchFamily="18" charset="0"/>
              </a:rPr>
              <a:t>i</a:t>
            </a:r>
            <a:r>
              <a:rPr sz="1400" b="1" spc="-10" dirty="0">
                <a:latin typeface="Times New Roman" panose="02020603050405020304" pitchFamily="18" charset="0"/>
                <a:cs typeface="Times New Roman" panose="02020603050405020304" pitchFamily="18" charset="0"/>
              </a:rPr>
              <a:t>n</a:t>
            </a:r>
            <a:r>
              <a:rPr sz="1400" b="1" dirty="0">
                <a:latin typeface="Times New Roman" panose="02020603050405020304" pitchFamily="18" charset="0"/>
                <a:cs typeface="Times New Roman" panose="02020603050405020304" pitchFamily="18" charset="0"/>
              </a:rPr>
              <a:t>g  </a:t>
            </a:r>
            <a:r>
              <a:rPr sz="1400" b="1" spc="-5" dirty="0">
                <a:latin typeface="Times New Roman" panose="02020603050405020304" pitchFamily="18" charset="0"/>
                <a:cs typeface="Times New Roman" panose="02020603050405020304" pitchFamily="18" charset="0"/>
              </a:rPr>
              <a:t>Models</a:t>
            </a:r>
            <a:endParaRPr sz="1400" dirty="0">
              <a:latin typeface="Times New Roman" panose="02020603050405020304" pitchFamily="18" charset="0"/>
              <a:cs typeface="Times New Roman" panose="02020603050405020304" pitchFamily="18" charset="0"/>
            </a:endParaRPr>
          </a:p>
        </p:txBody>
      </p:sp>
      <p:sp>
        <p:nvSpPr>
          <p:cNvPr id="30" name="object 30"/>
          <p:cNvSpPr/>
          <p:nvPr/>
        </p:nvSpPr>
        <p:spPr>
          <a:xfrm>
            <a:off x="8868918" y="5072126"/>
            <a:ext cx="487680" cy="521334"/>
          </a:xfrm>
          <a:custGeom>
            <a:avLst/>
            <a:gdLst/>
            <a:ahLst/>
            <a:cxnLst/>
            <a:rect l="l" t="t" r="r" b="b"/>
            <a:pathLst>
              <a:path w="487679" h="521335">
                <a:moveTo>
                  <a:pt x="411479" y="444881"/>
                </a:moveTo>
                <a:lnTo>
                  <a:pt x="411479" y="521106"/>
                </a:lnTo>
                <a:lnTo>
                  <a:pt x="462296" y="495681"/>
                </a:lnTo>
                <a:lnTo>
                  <a:pt x="424179" y="495681"/>
                </a:lnTo>
                <a:lnTo>
                  <a:pt x="424179" y="470281"/>
                </a:lnTo>
                <a:lnTo>
                  <a:pt x="462279" y="470281"/>
                </a:lnTo>
                <a:lnTo>
                  <a:pt x="411479" y="444881"/>
                </a:lnTo>
                <a:close/>
              </a:path>
              <a:path w="487679" h="521335">
                <a:moveTo>
                  <a:pt x="231139" y="12700"/>
                </a:moveTo>
                <a:lnTo>
                  <a:pt x="231139" y="489966"/>
                </a:lnTo>
                <a:lnTo>
                  <a:pt x="236854" y="495681"/>
                </a:lnTo>
                <a:lnTo>
                  <a:pt x="411479" y="495681"/>
                </a:lnTo>
                <a:lnTo>
                  <a:pt x="411479" y="482981"/>
                </a:lnTo>
                <a:lnTo>
                  <a:pt x="256539" y="482981"/>
                </a:lnTo>
                <a:lnTo>
                  <a:pt x="243839" y="470281"/>
                </a:lnTo>
                <a:lnTo>
                  <a:pt x="256539" y="470281"/>
                </a:lnTo>
                <a:lnTo>
                  <a:pt x="256539" y="25400"/>
                </a:lnTo>
                <a:lnTo>
                  <a:pt x="243839" y="25400"/>
                </a:lnTo>
                <a:lnTo>
                  <a:pt x="231139" y="12700"/>
                </a:lnTo>
                <a:close/>
              </a:path>
              <a:path w="487679" h="521335">
                <a:moveTo>
                  <a:pt x="462279" y="470281"/>
                </a:moveTo>
                <a:lnTo>
                  <a:pt x="424179" y="470281"/>
                </a:lnTo>
                <a:lnTo>
                  <a:pt x="424179" y="495681"/>
                </a:lnTo>
                <a:lnTo>
                  <a:pt x="462296" y="495681"/>
                </a:lnTo>
                <a:lnTo>
                  <a:pt x="487679" y="482981"/>
                </a:lnTo>
                <a:lnTo>
                  <a:pt x="462279" y="470281"/>
                </a:lnTo>
                <a:close/>
              </a:path>
              <a:path w="487679" h="521335">
                <a:moveTo>
                  <a:pt x="256539" y="470281"/>
                </a:moveTo>
                <a:lnTo>
                  <a:pt x="243839" y="470281"/>
                </a:lnTo>
                <a:lnTo>
                  <a:pt x="256539" y="482981"/>
                </a:lnTo>
                <a:lnTo>
                  <a:pt x="256539" y="470281"/>
                </a:lnTo>
                <a:close/>
              </a:path>
              <a:path w="487679" h="521335">
                <a:moveTo>
                  <a:pt x="411479" y="470281"/>
                </a:moveTo>
                <a:lnTo>
                  <a:pt x="256539" y="470281"/>
                </a:lnTo>
                <a:lnTo>
                  <a:pt x="256539" y="482981"/>
                </a:lnTo>
                <a:lnTo>
                  <a:pt x="411479" y="482981"/>
                </a:lnTo>
                <a:lnTo>
                  <a:pt x="411479" y="470281"/>
                </a:lnTo>
                <a:close/>
              </a:path>
              <a:path w="487679" h="521335">
                <a:moveTo>
                  <a:pt x="250825" y="0"/>
                </a:moveTo>
                <a:lnTo>
                  <a:pt x="0" y="0"/>
                </a:lnTo>
                <a:lnTo>
                  <a:pt x="0" y="25400"/>
                </a:lnTo>
                <a:lnTo>
                  <a:pt x="231139" y="25400"/>
                </a:lnTo>
                <a:lnTo>
                  <a:pt x="231139" y="12700"/>
                </a:lnTo>
                <a:lnTo>
                  <a:pt x="256539" y="12700"/>
                </a:lnTo>
                <a:lnTo>
                  <a:pt x="256539" y="5715"/>
                </a:lnTo>
                <a:lnTo>
                  <a:pt x="250825" y="0"/>
                </a:lnTo>
                <a:close/>
              </a:path>
              <a:path w="487679" h="521335">
                <a:moveTo>
                  <a:pt x="256539" y="12700"/>
                </a:moveTo>
                <a:lnTo>
                  <a:pt x="231139" y="12700"/>
                </a:lnTo>
                <a:lnTo>
                  <a:pt x="243839" y="25400"/>
                </a:lnTo>
                <a:lnTo>
                  <a:pt x="256539" y="25400"/>
                </a:lnTo>
                <a:lnTo>
                  <a:pt x="256539" y="12700"/>
                </a:lnTo>
                <a:close/>
              </a:path>
            </a:pathLst>
          </a:custGeom>
          <a:solidFill>
            <a:srgbClr val="D30031"/>
          </a:solidFill>
        </p:spPr>
        <p:txBody>
          <a:bodyPr wrap="square" lIns="0" tIns="0" rIns="0" bIns="0" rtlCol="0"/>
          <a:lstStyle/>
          <a:p>
            <a:endParaRPr/>
          </a:p>
        </p:txBody>
      </p:sp>
      <p:sp>
        <p:nvSpPr>
          <p:cNvPr id="31" name="object 31"/>
          <p:cNvSpPr txBox="1"/>
          <p:nvPr/>
        </p:nvSpPr>
        <p:spPr>
          <a:xfrm>
            <a:off x="3827439" y="5893714"/>
            <a:ext cx="1801455" cy="659796"/>
          </a:xfrm>
          <a:prstGeom prst="rect">
            <a:avLst/>
          </a:prstGeom>
        </p:spPr>
        <p:txBody>
          <a:bodyPr vert="horz" wrap="square" lIns="0" tIns="13335" rIns="0" bIns="0" rtlCol="0">
            <a:spAutoFit/>
          </a:bodyPr>
          <a:lstStyle/>
          <a:p>
            <a:pPr marL="12700" marR="5080">
              <a:lnSpc>
                <a:spcPct val="100000"/>
              </a:lnSpc>
              <a:spcBef>
                <a:spcPts val="105"/>
              </a:spcBef>
            </a:pPr>
            <a:r>
              <a:rPr lang="en-US" sz="1400" dirty="0">
                <a:latin typeface="Arial"/>
                <a:cs typeface="Arial"/>
              </a:rPr>
              <a:t>Integration services such as SSIS are an example.</a:t>
            </a:r>
          </a:p>
        </p:txBody>
      </p:sp>
      <p:sp>
        <p:nvSpPr>
          <p:cNvPr id="32" name="object 32"/>
          <p:cNvSpPr txBox="1"/>
          <p:nvPr/>
        </p:nvSpPr>
        <p:spPr>
          <a:xfrm>
            <a:off x="6600013" y="5893714"/>
            <a:ext cx="1900175" cy="659796"/>
          </a:xfrm>
          <a:prstGeom prst="rect">
            <a:avLst/>
          </a:prstGeom>
        </p:spPr>
        <p:txBody>
          <a:bodyPr vert="horz" wrap="square" lIns="0" tIns="13335" rIns="0" bIns="0" rtlCol="0">
            <a:spAutoFit/>
          </a:bodyPr>
          <a:lstStyle/>
          <a:p>
            <a:pPr marL="12700" marR="5080">
              <a:lnSpc>
                <a:spcPct val="100000"/>
              </a:lnSpc>
              <a:spcBef>
                <a:spcPts val="105"/>
              </a:spcBef>
            </a:pPr>
            <a:r>
              <a:rPr lang="en-US" sz="1400" dirty="0">
                <a:latin typeface="Arial"/>
                <a:cs typeface="Arial"/>
              </a:rPr>
              <a:t>A good example of an analytics service is SSAS.</a:t>
            </a:r>
            <a:endParaRPr sz="1400" dirty="0">
              <a:latin typeface="Arial"/>
              <a:cs typeface="Arial"/>
            </a:endParaRPr>
          </a:p>
        </p:txBody>
      </p:sp>
      <p:sp>
        <p:nvSpPr>
          <p:cNvPr id="49" name="object 5">
            <a:extLst>
              <a:ext uri="{FF2B5EF4-FFF2-40B4-BE49-F238E27FC236}">
                <a16:creationId xmlns:a16="http://schemas.microsoft.com/office/drawing/2014/main" id="{6F93DB9E-8D61-4D47-B9F0-4ADBDF388B56}"/>
              </a:ext>
            </a:extLst>
          </p:cNvPr>
          <p:cNvSpPr txBox="1"/>
          <p:nvPr/>
        </p:nvSpPr>
        <p:spPr>
          <a:xfrm>
            <a:off x="1766251" y="768022"/>
            <a:ext cx="9601321" cy="259045"/>
          </a:xfrm>
          <a:prstGeom prst="rect">
            <a:avLst/>
          </a:prstGeom>
        </p:spPr>
        <p:txBody>
          <a:bodyPr vert="horz" wrap="square" lIns="0" tIns="12700" rIns="0" bIns="0" rtlCol="0">
            <a:spAutoFit/>
          </a:bodyPr>
          <a:lstStyle/>
          <a:p>
            <a:pPr marL="12700">
              <a:spcBef>
                <a:spcPts val="100"/>
              </a:spcBef>
            </a:pPr>
            <a:r>
              <a:rPr lang="en-US" sz="1600" b="1" spc="-5" dirty="0">
                <a:latin typeface="Times New Roman" panose="02020603050405020304" pitchFamily="18" charset="0"/>
                <a:cs typeface="Times New Roman" panose="02020603050405020304" pitchFamily="18" charset="0"/>
              </a:rPr>
              <a:t>Overview</a:t>
            </a:r>
            <a:r>
              <a:rPr lang="en-US" sz="1600" b="1" spc="-55"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of</a:t>
            </a:r>
            <a:r>
              <a:rPr lang="en-US" sz="1600" b="1" spc="-1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Data</a:t>
            </a:r>
            <a:r>
              <a:rPr lang="en-US" sz="1600" b="1" spc="-15" dirty="0">
                <a:latin typeface="Times New Roman" panose="02020603050405020304" pitchFamily="18" charset="0"/>
                <a:cs typeface="Times New Roman" panose="02020603050405020304" pitchFamily="18" charset="0"/>
              </a:rPr>
              <a:t> </a:t>
            </a:r>
            <a:r>
              <a:rPr lang="en-US" sz="1600" b="1" spc="-5" dirty="0">
                <a:latin typeface="Times New Roman" panose="02020603050405020304" pitchFamily="18" charset="0"/>
                <a:cs typeface="Times New Roman" panose="02020603050405020304" pitchFamily="18" charset="0"/>
              </a:rPr>
              <a:t>Life</a:t>
            </a:r>
            <a:r>
              <a:rPr lang="en-US" sz="1600" b="1" spc="-20" dirty="0">
                <a:latin typeface="Times New Roman" panose="02020603050405020304" pitchFamily="18" charset="0"/>
                <a:cs typeface="Times New Roman" panose="02020603050405020304" pitchFamily="18" charset="0"/>
              </a:rPr>
              <a:t> </a:t>
            </a:r>
            <a:r>
              <a:rPr lang="en-US" sz="1600" b="1" spc="-5" dirty="0">
                <a:latin typeface="Times New Roman" panose="02020603050405020304" pitchFamily="18" charset="0"/>
                <a:cs typeface="Times New Roman" panose="02020603050405020304" pitchFamily="18" charset="0"/>
              </a:rPr>
              <a:t>Cycle   CSV   JSON  </a:t>
            </a:r>
            <a:r>
              <a:rPr lang="en-US" sz="1600" b="1" spc="-10" dirty="0">
                <a:latin typeface="Times New Roman" panose="02020603050405020304" pitchFamily="18" charset="0"/>
                <a:cs typeface="Times New Roman" panose="02020603050405020304" pitchFamily="18" charset="0"/>
              </a:rPr>
              <a:t>RDB</a:t>
            </a:r>
            <a:r>
              <a:rPr lang="en-US" sz="1600" b="1" spc="15" dirty="0">
                <a:latin typeface="Times New Roman" panose="02020603050405020304" pitchFamily="18" charset="0"/>
                <a:cs typeface="Times New Roman" panose="02020603050405020304" pitchFamily="18" charset="0"/>
              </a:rPr>
              <a:t>M</a:t>
            </a:r>
            <a:r>
              <a:rPr lang="en-US" sz="1600" b="1" dirty="0">
                <a:latin typeface="Times New Roman" panose="02020603050405020304" pitchFamily="18" charset="0"/>
                <a:cs typeface="Times New Roman" panose="02020603050405020304" pitchFamily="18" charset="0"/>
              </a:rPr>
              <a:t>S P</a:t>
            </a:r>
            <a:r>
              <a:rPr lang="en-US" sz="1600" b="1" spc="-10" dirty="0">
                <a:latin typeface="Times New Roman" panose="02020603050405020304" pitchFamily="18" charset="0"/>
                <a:cs typeface="Times New Roman" panose="02020603050405020304" pitchFamily="18" charset="0"/>
              </a:rPr>
              <a:t>o</a:t>
            </a:r>
            <a:r>
              <a:rPr lang="en-US" sz="1600" b="1" dirty="0">
                <a:latin typeface="Times New Roman" panose="02020603050405020304" pitchFamily="18" charset="0"/>
                <a:cs typeface="Times New Roman" panose="02020603050405020304" pitchFamily="18" charset="0"/>
              </a:rPr>
              <a:t>st</a:t>
            </a:r>
            <a:r>
              <a:rPr lang="en-US" sz="1600" b="1" spc="-10" dirty="0">
                <a:latin typeface="Times New Roman" panose="02020603050405020304" pitchFamily="18" charset="0"/>
                <a:cs typeface="Times New Roman" panose="02020603050405020304" pitchFamily="18" charset="0"/>
              </a:rPr>
              <a:t>g</a:t>
            </a:r>
            <a:r>
              <a:rPr lang="en-US" sz="1600" b="1" dirty="0">
                <a:latin typeface="Times New Roman" panose="02020603050405020304" pitchFamily="18" charset="0"/>
                <a:cs typeface="Times New Roman" panose="02020603050405020304" pitchFamily="18" charset="0"/>
              </a:rPr>
              <a:t>res  API’s  Excel</a:t>
            </a:r>
            <a:endParaRPr lang="en-US" sz="1600" dirty="0">
              <a:latin typeface="Times New Roman" panose="02020603050405020304" pitchFamily="18" charset="0"/>
              <a:cs typeface="Times New Roman" panose="02020603050405020304" pitchFamily="18" charset="0"/>
            </a:endParaRPr>
          </a:p>
        </p:txBody>
      </p:sp>
      <p:pic>
        <p:nvPicPr>
          <p:cNvPr id="50" name="Picture 49">
            <a:extLst>
              <a:ext uri="{FF2B5EF4-FFF2-40B4-BE49-F238E27FC236}">
                <a16:creationId xmlns:a16="http://schemas.microsoft.com/office/drawing/2014/main" id="{805C8D5A-1881-44E0-82AF-DFBB219C916E}"/>
              </a:ext>
            </a:extLst>
          </p:cNvPr>
          <p:cNvPicPr>
            <a:picLocks noChangeAspect="1"/>
          </p:cNvPicPr>
          <p:nvPr/>
        </p:nvPicPr>
        <p:blipFill rotWithShape="1">
          <a:blip r:embed="rId7"/>
          <a:srcRect l="53626" t="49354" r="35179" b="19311"/>
          <a:stretch/>
        </p:blipFill>
        <p:spPr>
          <a:xfrm>
            <a:off x="6815072" y="2286000"/>
            <a:ext cx="1887603" cy="2971800"/>
          </a:xfrm>
          <a:prstGeom prst="rect">
            <a:avLst/>
          </a:prstGeom>
        </p:spPr>
      </p:pic>
      <p:sp>
        <p:nvSpPr>
          <p:cNvPr id="51" name="object 19">
            <a:extLst>
              <a:ext uri="{FF2B5EF4-FFF2-40B4-BE49-F238E27FC236}">
                <a16:creationId xmlns:a16="http://schemas.microsoft.com/office/drawing/2014/main" id="{34A767FE-F05A-4221-91A5-CDDA3283041B}"/>
              </a:ext>
            </a:extLst>
          </p:cNvPr>
          <p:cNvSpPr txBox="1"/>
          <p:nvPr/>
        </p:nvSpPr>
        <p:spPr>
          <a:xfrm>
            <a:off x="1100201" y="1817705"/>
            <a:ext cx="1990597" cy="3513782"/>
          </a:xfrm>
          <a:prstGeom prst="rect">
            <a:avLst/>
          </a:prstGeom>
          <a:solidFill>
            <a:srgbClr val="E7F0FF"/>
          </a:solidFill>
          <a:ln w="6350">
            <a:solidFill>
              <a:srgbClr val="A6A6A6"/>
            </a:solidFill>
          </a:ln>
        </p:spPr>
        <p:txBody>
          <a:bodyPr vert="horz" wrap="square" lIns="0" tIns="0" rIns="0" bIns="0" rtlCol="0">
            <a:spAutoFit/>
          </a:bodyPr>
          <a:lstStyle/>
          <a:p>
            <a:pPr>
              <a:lnSpc>
                <a:spcPct val="100000"/>
              </a:lnSpc>
            </a:pPr>
            <a:endParaRPr sz="1500" dirty="0">
              <a:latin typeface="Times New Roman"/>
              <a:cs typeface="Times New Roman"/>
            </a:endParaRPr>
          </a:p>
          <a:p>
            <a:pPr marL="420370" marR="240029">
              <a:lnSpc>
                <a:spcPct val="200000"/>
              </a:lnSpc>
            </a:pPr>
            <a:r>
              <a:rPr lang="en-US" sz="1400" b="1" spc="-5" dirty="0">
                <a:latin typeface="Arial"/>
                <a:cs typeface="Arial"/>
              </a:rPr>
              <a:t>CSV</a:t>
            </a:r>
          </a:p>
          <a:p>
            <a:pPr marL="420370" marR="240029">
              <a:lnSpc>
                <a:spcPct val="200000"/>
              </a:lnSpc>
            </a:pPr>
            <a:r>
              <a:rPr lang="en-US" sz="1400" b="1" spc="-5" dirty="0">
                <a:latin typeface="Arial"/>
                <a:cs typeface="Arial"/>
              </a:rPr>
              <a:t>JSON</a:t>
            </a:r>
          </a:p>
          <a:p>
            <a:pPr marL="420370" marR="240029">
              <a:lnSpc>
                <a:spcPct val="200000"/>
              </a:lnSpc>
            </a:pPr>
            <a:r>
              <a:rPr lang="en-US" sz="1400" b="1" spc="-5" dirty="0">
                <a:latin typeface="Arial"/>
                <a:cs typeface="Arial"/>
              </a:rPr>
              <a:t>RDBMS</a:t>
            </a:r>
          </a:p>
          <a:p>
            <a:pPr marL="420370" marR="240029">
              <a:lnSpc>
                <a:spcPct val="200000"/>
              </a:lnSpc>
            </a:pPr>
            <a:r>
              <a:rPr lang="en-US" sz="1400" b="1" spc="-5" dirty="0">
                <a:latin typeface="Arial"/>
                <a:cs typeface="Arial"/>
              </a:rPr>
              <a:t>Postgres</a:t>
            </a:r>
          </a:p>
          <a:p>
            <a:pPr marL="420370" marR="240029">
              <a:lnSpc>
                <a:spcPct val="200000"/>
              </a:lnSpc>
            </a:pPr>
            <a:r>
              <a:rPr lang="en-US" sz="1400" b="1" spc="-5" dirty="0">
                <a:latin typeface="Arial"/>
                <a:cs typeface="Arial"/>
              </a:rPr>
              <a:t>API’s</a:t>
            </a:r>
          </a:p>
          <a:p>
            <a:pPr marL="420370" marR="240029">
              <a:lnSpc>
                <a:spcPct val="200000"/>
              </a:lnSpc>
            </a:pPr>
            <a:r>
              <a:rPr lang="en-US" sz="1400" b="1" spc="-5" dirty="0">
                <a:latin typeface="Arial"/>
                <a:cs typeface="Arial"/>
              </a:rPr>
              <a:t>Excel</a:t>
            </a:r>
            <a:endParaRPr lang="en-US" sz="1500" dirty="0">
              <a:latin typeface="Arial"/>
              <a:cs typeface="Arial"/>
            </a:endParaRPr>
          </a:p>
          <a:p>
            <a:pPr>
              <a:lnSpc>
                <a:spcPct val="100000"/>
              </a:lnSpc>
            </a:pPr>
            <a:endParaRPr sz="1500" dirty="0">
              <a:latin typeface="Arial"/>
              <a:cs typeface="Arial"/>
            </a:endParaRPr>
          </a:p>
          <a:p>
            <a:pPr marL="248285" marR="258445">
              <a:lnSpc>
                <a:spcPct val="100000"/>
              </a:lnSpc>
              <a:spcBef>
                <a:spcPts val="990"/>
              </a:spcBef>
            </a:pPr>
            <a:r>
              <a:rPr sz="1100" spc="-5" dirty="0">
                <a:latin typeface="Arial"/>
                <a:cs typeface="Arial"/>
              </a:rPr>
              <a:t>Using</a:t>
            </a:r>
            <a:r>
              <a:rPr sz="1100" spc="-25" dirty="0">
                <a:latin typeface="Arial"/>
                <a:cs typeface="Arial"/>
              </a:rPr>
              <a:t> </a:t>
            </a:r>
            <a:r>
              <a:rPr sz="1100" spc="-5" dirty="0">
                <a:latin typeface="Arial"/>
                <a:cs typeface="Arial"/>
              </a:rPr>
              <a:t>Extract,</a:t>
            </a:r>
            <a:r>
              <a:rPr sz="1100" spc="-40" dirty="0">
                <a:latin typeface="Arial"/>
                <a:cs typeface="Arial"/>
              </a:rPr>
              <a:t> </a:t>
            </a:r>
            <a:r>
              <a:rPr sz="1100" dirty="0">
                <a:latin typeface="Arial"/>
                <a:cs typeface="Arial"/>
              </a:rPr>
              <a:t>Transform </a:t>
            </a:r>
            <a:r>
              <a:rPr sz="1100" spc="-295" dirty="0">
                <a:latin typeface="Arial"/>
                <a:cs typeface="Arial"/>
              </a:rPr>
              <a:t> </a:t>
            </a:r>
            <a:r>
              <a:rPr sz="1100" dirty="0">
                <a:latin typeface="Arial"/>
                <a:cs typeface="Arial"/>
              </a:rPr>
              <a:t>and</a:t>
            </a:r>
            <a:r>
              <a:rPr sz="1100" spc="-15" dirty="0">
                <a:latin typeface="Arial"/>
                <a:cs typeface="Arial"/>
              </a:rPr>
              <a:t> </a:t>
            </a:r>
            <a:r>
              <a:rPr sz="1100" spc="-5" dirty="0">
                <a:latin typeface="Arial"/>
                <a:cs typeface="Arial"/>
              </a:rPr>
              <a:t>Loading</a:t>
            </a:r>
            <a:endParaRPr lang="en-US" sz="1100" spc="-5" dirty="0">
              <a:latin typeface="Arial"/>
              <a:cs typeface="Arial"/>
            </a:endParaRPr>
          </a:p>
        </p:txBody>
      </p:sp>
      <p:sp>
        <p:nvSpPr>
          <p:cNvPr id="2" name="TextBox 1">
            <a:extLst>
              <a:ext uri="{FF2B5EF4-FFF2-40B4-BE49-F238E27FC236}">
                <a16:creationId xmlns:a16="http://schemas.microsoft.com/office/drawing/2014/main" id="{02C424AE-74F8-0CF8-F2D7-4477A37415E2}"/>
              </a:ext>
            </a:extLst>
          </p:cNvPr>
          <p:cNvSpPr txBox="1"/>
          <p:nvPr/>
        </p:nvSpPr>
        <p:spPr>
          <a:xfrm>
            <a:off x="1287262" y="736847"/>
            <a:ext cx="343364"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8" name="laser.wav"/>
          </p:stSnd>
        </p:sndAc>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object 9"/>
          <p:cNvGrpSpPr/>
          <p:nvPr/>
        </p:nvGrpSpPr>
        <p:grpSpPr>
          <a:xfrm>
            <a:off x="6164564" y="1168871"/>
            <a:ext cx="4525645" cy="2957195"/>
            <a:chOff x="6164564" y="1168871"/>
            <a:chExt cx="4525645" cy="2957195"/>
          </a:xfrm>
        </p:grpSpPr>
        <p:pic>
          <p:nvPicPr>
            <p:cNvPr id="10" name="object 10"/>
            <p:cNvPicPr/>
            <p:nvPr/>
          </p:nvPicPr>
          <p:blipFill>
            <a:blip r:embed="rId3" cstate="print"/>
            <a:stretch>
              <a:fillRect/>
            </a:stretch>
          </p:blipFill>
          <p:spPr>
            <a:xfrm>
              <a:off x="6164564" y="1168871"/>
              <a:ext cx="4525550" cy="2553534"/>
            </a:xfrm>
            <a:prstGeom prst="rect">
              <a:avLst/>
            </a:prstGeom>
          </p:spPr>
        </p:pic>
        <p:sp>
          <p:nvSpPr>
            <p:cNvPr id="11" name="object 11"/>
            <p:cNvSpPr/>
            <p:nvPr/>
          </p:nvSpPr>
          <p:spPr>
            <a:xfrm>
              <a:off x="8497824" y="3771900"/>
              <a:ext cx="177165" cy="347980"/>
            </a:xfrm>
            <a:custGeom>
              <a:avLst/>
              <a:gdLst/>
              <a:ahLst/>
              <a:cxnLst/>
              <a:rect l="l" t="t" r="r" b="b"/>
              <a:pathLst>
                <a:path w="177165" h="347979">
                  <a:moveTo>
                    <a:pt x="0" y="259080"/>
                  </a:moveTo>
                  <a:lnTo>
                    <a:pt x="44196" y="259080"/>
                  </a:lnTo>
                  <a:lnTo>
                    <a:pt x="44196" y="0"/>
                  </a:lnTo>
                  <a:lnTo>
                    <a:pt x="132587" y="0"/>
                  </a:lnTo>
                  <a:lnTo>
                    <a:pt x="132587" y="259080"/>
                  </a:lnTo>
                  <a:lnTo>
                    <a:pt x="176783" y="259080"/>
                  </a:lnTo>
                  <a:lnTo>
                    <a:pt x="88392" y="347472"/>
                  </a:lnTo>
                  <a:lnTo>
                    <a:pt x="0" y="259080"/>
                  </a:lnTo>
                  <a:close/>
                </a:path>
              </a:pathLst>
            </a:custGeom>
            <a:ln w="12700">
              <a:solidFill>
                <a:srgbClr val="D30031"/>
              </a:solidFill>
            </a:ln>
          </p:spPr>
          <p:txBody>
            <a:bodyPr wrap="square" lIns="0" tIns="0" rIns="0" bIns="0" rtlCol="0"/>
            <a:lstStyle/>
            <a:p>
              <a:endParaRPr/>
            </a:p>
          </p:txBody>
        </p:sp>
      </p:grpSp>
      <p:sp>
        <p:nvSpPr>
          <p:cNvPr id="12" name="object 12"/>
          <p:cNvSpPr txBox="1"/>
          <p:nvPr/>
        </p:nvSpPr>
        <p:spPr>
          <a:xfrm>
            <a:off x="1803019" y="1462785"/>
            <a:ext cx="3575050" cy="2721258"/>
          </a:xfrm>
          <a:prstGeom prst="rect">
            <a:avLst/>
          </a:prstGeom>
        </p:spPr>
        <p:txBody>
          <a:bodyPr vert="horz" wrap="square" lIns="0" tIns="12700" rIns="0" bIns="0" rtlCol="0">
            <a:spAutoFit/>
          </a:bodyPr>
          <a:lstStyle/>
          <a:p>
            <a:pPr marL="299085" marR="41275" indent="-287020">
              <a:lnSpc>
                <a:spcPct val="100000"/>
              </a:lnSpc>
              <a:spcBef>
                <a:spcPts val="100"/>
              </a:spcBef>
              <a:buFont typeface="Arial" panose="020B0604020202020204" pitchFamily="34" charset="0"/>
              <a:buChar char="•"/>
              <a:tabLst>
                <a:tab pos="299720" algn="l"/>
              </a:tabLst>
            </a:pPr>
            <a:r>
              <a:rPr lang="en-US" sz="1600" spc="5" dirty="0">
                <a:latin typeface="Times New Roman" panose="02020603050405020304" pitchFamily="18" charset="0"/>
                <a:cs typeface="Times New Roman" panose="02020603050405020304" pitchFamily="18" charset="0"/>
              </a:rPr>
              <a:t>Drag the </a:t>
            </a:r>
            <a:r>
              <a:rPr lang="en-US" sz="1600" spc="5" dirty="0" err="1">
                <a:latin typeface="Times New Roman" panose="02020603050405020304" pitchFamily="18" charset="0"/>
                <a:cs typeface="Times New Roman" panose="02020603050405020304" pitchFamily="18" charset="0"/>
              </a:rPr>
              <a:t>SalesOrderID</a:t>
            </a:r>
            <a:r>
              <a:rPr lang="en-US" sz="1600" spc="5" dirty="0">
                <a:latin typeface="Times New Roman" panose="02020603050405020304" pitchFamily="18" charset="0"/>
                <a:cs typeface="Times New Roman" panose="02020603050405020304" pitchFamily="18" charset="0"/>
              </a:rPr>
              <a:t> column from the </a:t>
            </a:r>
            <a:r>
              <a:rPr lang="en-US" sz="1600" spc="5" dirty="0" err="1">
                <a:latin typeface="Times New Roman" panose="02020603050405020304" pitchFamily="18" charset="0"/>
                <a:cs typeface="Times New Roman" panose="02020603050405020304" pitchFamily="18" charset="0"/>
              </a:rPr>
              <a:t>SalesOrderDetails</a:t>
            </a:r>
            <a:r>
              <a:rPr lang="en-US" sz="1600" spc="5" dirty="0">
                <a:latin typeface="Times New Roman" panose="02020603050405020304" pitchFamily="18" charset="0"/>
                <a:cs typeface="Times New Roman" panose="02020603050405020304" pitchFamily="18" charset="0"/>
              </a:rPr>
              <a:t> table to the </a:t>
            </a:r>
            <a:r>
              <a:rPr lang="en-US" sz="1600" spc="5" dirty="0" err="1">
                <a:latin typeface="Times New Roman" panose="02020603050405020304" pitchFamily="18" charset="0"/>
                <a:cs typeface="Times New Roman" panose="02020603050405020304" pitchFamily="18" charset="0"/>
              </a:rPr>
              <a:t>SalesOrderHeader</a:t>
            </a:r>
            <a:r>
              <a:rPr lang="en-US" sz="1600" spc="5" dirty="0">
                <a:latin typeface="Times New Roman" panose="02020603050405020304" pitchFamily="18" charset="0"/>
                <a:cs typeface="Times New Roman" panose="02020603050405020304" pitchFamily="18" charset="0"/>
              </a:rPr>
              <a:t> table to compute revenue from online/offline orders.</a:t>
            </a:r>
            <a:endParaRPr sz="1600" dirty="0">
              <a:latin typeface="Times New Roman" panose="02020603050405020304" pitchFamily="18" charset="0"/>
              <a:cs typeface="Times New Roman" panose="02020603050405020304" pitchFamily="18" charset="0"/>
            </a:endParaRPr>
          </a:p>
          <a:p>
            <a:pPr marL="285750" indent="-285750">
              <a:lnSpc>
                <a:spcPct val="100000"/>
              </a:lnSpc>
              <a:spcBef>
                <a:spcPts val="40"/>
              </a:spcBef>
              <a:buClr>
                <a:srgbClr val="565656"/>
              </a:buClr>
              <a:buFont typeface="Arial" panose="020B0604020202020204" pitchFamily="34" charset="0"/>
              <a:buChar char="•"/>
            </a:pPr>
            <a:endParaRPr sz="1600" dirty="0">
              <a:latin typeface="Times New Roman" panose="02020603050405020304" pitchFamily="18" charset="0"/>
              <a:cs typeface="Times New Roman" panose="02020603050405020304" pitchFamily="18" charset="0"/>
            </a:endParaRPr>
          </a:p>
          <a:p>
            <a:pPr marL="299085" marR="80645" indent="-287020">
              <a:lnSpc>
                <a:spcPct val="100000"/>
              </a:lnSpc>
              <a:buFont typeface="Arial" panose="020B0604020202020204" pitchFamily="34" charset="0"/>
              <a:buChar char="•"/>
              <a:tabLst>
                <a:tab pos="299720" algn="l"/>
              </a:tabLst>
            </a:pPr>
            <a:r>
              <a:rPr lang="en-US" sz="1600" dirty="0">
                <a:latin typeface="Times New Roman" panose="02020603050405020304" pitchFamily="18" charset="0"/>
                <a:cs typeface="Times New Roman" panose="02020603050405020304" pitchFamily="18" charset="0"/>
              </a:rPr>
              <a:t>It will open the Edit Relationship window, where we can set the joining condition for these two tables.</a:t>
            </a:r>
          </a:p>
          <a:p>
            <a:pPr marL="299085" marR="80645" indent="-287020">
              <a:lnSpc>
                <a:spcPct val="100000"/>
              </a:lnSpc>
              <a:buFont typeface="Arial" panose="020B0604020202020204" pitchFamily="34" charset="0"/>
              <a:buChar char="•"/>
              <a:tabLst>
                <a:tab pos="299720" algn="l"/>
              </a:tabLst>
            </a:pPr>
            <a:endParaRPr sz="1600" dirty="0">
              <a:latin typeface="Times New Roman" panose="02020603050405020304" pitchFamily="18" charset="0"/>
              <a:cs typeface="Times New Roman" panose="02020603050405020304" pitchFamily="18" charset="0"/>
            </a:endParaRPr>
          </a:p>
          <a:p>
            <a:pPr marL="299085" marR="5080" indent="-287020">
              <a:lnSpc>
                <a:spcPct val="100000"/>
              </a:lnSpc>
              <a:buFont typeface="Arial" panose="020B0604020202020204" pitchFamily="34" charset="0"/>
              <a:buChar char="•"/>
              <a:tabLst>
                <a:tab pos="299720" algn="l"/>
              </a:tabLst>
            </a:pPr>
            <a:r>
              <a:rPr sz="1600" dirty="0">
                <a:latin typeface="Times New Roman" panose="02020603050405020304" pitchFamily="18" charset="0"/>
                <a:cs typeface="Times New Roman" panose="02020603050405020304" pitchFamily="18" charset="0"/>
              </a:rPr>
              <a:t>It</a:t>
            </a:r>
            <a:r>
              <a:rPr sz="1600" spc="-1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will</a:t>
            </a:r>
            <a:r>
              <a:rPr sz="1600" spc="4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create</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link</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as</a:t>
            </a:r>
            <a:r>
              <a:rPr sz="160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shown</a:t>
            </a:r>
            <a:r>
              <a:rPr sz="1600" spc="4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 </a:t>
            </a:r>
            <a:r>
              <a:rPr sz="1600" spc="-484"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this figure</a:t>
            </a:r>
            <a:endParaRPr sz="1600" dirty="0">
              <a:latin typeface="Times New Roman" panose="02020603050405020304" pitchFamily="18" charset="0"/>
              <a:cs typeface="Times New Roman" panose="02020603050405020304" pitchFamily="18" charset="0"/>
            </a:endParaRPr>
          </a:p>
        </p:txBody>
      </p:sp>
      <p:pic>
        <p:nvPicPr>
          <p:cNvPr id="13" name="object 13"/>
          <p:cNvPicPr/>
          <p:nvPr/>
        </p:nvPicPr>
        <p:blipFill>
          <a:blip r:embed="rId4" cstate="print"/>
          <a:stretch>
            <a:fillRect/>
          </a:stretch>
        </p:blipFill>
        <p:spPr>
          <a:xfrm>
            <a:off x="5806427" y="4203148"/>
            <a:ext cx="5555766" cy="2128352"/>
          </a:xfrm>
          <a:prstGeom prst="rect">
            <a:avLst/>
          </a:prstGeom>
        </p:spPr>
      </p:pic>
      <p:grpSp>
        <p:nvGrpSpPr>
          <p:cNvPr id="16" name="object 2">
            <a:extLst>
              <a:ext uri="{FF2B5EF4-FFF2-40B4-BE49-F238E27FC236}">
                <a16:creationId xmlns:a16="http://schemas.microsoft.com/office/drawing/2014/main" id="{4BEECC02-4DFB-4B26-AA51-4AEF81EC0CAB}"/>
              </a:ext>
            </a:extLst>
          </p:cNvPr>
          <p:cNvGrpSpPr/>
          <p:nvPr/>
        </p:nvGrpSpPr>
        <p:grpSpPr>
          <a:xfrm>
            <a:off x="1667259" y="466939"/>
            <a:ext cx="9822815" cy="506730"/>
            <a:chOff x="1538986" y="491998"/>
            <a:chExt cx="9822815" cy="506730"/>
          </a:xfrm>
        </p:grpSpPr>
        <p:sp>
          <p:nvSpPr>
            <p:cNvPr id="17" name="object 3">
              <a:extLst>
                <a:ext uri="{FF2B5EF4-FFF2-40B4-BE49-F238E27FC236}">
                  <a16:creationId xmlns:a16="http://schemas.microsoft.com/office/drawing/2014/main" id="{EDE68635-4FA8-4F59-A344-19FAC80E49A4}"/>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18" name="object 4">
              <a:extLst>
                <a:ext uri="{FF2B5EF4-FFF2-40B4-BE49-F238E27FC236}">
                  <a16:creationId xmlns:a16="http://schemas.microsoft.com/office/drawing/2014/main" id="{7CA3FD6E-C15F-4D7E-8BF4-52F214F43569}"/>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sp>
        <p:nvSpPr>
          <p:cNvPr id="19" name="object 5">
            <a:extLst>
              <a:ext uri="{FF2B5EF4-FFF2-40B4-BE49-F238E27FC236}">
                <a16:creationId xmlns:a16="http://schemas.microsoft.com/office/drawing/2014/main" id="{66044F00-5315-4DDC-A8B4-C84C27AB9F01}"/>
              </a:ext>
            </a:extLst>
          </p:cNvPr>
          <p:cNvSpPr txBox="1"/>
          <p:nvPr/>
        </p:nvSpPr>
        <p:spPr>
          <a:xfrm>
            <a:off x="1696051" y="584397"/>
            <a:ext cx="546036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434343"/>
                </a:solidFill>
                <a:latin typeface="Calibri"/>
                <a:cs typeface="Calibri"/>
              </a:rPr>
              <a:t>Tabular</a:t>
            </a:r>
            <a:r>
              <a:rPr sz="1800" b="1" spc="-15" dirty="0">
                <a:solidFill>
                  <a:srgbClr val="434343"/>
                </a:solidFill>
                <a:latin typeface="Calibri"/>
                <a:cs typeface="Calibri"/>
              </a:rPr>
              <a:t> </a:t>
            </a:r>
            <a:r>
              <a:rPr sz="1800" b="1" dirty="0">
                <a:solidFill>
                  <a:srgbClr val="434343"/>
                </a:solidFill>
                <a:latin typeface="Calibri"/>
                <a:cs typeface="Calibri"/>
              </a:rPr>
              <a:t>Model</a:t>
            </a:r>
            <a:r>
              <a:rPr sz="1800" b="1" spc="-30" dirty="0">
                <a:solidFill>
                  <a:srgbClr val="434343"/>
                </a:solidFill>
                <a:latin typeface="Calibri"/>
                <a:cs typeface="Calibri"/>
              </a:rPr>
              <a:t> </a:t>
            </a:r>
            <a:r>
              <a:rPr sz="1800" b="1" dirty="0">
                <a:solidFill>
                  <a:srgbClr val="434343"/>
                </a:solidFill>
                <a:latin typeface="Calibri"/>
                <a:cs typeface="Calibri"/>
              </a:rPr>
              <a:t>- Revenue</a:t>
            </a:r>
            <a:r>
              <a:rPr sz="1800" b="1" spc="-35" dirty="0">
                <a:solidFill>
                  <a:srgbClr val="434343"/>
                </a:solidFill>
                <a:latin typeface="Calibri"/>
                <a:cs typeface="Calibri"/>
              </a:rPr>
              <a:t> </a:t>
            </a:r>
            <a:r>
              <a:rPr sz="1800" b="1" spc="-5" dirty="0">
                <a:solidFill>
                  <a:srgbClr val="434343"/>
                </a:solidFill>
                <a:latin typeface="Calibri"/>
                <a:cs typeface="Calibri"/>
              </a:rPr>
              <a:t>from</a:t>
            </a:r>
            <a:r>
              <a:rPr sz="1800" b="1" spc="10" dirty="0">
                <a:solidFill>
                  <a:srgbClr val="434343"/>
                </a:solidFill>
                <a:latin typeface="Calibri"/>
                <a:cs typeface="Calibri"/>
              </a:rPr>
              <a:t> </a:t>
            </a:r>
            <a:r>
              <a:rPr sz="1800" b="1" spc="-5" dirty="0">
                <a:solidFill>
                  <a:srgbClr val="434343"/>
                </a:solidFill>
                <a:latin typeface="Calibri"/>
                <a:cs typeface="Calibri"/>
              </a:rPr>
              <a:t>online/offline </a:t>
            </a:r>
            <a:r>
              <a:rPr sz="1800" b="1" dirty="0">
                <a:solidFill>
                  <a:srgbClr val="434343"/>
                </a:solidFill>
                <a:latin typeface="Calibri"/>
                <a:cs typeface="Calibri"/>
              </a:rPr>
              <a:t>order</a:t>
            </a:r>
            <a:endParaRPr sz="1800" dirty="0">
              <a:latin typeface="Calibri"/>
              <a:cs typeface="Calibri"/>
            </a:endParaRPr>
          </a:p>
        </p:txBody>
      </p:sp>
      <p:grpSp>
        <p:nvGrpSpPr>
          <p:cNvPr id="20" name="object 6">
            <a:extLst>
              <a:ext uri="{FF2B5EF4-FFF2-40B4-BE49-F238E27FC236}">
                <a16:creationId xmlns:a16="http://schemas.microsoft.com/office/drawing/2014/main" id="{456BE6E0-3884-4804-BF57-8B0D8B672485}"/>
              </a:ext>
            </a:extLst>
          </p:cNvPr>
          <p:cNvGrpSpPr/>
          <p:nvPr/>
        </p:nvGrpSpPr>
        <p:grpSpPr>
          <a:xfrm>
            <a:off x="932944" y="281248"/>
            <a:ext cx="752475" cy="751840"/>
            <a:chOff x="899674" y="382524"/>
            <a:chExt cx="752475" cy="751840"/>
          </a:xfrm>
          <a:solidFill>
            <a:schemeClr val="accent2"/>
          </a:solidFill>
        </p:grpSpPr>
        <p:sp>
          <p:nvSpPr>
            <p:cNvPr id="21" name="object 7">
              <a:extLst>
                <a:ext uri="{FF2B5EF4-FFF2-40B4-BE49-F238E27FC236}">
                  <a16:creationId xmlns:a16="http://schemas.microsoft.com/office/drawing/2014/main" id="{F0BB57BB-B2C5-4440-B161-78FE122DFF94}"/>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22" name="object 8">
              <a:extLst>
                <a:ext uri="{FF2B5EF4-FFF2-40B4-BE49-F238E27FC236}">
                  <a16:creationId xmlns:a16="http://schemas.microsoft.com/office/drawing/2014/main" id="{B68DF914-946E-438A-A875-935C3795532C}"/>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23" name="object 9">
            <a:extLst>
              <a:ext uri="{FF2B5EF4-FFF2-40B4-BE49-F238E27FC236}">
                <a16:creationId xmlns:a16="http://schemas.microsoft.com/office/drawing/2014/main" id="{CE6AE5DD-6B73-46BE-89A8-E5716EF2D6BF}"/>
              </a:ext>
            </a:extLst>
          </p:cNvPr>
          <p:cNvSpPr txBox="1"/>
          <p:nvPr/>
        </p:nvSpPr>
        <p:spPr>
          <a:xfrm>
            <a:off x="1000838" y="50198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5" name="laser.wav"/>
          </p:stSnd>
        </p:sndAc>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1654555" y="1446619"/>
            <a:ext cx="9846945" cy="505267"/>
          </a:xfrm>
          <a:prstGeom prst="rect">
            <a:avLst/>
          </a:prstGeom>
        </p:spPr>
        <p:txBody>
          <a:bodyPr vert="horz" wrap="square" lIns="0" tIns="12700" rIns="0" bIns="0" rtlCol="0">
            <a:spAutoFit/>
          </a:bodyPr>
          <a:lstStyle/>
          <a:p>
            <a:pPr marL="299085" indent="-287020">
              <a:lnSpc>
                <a:spcPct val="100000"/>
              </a:lnSpc>
              <a:spcBef>
                <a:spcPts val="100"/>
              </a:spcBef>
              <a:buFont typeface="Arial" panose="020B0604020202020204" pitchFamily="34" charset="0"/>
              <a:buChar char="•"/>
              <a:tabLst>
                <a:tab pos="299720" algn="l"/>
              </a:tabLst>
            </a:pPr>
            <a:r>
              <a:rPr sz="1600" spc="-15" dirty="0">
                <a:latin typeface="Times New Roman" panose="02020603050405020304" pitchFamily="18" charset="0"/>
                <a:cs typeface="Times New Roman" panose="02020603050405020304" pitchFamily="18" charset="0"/>
              </a:rPr>
              <a:t>Now,</a:t>
            </a:r>
            <a:r>
              <a:rPr sz="1600" spc="45" dirty="0">
                <a:latin typeface="Times New Roman" panose="02020603050405020304" pitchFamily="18" charset="0"/>
                <a:cs typeface="Times New Roman" panose="02020603050405020304" pitchFamily="18" charset="0"/>
              </a:rPr>
              <a:t> </a:t>
            </a:r>
            <a:r>
              <a:rPr sz="1600" spc="-25" dirty="0">
                <a:latin typeface="Times New Roman" panose="02020603050405020304" pitchFamily="18" charset="0"/>
                <a:cs typeface="Times New Roman" panose="02020603050405020304" pitchFamily="18" charset="0"/>
              </a:rPr>
              <a:t>we</a:t>
            </a:r>
            <a:r>
              <a:rPr sz="1600" spc="5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can leverage</a:t>
            </a:r>
            <a:r>
              <a:rPr sz="1600" spc="3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a:t>
            </a:r>
            <a:r>
              <a:rPr sz="1600" spc="-5" dirty="0">
                <a:latin typeface="Times New Roman" panose="02020603050405020304" pitchFamily="18" charset="0"/>
                <a:cs typeface="Times New Roman" panose="02020603050405020304" pitchFamily="18" charset="0"/>
              </a:rPr>
              <a:t> RELATED </a:t>
            </a:r>
            <a:r>
              <a:rPr sz="1600" dirty="0">
                <a:latin typeface="Times New Roman" panose="02020603050405020304" pitchFamily="18" charset="0"/>
                <a:cs typeface="Times New Roman" panose="02020603050405020304" pitchFamily="18" charset="0"/>
              </a:rPr>
              <a:t>DAX </a:t>
            </a:r>
            <a:r>
              <a:rPr sz="1600" spc="-5" dirty="0">
                <a:latin typeface="Times New Roman" panose="02020603050405020304" pitchFamily="18" charset="0"/>
                <a:cs typeface="Times New Roman" panose="02020603050405020304" pitchFamily="18" charset="0"/>
              </a:rPr>
              <a:t>function</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a:t>
            </a:r>
            <a:r>
              <a:rPr sz="1600" spc="-5" dirty="0">
                <a:latin typeface="Times New Roman" panose="02020603050405020304" pitchFamily="18" charset="0"/>
                <a:cs typeface="Times New Roman" panose="02020603050405020304" pitchFamily="18" charset="0"/>
              </a:rPr>
              <a:t> create</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new</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column</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a:t>
            </a:r>
            <a:r>
              <a:rPr sz="1600" spc="30" dirty="0">
                <a:latin typeface="Times New Roman" panose="02020603050405020304" pitchFamily="18" charset="0"/>
                <a:cs typeface="Times New Roman" panose="02020603050405020304" pitchFamily="18" charset="0"/>
              </a:rPr>
              <a:t> </a:t>
            </a:r>
            <a:r>
              <a:rPr sz="1600" spc="-5" dirty="0" err="1">
                <a:latin typeface="Times New Roman" panose="02020603050405020304" pitchFamily="18" charset="0"/>
                <a:cs typeface="Times New Roman" panose="02020603050405020304" pitchFamily="18" charset="0"/>
              </a:rPr>
              <a:t>SalesOrderDetails</a:t>
            </a:r>
            <a:r>
              <a:rPr lang="en-US"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table</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from</a:t>
            </a:r>
            <a:r>
              <a:rPr sz="1600" spc="-30" dirty="0">
                <a:latin typeface="Times New Roman" panose="02020603050405020304" pitchFamily="18" charset="0"/>
                <a:cs typeface="Times New Roman" panose="02020603050405020304" pitchFamily="18" charset="0"/>
              </a:rPr>
              <a:t> </a:t>
            </a:r>
            <a:r>
              <a:rPr sz="1600" spc="-5" dirty="0" err="1">
                <a:latin typeface="Times New Roman" panose="02020603050405020304" pitchFamily="18" charset="0"/>
                <a:cs typeface="Times New Roman" panose="02020603050405020304" pitchFamily="18" charset="0"/>
              </a:rPr>
              <a:t>SalesOrderHeader</a:t>
            </a:r>
            <a:r>
              <a:rPr sz="1600" spc="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table</a:t>
            </a:r>
            <a:r>
              <a:rPr lang="en-US"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=RELATED(SalesOrderHeader[OnlineOrderFlag])</a:t>
            </a:r>
            <a:endParaRPr sz="1600" dirty="0">
              <a:latin typeface="Times New Roman" panose="02020603050405020304" pitchFamily="18" charset="0"/>
              <a:cs typeface="Times New Roman" panose="02020603050405020304" pitchFamily="18" charset="0"/>
            </a:endParaRPr>
          </a:p>
        </p:txBody>
      </p:sp>
      <p:pic>
        <p:nvPicPr>
          <p:cNvPr id="10" name="object 10"/>
          <p:cNvPicPr/>
          <p:nvPr/>
        </p:nvPicPr>
        <p:blipFill>
          <a:blip r:embed="rId3" cstate="print"/>
          <a:stretch>
            <a:fillRect/>
          </a:stretch>
        </p:blipFill>
        <p:spPr>
          <a:xfrm>
            <a:off x="2869692" y="2520695"/>
            <a:ext cx="6452615" cy="3535679"/>
          </a:xfrm>
          <a:prstGeom prst="rect">
            <a:avLst/>
          </a:prstGeom>
        </p:spPr>
      </p:pic>
      <p:grpSp>
        <p:nvGrpSpPr>
          <p:cNvPr id="21" name="object 2">
            <a:extLst>
              <a:ext uri="{FF2B5EF4-FFF2-40B4-BE49-F238E27FC236}">
                <a16:creationId xmlns:a16="http://schemas.microsoft.com/office/drawing/2014/main" id="{3ED258D8-7883-4C2F-83CD-573FDB4744FF}"/>
              </a:ext>
            </a:extLst>
          </p:cNvPr>
          <p:cNvGrpSpPr/>
          <p:nvPr/>
        </p:nvGrpSpPr>
        <p:grpSpPr>
          <a:xfrm>
            <a:off x="1667259" y="466939"/>
            <a:ext cx="9822815" cy="506730"/>
            <a:chOff x="1538986" y="491998"/>
            <a:chExt cx="9822815" cy="506730"/>
          </a:xfrm>
        </p:grpSpPr>
        <p:sp>
          <p:nvSpPr>
            <p:cNvPr id="22" name="object 3">
              <a:extLst>
                <a:ext uri="{FF2B5EF4-FFF2-40B4-BE49-F238E27FC236}">
                  <a16:creationId xmlns:a16="http://schemas.microsoft.com/office/drawing/2014/main" id="{156889B1-81EA-4ABF-89C8-06F9EED47F1A}"/>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3" name="object 4">
              <a:extLst>
                <a:ext uri="{FF2B5EF4-FFF2-40B4-BE49-F238E27FC236}">
                  <a16:creationId xmlns:a16="http://schemas.microsoft.com/office/drawing/2014/main" id="{809A2E4D-8FAB-4053-AD0F-FCA95160824C}"/>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sp>
        <p:nvSpPr>
          <p:cNvPr id="24" name="object 5">
            <a:extLst>
              <a:ext uri="{FF2B5EF4-FFF2-40B4-BE49-F238E27FC236}">
                <a16:creationId xmlns:a16="http://schemas.microsoft.com/office/drawing/2014/main" id="{3123CCB9-4A2C-48A4-8FDD-69327BAB89BC}"/>
              </a:ext>
            </a:extLst>
          </p:cNvPr>
          <p:cNvSpPr txBox="1"/>
          <p:nvPr/>
        </p:nvSpPr>
        <p:spPr>
          <a:xfrm>
            <a:off x="1696051" y="584397"/>
            <a:ext cx="546036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434343"/>
                </a:solidFill>
                <a:latin typeface="Calibri"/>
                <a:cs typeface="Calibri"/>
              </a:rPr>
              <a:t>Tabular</a:t>
            </a:r>
            <a:r>
              <a:rPr sz="1800" b="1" spc="-15" dirty="0">
                <a:solidFill>
                  <a:srgbClr val="434343"/>
                </a:solidFill>
                <a:latin typeface="Calibri"/>
                <a:cs typeface="Calibri"/>
              </a:rPr>
              <a:t> </a:t>
            </a:r>
            <a:r>
              <a:rPr sz="1800" b="1" dirty="0">
                <a:solidFill>
                  <a:srgbClr val="434343"/>
                </a:solidFill>
                <a:latin typeface="Calibri"/>
                <a:cs typeface="Calibri"/>
              </a:rPr>
              <a:t>Model</a:t>
            </a:r>
            <a:r>
              <a:rPr sz="1800" b="1" spc="-30" dirty="0">
                <a:solidFill>
                  <a:srgbClr val="434343"/>
                </a:solidFill>
                <a:latin typeface="Calibri"/>
                <a:cs typeface="Calibri"/>
              </a:rPr>
              <a:t> </a:t>
            </a:r>
            <a:r>
              <a:rPr sz="1800" b="1" dirty="0">
                <a:solidFill>
                  <a:srgbClr val="434343"/>
                </a:solidFill>
                <a:latin typeface="Calibri"/>
                <a:cs typeface="Calibri"/>
              </a:rPr>
              <a:t>- Revenue</a:t>
            </a:r>
            <a:r>
              <a:rPr sz="1800" b="1" spc="-35" dirty="0">
                <a:solidFill>
                  <a:srgbClr val="434343"/>
                </a:solidFill>
                <a:latin typeface="Calibri"/>
                <a:cs typeface="Calibri"/>
              </a:rPr>
              <a:t> </a:t>
            </a:r>
            <a:r>
              <a:rPr sz="1800" b="1" spc="-5" dirty="0">
                <a:solidFill>
                  <a:srgbClr val="434343"/>
                </a:solidFill>
                <a:latin typeface="Calibri"/>
                <a:cs typeface="Calibri"/>
              </a:rPr>
              <a:t>from</a:t>
            </a:r>
            <a:r>
              <a:rPr sz="1800" b="1" spc="10" dirty="0">
                <a:solidFill>
                  <a:srgbClr val="434343"/>
                </a:solidFill>
                <a:latin typeface="Calibri"/>
                <a:cs typeface="Calibri"/>
              </a:rPr>
              <a:t> </a:t>
            </a:r>
            <a:r>
              <a:rPr sz="1800" b="1" spc="-5" dirty="0">
                <a:solidFill>
                  <a:srgbClr val="434343"/>
                </a:solidFill>
                <a:latin typeface="Calibri"/>
                <a:cs typeface="Calibri"/>
              </a:rPr>
              <a:t>online/offline </a:t>
            </a:r>
            <a:r>
              <a:rPr sz="1800" b="1" dirty="0">
                <a:solidFill>
                  <a:srgbClr val="434343"/>
                </a:solidFill>
                <a:latin typeface="Calibri"/>
                <a:cs typeface="Calibri"/>
              </a:rPr>
              <a:t>order</a:t>
            </a:r>
            <a:r>
              <a:rPr sz="1800" b="1" spc="-30" dirty="0">
                <a:solidFill>
                  <a:srgbClr val="434343"/>
                </a:solidFill>
                <a:latin typeface="Calibri"/>
                <a:cs typeface="Calibri"/>
              </a:rPr>
              <a:t> </a:t>
            </a:r>
            <a:r>
              <a:rPr sz="1800" b="1" dirty="0">
                <a:solidFill>
                  <a:srgbClr val="434343"/>
                </a:solidFill>
                <a:latin typeface="Calibri"/>
                <a:cs typeface="Calibri"/>
              </a:rPr>
              <a:t>cont..</a:t>
            </a:r>
            <a:endParaRPr sz="1800" dirty="0">
              <a:latin typeface="Calibri"/>
              <a:cs typeface="Calibri"/>
            </a:endParaRPr>
          </a:p>
        </p:txBody>
      </p:sp>
      <p:grpSp>
        <p:nvGrpSpPr>
          <p:cNvPr id="25" name="object 6">
            <a:extLst>
              <a:ext uri="{FF2B5EF4-FFF2-40B4-BE49-F238E27FC236}">
                <a16:creationId xmlns:a16="http://schemas.microsoft.com/office/drawing/2014/main" id="{C1170869-DB66-43EF-BF88-283708881D4E}"/>
              </a:ext>
            </a:extLst>
          </p:cNvPr>
          <p:cNvGrpSpPr/>
          <p:nvPr/>
        </p:nvGrpSpPr>
        <p:grpSpPr>
          <a:xfrm>
            <a:off x="932944" y="327901"/>
            <a:ext cx="752475" cy="751840"/>
            <a:chOff x="899674" y="382524"/>
            <a:chExt cx="752475" cy="751840"/>
          </a:xfrm>
        </p:grpSpPr>
        <p:sp>
          <p:nvSpPr>
            <p:cNvPr id="26" name="object 7">
              <a:extLst>
                <a:ext uri="{FF2B5EF4-FFF2-40B4-BE49-F238E27FC236}">
                  <a16:creationId xmlns:a16="http://schemas.microsoft.com/office/drawing/2014/main" id="{2D044B28-A1F9-48F9-A34A-0B34587D54D5}"/>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27" name="object 8">
              <a:extLst>
                <a:ext uri="{FF2B5EF4-FFF2-40B4-BE49-F238E27FC236}">
                  <a16:creationId xmlns:a16="http://schemas.microsoft.com/office/drawing/2014/main" id="{023ED97E-56AF-441B-9505-51952D63FCC9}"/>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28" name="object 9">
            <a:extLst>
              <a:ext uri="{FF2B5EF4-FFF2-40B4-BE49-F238E27FC236}">
                <a16:creationId xmlns:a16="http://schemas.microsoft.com/office/drawing/2014/main" id="{711C2E23-A2F1-4570-8C69-28A20DB36629}"/>
              </a:ext>
            </a:extLst>
          </p:cNvPr>
          <p:cNvSpPr txBox="1"/>
          <p:nvPr/>
        </p:nvSpPr>
        <p:spPr>
          <a:xfrm>
            <a:off x="1000838" y="50198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4" name="laser.wav"/>
          </p:stSnd>
        </p:sndAc>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object 2">
            <a:extLst>
              <a:ext uri="{FF2B5EF4-FFF2-40B4-BE49-F238E27FC236}">
                <a16:creationId xmlns:a16="http://schemas.microsoft.com/office/drawing/2014/main" id="{71712159-8D45-46BA-B187-B37460F2F4C3}"/>
              </a:ext>
            </a:extLst>
          </p:cNvPr>
          <p:cNvGrpSpPr/>
          <p:nvPr/>
        </p:nvGrpSpPr>
        <p:grpSpPr>
          <a:xfrm>
            <a:off x="1667259" y="466939"/>
            <a:ext cx="9822815" cy="506730"/>
            <a:chOff x="1538986" y="491998"/>
            <a:chExt cx="9822815" cy="506730"/>
          </a:xfrm>
        </p:grpSpPr>
        <p:sp>
          <p:nvSpPr>
            <p:cNvPr id="20" name="object 3">
              <a:extLst>
                <a:ext uri="{FF2B5EF4-FFF2-40B4-BE49-F238E27FC236}">
                  <a16:creationId xmlns:a16="http://schemas.microsoft.com/office/drawing/2014/main" id="{6BE646E2-978F-410C-BFEC-D9767584DDBE}"/>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1" name="object 4">
              <a:extLst>
                <a:ext uri="{FF2B5EF4-FFF2-40B4-BE49-F238E27FC236}">
                  <a16:creationId xmlns:a16="http://schemas.microsoft.com/office/drawing/2014/main" id="{140D0B0E-279A-4C41-809C-34F44B40C6AC}"/>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sp>
        <p:nvSpPr>
          <p:cNvPr id="5" name="object 5"/>
          <p:cNvSpPr txBox="1"/>
          <p:nvPr/>
        </p:nvSpPr>
        <p:spPr>
          <a:xfrm>
            <a:off x="1696051" y="584397"/>
            <a:ext cx="546036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434343"/>
                </a:solidFill>
                <a:latin typeface="Calibri"/>
                <a:cs typeface="Calibri"/>
              </a:rPr>
              <a:t>Tabular</a:t>
            </a:r>
            <a:r>
              <a:rPr sz="1800" b="1" spc="-15" dirty="0">
                <a:solidFill>
                  <a:srgbClr val="434343"/>
                </a:solidFill>
                <a:latin typeface="Calibri"/>
                <a:cs typeface="Calibri"/>
              </a:rPr>
              <a:t> </a:t>
            </a:r>
            <a:r>
              <a:rPr sz="1800" b="1" dirty="0">
                <a:solidFill>
                  <a:srgbClr val="434343"/>
                </a:solidFill>
                <a:latin typeface="Calibri"/>
                <a:cs typeface="Calibri"/>
              </a:rPr>
              <a:t>Model</a:t>
            </a:r>
            <a:r>
              <a:rPr sz="1800" b="1" spc="-30" dirty="0">
                <a:solidFill>
                  <a:srgbClr val="434343"/>
                </a:solidFill>
                <a:latin typeface="Calibri"/>
                <a:cs typeface="Calibri"/>
              </a:rPr>
              <a:t> </a:t>
            </a:r>
            <a:r>
              <a:rPr sz="1800" b="1" dirty="0">
                <a:solidFill>
                  <a:srgbClr val="434343"/>
                </a:solidFill>
                <a:latin typeface="Calibri"/>
                <a:cs typeface="Calibri"/>
              </a:rPr>
              <a:t>- Revenue</a:t>
            </a:r>
            <a:r>
              <a:rPr sz="1800" b="1" spc="-35" dirty="0">
                <a:solidFill>
                  <a:srgbClr val="434343"/>
                </a:solidFill>
                <a:latin typeface="Calibri"/>
                <a:cs typeface="Calibri"/>
              </a:rPr>
              <a:t> </a:t>
            </a:r>
            <a:r>
              <a:rPr sz="1800" b="1" spc="-5" dirty="0">
                <a:solidFill>
                  <a:srgbClr val="434343"/>
                </a:solidFill>
                <a:latin typeface="Calibri"/>
                <a:cs typeface="Calibri"/>
              </a:rPr>
              <a:t>from</a:t>
            </a:r>
            <a:r>
              <a:rPr sz="1800" b="1" spc="10" dirty="0">
                <a:solidFill>
                  <a:srgbClr val="434343"/>
                </a:solidFill>
                <a:latin typeface="Calibri"/>
                <a:cs typeface="Calibri"/>
              </a:rPr>
              <a:t> </a:t>
            </a:r>
            <a:r>
              <a:rPr sz="1800" b="1" spc="-5" dirty="0">
                <a:solidFill>
                  <a:srgbClr val="434343"/>
                </a:solidFill>
                <a:latin typeface="Calibri"/>
                <a:cs typeface="Calibri"/>
              </a:rPr>
              <a:t>online/offline </a:t>
            </a:r>
            <a:r>
              <a:rPr sz="1800" b="1" dirty="0">
                <a:solidFill>
                  <a:srgbClr val="434343"/>
                </a:solidFill>
                <a:latin typeface="Calibri"/>
                <a:cs typeface="Calibri"/>
              </a:rPr>
              <a:t>order</a:t>
            </a:r>
            <a:r>
              <a:rPr sz="1800" b="1" spc="-30" dirty="0">
                <a:solidFill>
                  <a:srgbClr val="434343"/>
                </a:solidFill>
                <a:latin typeface="Calibri"/>
                <a:cs typeface="Calibri"/>
              </a:rPr>
              <a:t> </a:t>
            </a:r>
            <a:r>
              <a:rPr sz="1800" b="1" dirty="0">
                <a:solidFill>
                  <a:srgbClr val="434343"/>
                </a:solidFill>
                <a:latin typeface="Calibri"/>
                <a:cs typeface="Calibri"/>
              </a:rPr>
              <a:t>cont..</a:t>
            </a:r>
            <a:endParaRPr sz="1800" dirty="0">
              <a:latin typeface="Calibri"/>
              <a:cs typeface="Calibri"/>
            </a:endParaRPr>
          </a:p>
        </p:txBody>
      </p:sp>
      <p:sp>
        <p:nvSpPr>
          <p:cNvPr id="9" name="object 9"/>
          <p:cNvSpPr txBox="1"/>
          <p:nvPr/>
        </p:nvSpPr>
        <p:spPr>
          <a:xfrm>
            <a:off x="1683766" y="1343025"/>
            <a:ext cx="3576320" cy="505267"/>
          </a:xfrm>
          <a:prstGeom prst="rect">
            <a:avLst/>
          </a:prstGeom>
        </p:spPr>
        <p:txBody>
          <a:bodyPr vert="horz" wrap="square" lIns="0" tIns="12700" rIns="0" bIns="0" rtlCol="0">
            <a:spAutoFit/>
          </a:bodyPr>
          <a:lstStyle/>
          <a:p>
            <a:pPr marL="299085" marR="5080" indent="-287020">
              <a:lnSpc>
                <a:spcPct val="100000"/>
              </a:lnSpc>
              <a:spcBef>
                <a:spcPts val="100"/>
              </a:spcBef>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Then</a:t>
            </a:r>
            <a:r>
              <a:rPr sz="1600" spc="-25" dirty="0">
                <a:latin typeface="Times New Roman" panose="02020603050405020304" pitchFamily="18" charset="0"/>
                <a:cs typeface="Times New Roman" panose="02020603050405020304" pitchFamily="18" charset="0"/>
              </a:rPr>
              <a:t> we</a:t>
            </a:r>
            <a:r>
              <a:rPr sz="1600" spc="3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added</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new</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measure</a:t>
            </a:r>
            <a:r>
              <a:rPr sz="1600" dirty="0">
                <a:latin typeface="Times New Roman" panose="02020603050405020304" pitchFamily="18" charset="0"/>
                <a:cs typeface="Times New Roman" panose="02020603050405020304" pitchFamily="18" charset="0"/>
              </a:rPr>
              <a:t> to </a:t>
            </a:r>
            <a:r>
              <a:rPr sz="1600" spc="-484"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calculate</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Total</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revenue</a:t>
            </a:r>
            <a:endParaRPr sz="1600" dirty="0">
              <a:latin typeface="Times New Roman" panose="02020603050405020304" pitchFamily="18" charset="0"/>
              <a:cs typeface="Times New Roman" panose="02020603050405020304" pitchFamily="18" charset="0"/>
            </a:endParaRPr>
          </a:p>
        </p:txBody>
      </p:sp>
      <p:pic>
        <p:nvPicPr>
          <p:cNvPr id="10" name="object 10"/>
          <p:cNvPicPr/>
          <p:nvPr/>
        </p:nvPicPr>
        <p:blipFill>
          <a:blip r:embed="rId3" cstate="print"/>
          <a:stretch>
            <a:fillRect/>
          </a:stretch>
        </p:blipFill>
        <p:spPr>
          <a:xfrm>
            <a:off x="1999443" y="2176183"/>
            <a:ext cx="2759291" cy="1064668"/>
          </a:xfrm>
          <a:prstGeom prst="rect">
            <a:avLst/>
          </a:prstGeom>
        </p:spPr>
      </p:pic>
      <p:pic>
        <p:nvPicPr>
          <p:cNvPr id="11" name="object 11"/>
          <p:cNvPicPr/>
          <p:nvPr/>
        </p:nvPicPr>
        <p:blipFill>
          <a:blip r:embed="rId4" cstate="print"/>
          <a:stretch>
            <a:fillRect/>
          </a:stretch>
        </p:blipFill>
        <p:spPr>
          <a:xfrm>
            <a:off x="2139675" y="3338958"/>
            <a:ext cx="2478827" cy="802623"/>
          </a:xfrm>
          <a:prstGeom prst="rect">
            <a:avLst/>
          </a:prstGeom>
        </p:spPr>
      </p:pic>
      <p:sp>
        <p:nvSpPr>
          <p:cNvPr id="12" name="object 12"/>
          <p:cNvSpPr txBox="1"/>
          <p:nvPr/>
        </p:nvSpPr>
        <p:spPr>
          <a:xfrm>
            <a:off x="5854916" y="1344295"/>
            <a:ext cx="4878397" cy="751488"/>
          </a:xfrm>
          <a:prstGeom prst="rect">
            <a:avLst/>
          </a:prstGeom>
        </p:spPr>
        <p:txBody>
          <a:bodyPr vert="horz" wrap="square" lIns="0" tIns="12700" rIns="0" bIns="0" rtlCol="0">
            <a:spAutoFit/>
          </a:bodyPr>
          <a:lstStyle/>
          <a:p>
            <a:pPr marL="299085" marR="5080" indent="-287020">
              <a:lnSpc>
                <a:spcPct val="100000"/>
              </a:lnSpc>
              <a:spcBef>
                <a:spcPts val="100"/>
              </a:spcBef>
              <a:buFont typeface="Arial" panose="020B0604020202020204" pitchFamily="34" charset="0"/>
              <a:buChar char="•"/>
              <a:tabLst>
                <a:tab pos="299720" algn="l"/>
              </a:tabLst>
            </a:pPr>
            <a:r>
              <a:rPr sz="1600" dirty="0">
                <a:latin typeface="Times New Roman" panose="02020603050405020304" pitchFamily="18" charset="0"/>
                <a:cs typeface="Times New Roman" panose="02020603050405020304" pitchFamily="18" charset="0"/>
              </a:rPr>
              <a:t>After</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extracting</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excel,</a:t>
            </a:r>
            <a:r>
              <a:rPr sz="1600" spc="20" dirty="0">
                <a:latin typeface="Times New Roman" panose="02020603050405020304" pitchFamily="18" charset="0"/>
                <a:cs typeface="Times New Roman" panose="02020603050405020304" pitchFamily="18" charset="0"/>
              </a:rPr>
              <a:t> </a:t>
            </a:r>
            <a:r>
              <a:rPr sz="1600" spc="-25" dirty="0">
                <a:latin typeface="Times New Roman" panose="02020603050405020304" pitchFamily="18" charset="0"/>
                <a:cs typeface="Times New Roman" panose="02020603050405020304" pitchFamily="18" charset="0"/>
              </a:rPr>
              <a:t>we</a:t>
            </a:r>
            <a:r>
              <a:rPr sz="1600" spc="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have </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selected</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TotalRevenue</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as</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measure </a:t>
            </a:r>
            <a:r>
              <a:rPr sz="1600" spc="-484"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OnlineOrderFlag</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as dimension</a:t>
            </a:r>
            <a:endParaRPr sz="1600" dirty="0">
              <a:latin typeface="Times New Roman" panose="02020603050405020304" pitchFamily="18" charset="0"/>
              <a:cs typeface="Times New Roman" panose="02020603050405020304" pitchFamily="18" charset="0"/>
            </a:endParaRPr>
          </a:p>
        </p:txBody>
      </p:sp>
      <p:pic>
        <p:nvPicPr>
          <p:cNvPr id="13" name="object 13"/>
          <p:cNvPicPr/>
          <p:nvPr/>
        </p:nvPicPr>
        <p:blipFill>
          <a:blip r:embed="rId5" cstate="print"/>
          <a:stretch>
            <a:fillRect/>
          </a:stretch>
        </p:blipFill>
        <p:spPr>
          <a:xfrm>
            <a:off x="8345395" y="2590710"/>
            <a:ext cx="2486464" cy="1355777"/>
          </a:xfrm>
          <a:prstGeom prst="rect">
            <a:avLst/>
          </a:prstGeom>
        </p:spPr>
      </p:pic>
      <p:pic>
        <p:nvPicPr>
          <p:cNvPr id="14" name="object 14"/>
          <p:cNvPicPr/>
          <p:nvPr/>
        </p:nvPicPr>
        <p:blipFill>
          <a:blip r:embed="rId6" cstate="print"/>
          <a:stretch>
            <a:fillRect/>
          </a:stretch>
        </p:blipFill>
        <p:spPr>
          <a:xfrm>
            <a:off x="6006033" y="2828405"/>
            <a:ext cx="2250286" cy="878849"/>
          </a:xfrm>
          <a:prstGeom prst="rect">
            <a:avLst/>
          </a:prstGeom>
        </p:spPr>
      </p:pic>
      <p:sp>
        <p:nvSpPr>
          <p:cNvPr id="15" name="object 15"/>
          <p:cNvSpPr txBox="1"/>
          <p:nvPr/>
        </p:nvSpPr>
        <p:spPr>
          <a:xfrm>
            <a:off x="2854198" y="4979923"/>
            <a:ext cx="3520440" cy="505267"/>
          </a:xfrm>
          <a:prstGeom prst="rect">
            <a:avLst/>
          </a:prstGeom>
        </p:spPr>
        <p:txBody>
          <a:bodyPr vert="horz" wrap="square" lIns="0" tIns="12700" rIns="0" bIns="0" rtlCol="0">
            <a:spAutoFit/>
          </a:bodyPr>
          <a:lstStyle/>
          <a:p>
            <a:pPr marL="299085" marR="5080" indent="-287020">
              <a:lnSpc>
                <a:spcPct val="100000"/>
              </a:lnSpc>
              <a:spcBef>
                <a:spcPts val="100"/>
              </a:spcBef>
              <a:buFont typeface="Arial" panose="020B0604020202020204" pitchFamily="34" charset="0"/>
              <a:buChar char="•"/>
              <a:tabLst>
                <a:tab pos="299720" algn="l"/>
              </a:tabLst>
            </a:pPr>
            <a:r>
              <a:rPr sz="1600" spc="-10" dirty="0">
                <a:latin typeface="Times New Roman" panose="02020603050405020304" pitchFamily="18" charset="0"/>
                <a:cs typeface="Times New Roman" panose="02020603050405020304" pitchFamily="18" charset="0"/>
              </a:rPr>
              <a:t>Finally,</a:t>
            </a:r>
            <a:r>
              <a:rPr sz="1600" spc="40" dirty="0">
                <a:latin typeface="Times New Roman" panose="02020603050405020304" pitchFamily="18" charset="0"/>
                <a:cs typeface="Times New Roman" panose="02020603050405020304" pitchFamily="18" charset="0"/>
              </a:rPr>
              <a:t> </a:t>
            </a:r>
            <a:r>
              <a:rPr sz="1600" spc="-25" dirty="0">
                <a:latin typeface="Times New Roman" panose="02020603050405020304" pitchFamily="18" charset="0"/>
                <a:cs typeface="Times New Roman" panose="02020603050405020304" pitchFamily="18" charset="0"/>
              </a:rPr>
              <a:t>we</a:t>
            </a:r>
            <a:r>
              <a:rPr sz="1600" spc="3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can</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see</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analysis </a:t>
            </a:r>
            <a:r>
              <a:rPr sz="1600" spc="-484"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report in</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excel</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as </a:t>
            </a:r>
            <a:r>
              <a:rPr sz="1600" spc="-15" dirty="0">
                <a:latin typeface="Times New Roman" panose="02020603050405020304" pitchFamily="18" charset="0"/>
                <a:cs typeface="Times New Roman" panose="02020603050405020304" pitchFamily="18" charset="0"/>
              </a:rPr>
              <a:t>shown</a:t>
            </a:r>
            <a:r>
              <a:rPr sz="1600" spc="4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here.</a:t>
            </a:r>
            <a:endParaRPr sz="1600" dirty="0">
              <a:latin typeface="Times New Roman" panose="02020603050405020304" pitchFamily="18" charset="0"/>
              <a:cs typeface="Times New Roman" panose="02020603050405020304" pitchFamily="18" charset="0"/>
            </a:endParaRPr>
          </a:p>
        </p:txBody>
      </p:sp>
      <p:pic>
        <p:nvPicPr>
          <p:cNvPr id="16" name="object 16"/>
          <p:cNvPicPr/>
          <p:nvPr/>
        </p:nvPicPr>
        <p:blipFill>
          <a:blip r:embed="rId7" cstate="print"/>
          <a:stretch>
            <a:fillRect/>
          </a:stretch>
        </p:blipFill>
        <p:spPr>
          <a:xfrm>
            <a:off x="6758915" y="4600897"/>
            <a:ext cx="2817162" cy="1566027"/>
          </a:xfrm>
          <a:prstGeom prst="rect">
            <a:avLst/>
          </a:prstGeom>
        </p:spPr>
      </p:pic>
      <p:grpSp>
        <p:nvGrpSpPr>
          <p:cNvPr id="23" name="object 6">
            <a:extLst>
              <a:ext uri="{FF2B5EF4-FFF2-40B4-BE49-F238E27FC236}">
                <a16:creationId xmlns:a16="http://schemas.microsoft.com/office/drawing/2014/main" id="{2F68A631-3A0D-4289-8271-ADE7A5CD4C2B}"/>
              </a:ext>
            </a:extLst>
          </p:cNvPr>
          <p:cNvGrpSpPr/>
          <p:nvPr/>
        </p:nvGrpSpPr>
        <p:grpSpPr>
          <a:xfrm>
            <a:off x="932944" y="327901"/>
            <a:ext cx="752475" cy="751840"/>
            <a:chOff x="899674" y="382524"/>
            <a:chExt cx="752475" cy="751840"/>
          </a:xfrm>
        </p:grpSpPr>
        <p:sp>
          <p:nvSpPr>
            <p:cNvPr id="24" name="object 7">
              <a:extLst>
                <a:ext uri="{FF2B5EF4-FFF2-40B4-BE49-F238E27FC236}">
                  <a16:creationId xmlns:a16="http://schemas.microsoft.com/office/drawing/2014/main" id="{9AF74B13-C874-4396-9F73-DCE218C6A016}"/>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25" name="object 8">
              <a:extLst>
                <a:ext uri="{FF2B5EF4-FFF2-40B4-BE49-F238E27FC236}">
                  <a16:creationId xmlns:a16="http://schemas.microsoft.com/office/drawing/2014/main" id="{AF91E427-6F36-4AD1-9246-D599E290D9F6}"/>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26" name="object 9">
            <a:extLst>
              <a:ext uri="{FF2B5EF4-FFF2-40B4-BE49-F238E27FC236}">
                <a16:creationId xmlns:a16="http://schemas.microsoft.com/office/drawing/2014/main" id="{1FDDF9D0-71C7-48E5-B076-35929B2AF4E2}"/>
              </a:ext>
            </a:extLst>
          </p:cNvPr>
          <p:cNvSpPr txBox="1"/>
          <p:nvPr/>
        </p:nvSpPr>
        <p:spPr>
          <a:xfrm>
            <a:off x="1000838" y="50198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8" name="laser.wav"/>
          </p:stSnd>
        </p:sndAc>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7563360" y="1460772"/>
            <a:ext cx="3575685" cy="751488"/>
          </a:xfrm>
          <a:prstGeom prst="rect">
            <a:avLst/>
          </a:prstGeom>
        </p:spPr>
        <p:txBody>
          <a:bodyPr vert="horz" wrap="square" lIns="0" tIns="12700" rIns="0" bIns="0" rtlCol="0">
            <a:spAutoFit/>
          </a:bodyPr>
          <a:lstStyle/>
          <a:p>
            <a:pPr marL="299085" marR="5080" indent="-287020">
              <a:lnSpc>
                <a:spcPct val="100000"/>
              </a:lnSpc>
              <a:spcBef>
                <a:spcPts val="100"/>
              </a:spcBef>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To </a:t>
            </a:r>
            <a:r>
              <a:rPr sz="1600" spc="-5" dirty="0">
                <a:latin typeface="Times New Roman" panose="02020603050405020304" pitchFamily="18" charset="0"/>
                <a:cs typeface="Times New Roman" panose="02020603050405020304" pitchFamily="18" charset="0"/>
              </a:rPr>
              <a:t>deploy project in </a:t>
            </a:r>
            <a:r>
              <a:rPr sz="1600" dirty="0">
                <a:latin typeface="Times New Roman" panose="02020603050405020304" pitchFamily="18" charset="0"/>
                <a:cs typeface="Times New Roman" panose="02020603050405020304" pitchFamily="18" charset="0"/>
              </a:rPr>
              <a:t>SSIS </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engine,</a:t>
            </a:r>
            <a:r>
              <a:rPr sz="1600" spc="5" dirty="0">
                <a:latin typeface="Times New Roman" panose="02020603050405020304" pitchFamily="18" charset="0"/>
                <a:cs typeface="Times New Roman" panose="02020603050405020304" pitchFamily="18" charset="0"/>
              </a:rPr>
              <a:t> </a:t>
            </a:r>
            <a:r>
              <a:rPr sz="1600" spc="-25" dirty="0">
                <a:latin typeface="Times New Roman" panose="02020603050405020304" pitchFamily="18" charset="0"/>
                <a:cs typeface="Times New Roman" panose="02020603050405020304" pitchFamily="18" charset="0"/>
              </a:rPr>
              <a:t>we</a:t>
            </a:r>
            <a:r>
              <a:rPr sz="1600" spc="4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need</a:t>
            </a:r>
            <a:r>
              <a:rPr sz="1600" dirty="0">
                <a:latin typeface="Times New Roman" panose="02020603050405020304" pitchFamily="18" charset="0"/>
                <a:cs typeface="Times New Roman" panose="02020603050405020304" pitchFamily="18" charset="0"/>
              </a:rPr>
              <a:t> to</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right</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click on </a:t>
            </a:r>
            <a:r>
              <a:rPr sz="1600" spc="-484"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project</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on</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solution</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explorer.</a:t>
            </a:r>
            <a:endParaRPr sz="1600" dirty="0">
              <a:latin typeface="Times New Roman" panose="02020603050405020304" pitchFamily="18" charset="0"/>
              <a:cs typeface="Times New Roman" panose="02020603050405020304" pitchFamily="18" charset="0"/>
            </a:endParaRPr>
          </a:p>
        </p:txBody>
      </p:sp>
      <p:pic>
        <p:nvPicPr>
          <p:cNvPr id="10" name="object 10"/>
          <p:cNvPicPr/>
          <p:nvPr/>
        </p:nvPicPr>
        <p:blipFill>
          <a:blip r:embed="rId3" cstate="print"/>
          <a:stretch>
            <a:fillRect/>
          </a:stretch>
        </p:blipFill>
        <p:spPr>
          <a:xfrm>
            <a:off x="7802646" y="2458404"/>
            <a:ext cx="3256057" cy="3755947"/>
          </a:xfrm>
          <a:prstGeom prst="rect">
            <a:avLst/>
          </a:prstGeom>
        </p:spPr>
      </p:pic>
      <p:pic>
        <p:nvPicPr>
          <p:cNvPr id="12" name="object 12"/>
          <p:cNvPicPr/>
          <p:nvPr/>
        </p:nvPicPr>
        <p:blipFill>
          <a:blip r:embed="rId4" cstate="print"/>
          <a:stretch>
            <a:fillRect/>
          </a:stretch>
        </p:blipFill>
        <p:spPr>
          <a:xfrm>
            <a:off x="1712514" y="2696801"/>
            <a:ext cx="3403908" cy="2812590"/>
          </a:xfrm>
          <a:prstGeom prst="rect">
            <a:avLst/>
          </a:prstGeom>
        </p:spPr>
      </p:pic>
      <p:sp>
        <p:nvSpPr>
          <p:cNvPr id="14" name="object 14"/>
          <p:cNvSpPr txBox="1"/>
          <p:nvPr/>
        </p:nvSpPr>
        <p:spPr>
          <a:xfrm>
            <a:off x="1601180" y="1451029"/>
            <a:ext cx="3535045" cy="997709"/>
          </a:xfrm>
          <a:prstGeom prst="rect">
            <a:avLst/>
          </a:prstGeom>
        </p:spPr>
        <p:txBody>
          <a:bodyPr vert="horz" wrap="square" lIns="0" tIns="12700" rIns="0" bIns="0" rtlCol="0">
            <a:spAutoFit/>
          </a:bodyPr>
          <a:lstStyle/>
          <a:p>
            <a:pPr marL="299085" marR="5080" indent="-287020">
              <a:lnSpc>
                <a:spcPct val="100000"/>
              </a:lnSpc>
              <a:spcBef>
                <a:spcPts val="100"/>
              </a:spcBef>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To </a:t>
            </a:r>
            <a:r>
              <a:rPr sz="1600" spc="-5" dirty="0">
                <a:latin typeface="Times New Roman" panose="02020603050405020304" pitchFamily="18" charset="0"/>
                <a:cs typeface="Times New Roman" panose="02020603050405020304" pitchFamily="18" charset="0"/>
              </a:rPr>
              <a:t>deploy project in </a:t>
            </a:r>
            <a:r>
              <a:rPr sz="1600" dirty="0">
                <a:latin typeface="Times New Roman" panose="02020603050405020304" pitchFamily="18" charset="0"/>
                <a:cs typeface="Times New Roman" panose="02020603050405020304" pitchFamily="18" charset="0"/>
              </a:rPr>
              <a:t>SSIS </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engine,</a:t>
            </a:r>
            <a:r>
              <a:rPr sz="1600" dirty="0">
                <a:latin typeface="Times New Roman" panose="02020603050405020304" pitchFamily="18" charset="0"/>
                <a:cs typeface="Times New Roman" panose="02020603050405020304" pitchFamily="18" charset="0"/>
              </a:rPr>
              <a:t> first</a:t>
            </a:r>
            <a:r>
              <a:rPr sz="1600" spc="-5" dirty="0">
                <a:latin typeface="Times New Roman" panose="02020603050405020304" pitchFamily="18" charset="0"/>
                <a:cs typeface="Times New Roman" panose="02020603050405020304" pitchFamily="18" charset="0"/>
              </a:rPr>
              <a:t> verify </a:t>
            </a:r>
            <a:r>
              <a:rPr sz="1600" spc="-10" dirty="0">
                <a:latin typeface="Times New Roman" panose="02020603050405020304" pitchFamily="18" charset="0"/>
                <a:cs typeface="Times New Roman" panose="02020603050405020304" pitchFamily="18" charset="0"/>
              </a:rPr>
              <a:t>whether</a:t>
            </a:r>
            <a:r>
              <a:rPr sz="1600" spc="4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you </a:t>
            </a:r>
            <a:r>
              <a:rPr sz="1600" spc="-5" dirty="0">
                <a:latin typeface="Times New Roman" panose="02020603050405020304" pitchFamily="18" charset="0"/>
                <a:cs typeface="Times New Roman" panose="02020603050405020304" pitchFamily="18" charset="0"/>
              </a:rPr>
              <a:t> have database </a:t>
            </a:r>
            <a:r>
              <a:rPr sz="1600" dirty="0">
                <a:latin typeface="Times New Roman" panose="02020603050405020304" pitchFamily="18" charset="0"/>
                <a:cs typeface="Times New Roman" panose="02020603050405020304" pitchFamily="18" charset="0"/>
              </a:rPr>
              <a:t>in SSAS </a:t>
            </a:r>
            <a:r>
              <a:rPr sz="1600" spc="-10" dirty="0">
                <a:latin typeface="Times New Roman" panose="02020603050405020304" pitchFamily="18" charset="0"/>
                <a:cs typeface="Times New Roman" panose="02020603050405020304" pitchFamily="18" charset="0"/>
              </a:rPr>
              <a:t>engine. </a:t>
            </a:r>
            <a:r>
              <a:rPr sz="1600" spc="-49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Here </a:t>
            </a:r>
            <a:r>
              <a:rPr sz="1600" spc="-20" dirty="0">
                <a:latin typeface="Times New Roman" panose="02020603050405020304" pitchFamily="18" charset="0"/>
                <a:cs typeface="Times New Roman" panose="02020603050405020304" pitchFamily="18" charset="0"/>
              </a:rPr>
              <a:t>we</a:t>
            </a:r>
            <a:r>
              <a:rPr sz="1600" spc="2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don’t</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have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 </a:t>
            </a:r>
            <a:r>
              <a:rPr sz="1600" dirty="0">
                <a:latin typeface="Times New Roman" panose="02020603050405020304" pitchFamily="18" charset="0"/>
                <a:cs typeface="Times New Roman" panose="02020603050405020304" pitchFamily="18" charset="0"/>
              </a:rPr>
              <a:t>this</a:t>
            </a:r>
            <a:r>
              <a:rPr sz="1600" spc="-5" dirty="0">
                <a:latin typeface="Times New Roman" panose="02020603050405020304" pitchFamily="18" charset="0"/>
                <a:cs typeface="Times New Roman" panose="02020603050405020304" pitchFamily="18" charset="0"/>
              </a:rPr>
              <a:t> case</a:t>
            </a:r>
            <a:endParaRPr sz="1600" dirty="0">
              <a:latin typeface="Times New Roman" panose="02020603050405020304" pitchFamily="18" charset="0"/>
              <a:cs typeface="Times New Roman" panose="02020603050405020304" pitchFamily="18" charset="0"/>
            </a:endParaRPr>
          </a:p>
        </p:txBody>
      </p:sp>
      <p:sp>
        <p:nvSpPr>
          <p:cNvPr id="15" name="object 15"/>
          <p:cNvSpPr/>
          <p:nvPr/>
        </p:nvSpPr>
        <p:spPr>
          <a:xfrm>
            <a:off x="5861303" y="3613403"/>
            <a:ext cx="927100" cy="398145"/>
          </a:xfrm>
          <a:custGeom>
            <a:avLst/>
            <a:gdLst/>
            <a:ahLst/>
            <a:cxnLst/>
            <a:rect l="l" t="t" r="r" b="b"/>
            <a:pathLst>
              <a:path w="927100" h="398145">
                <a:moveTo>
                  <a:pt x="0" y="99441"/>
                </a:moveTo>
                <a:lnTo>
                  <a:pt x="727710" y="99441"/>
                </a:lnTo>
                <a:lnTo>
                  <a:pt x="727710" y="0"/>
                </a:lnTo>
                <a:lnTo>
                  <a:pt x="926592" y="198882"/>
                </a:lnTo>
                <a:lnTo>
                  <a:pt x="727710" y="397764"/>
                </a:lnTo>
                <a:lnTo>
                  <a:pt x="727710" y="298323"/>
                </a:lnTo>
                <a:lnTo>
                  <a:pt x="0" y="298323"/>
                </a:lnTo>
                <a:lnTo>
                  <a:pt x="0" y="99441"/>
                </a:lnTo>
                <a:close/>
              </a:path>
            </a:pathLst>
          </a:custGeom>
          <a:ln w="12699">
            <a:solidFill>
              <a:srgbClr val="D30031"/>
            </a:solidFill>
          </a:ln>
        </p:spPr>
        <p:txBody>
          <a:bodyPr wrap="square" lIns="0" tIns="0" rIns="0" bIns="0" rtlCol="0"/>
          <a:lstStyle/>
          <a:p>
            <a:endParaRPr/>
          </a:p>
        </p:txBody>
      </p:sp>
      <p:grpSp>
        <p:nvGrpSpPr>
          <p:cNvPr id="18" name="object 2">
            <a:extLst>
              <a:ext uri="{FF2B5EF4-FFF2-40B4-BE49-F238E27FC236}">
                <a16:creationId xmlns:a16="http://schemas.microsoft.com/office/drawing/2014/main" id="{98AD0B6B-11A1-4BE0-8C94-9D34A8CAFD77}"/>
              </a:ext>
            </a:extLst>
          </p:cNvPr>
          <p:cNvGrpSpPr/>
          <p:nvPr/>
        </p:nvGrpSpPr>
        <p:grpSpPr>
          <a:xfrm>
            <a:off x="1667259" y="466939"/>
            <a:ext cx="9822815" cy="506730"/>
            <a:chOff x="1538986" y="491998"/>
            <a:chExt cx="9822815" cy="506730"/>
          </a:xfrm>
        </p:grpSpPr>
        <p:sp>
          <p:nvSpPr>
            <p:cNvPr id="19" name="object 3">
              <a:extLst>
                <a:ext uri="{FF2B5EF4-FFF2-40B4-BE49-F238E27FC236}">
                  <a16:creationId xmlns:a16="http://schemas.microsoft.com/office/drawing/2014/main" id="{CFBA744A-8937-4B59-A46F-681DAD9781F3}"/>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0" name="object 4">
              <a:extLst>
                <a:ext uri="{FF2B5EF4-FFF2-40B4-BE49-F238E27FC236}">
                  <a16:creationId xmlns:a16="http://schemas.microsoft.com/office/drawing/2014/main" id="{F6E1AA89-F365-4730-95DA-BC01F9206B7C}"/>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sp>
        <p:nvSpPr>
          <p:cNvPr id="21" name="object 5">
            <a:extLst>
              <a:ext uri="{FF2B5EF4-FFF2-40B4-BE49-F238E27FC236}">
                <a16:creationId xmlns:a16="http://schemas.microsoft.com/office/drawing/2014/main" id="{5AD05B41-A85D-49BA-A838-F5C70DA1DE9C}"/>
              </a:ext>
            </a:extLst>
          </p:cNvPr>
          <p:cNvSpPr txBox="1"/>
          <p:nvPr/>
        </p:nvSpPr>
        <p:spPr>
          <a:xfrm>
            <a:off x="1752043" y="571544"/>
            <a:ext cx="225869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434343"/>
                </a:solidFill>
                <a:latin typeface="Calibri"/>
                <a:cs typeface="Calibri"/>
              </a:rPr>
              <a:t>Tabular</a:t>
            </a:r>
            <a:r>
              <a:rPr sz="1800" b="1" spc="-30" dirty="0">
                <a:solidFill>
                  <a:srgbClr val="434343"/>
                </a:solidFill>
                <a:latin typeface="Calibri"/>
                <a:cs typeface="Calibri"/>
              </a:rPr>
              <a:t> </a:t>
            </a:r>
            <a:r>
              <a:rPr sz="1800" b="1" dirty="0">
                <a:solidFill>
                  <a:srgbClr val="434343"/>
                </a:solidFill>
                <a:latin typeface="Calibri"/>
                <a:cs typeface="Calibri"/>
              </a:rPr>
              <a:t>Model</a:t>
            </a:r>
            <a:r>
              <a:rPr sz="1800" b="1" spc="-45" dirty="0">
                <a:solidFill>
                  <a:srgbClr val="434343"/>
                </a:solidFill>
                <a:latin typeface="Calibri"/>
                <a:cs typeface="Calibri"/>
              </a:rPr>
              <a:t> </a:t>
            </a:r>
            <a:r>
              <a:rPr sz="1800" b="1" dirty="0">
                <a:solidFill>
                  <a:srgbClr val="434343"/>
                </a:solidFill>
                <a:latin typeface="Calibri"/>
                <a:cs typeface="Calibri"/>
              </a:rPr>
              <a:t>-</a:t>
            </a:r>
            <a:r>
              <a:rPr sz="1800" b="1" spc="-15" dirty="0">
                <a:solidFill>
                  <a:srgbClr val="434343"/>
                </a:solidFill>
                <a:latin typeface="Calibri"/>
                <a:cs typeface="Calibri"/>
              </a:rPr>
              <a:t> </a:t>
            </a:r>
            <a:r>
              <a:rPr sz="1800" b="1" dirty="0">
                <a:solidFill>
                  <a:srgbClr val="434343"/>
                </a:solidFill>
                <a:latin typeface="Calibri"/>
                <a:cs typeface="Calibri"/>
              </a:rPr>
              <a:t>Deploy</a:t>
            </a:r>
            <a:endParaRPr sz="1800" dirty="0">
              <a:latin typeface="Calibri"/>
              <a:cs typeface="Calibri"/>
            </a:endParaRPr>
          </a:p>
        </p:txBody>
      </p:sp>
      <p:grpSp>
        <p:nvGrpSpPr>
          <p:cNvPr id="22" name="object 6">
            <a:extLst>
              <a:ext uri="{FF2B5EF4-FFF2-40B4-BE49-F238E27FC236}">
                <a16:creationId xmlns:a16="http://schemas.microsoft.com/office/drawing/2014/main" id="{717CE038-2BD6-47B1-B47B-15E6F9C243FA}"/>
              </a:ext>
            </a:extLst>
          </p:cNvPr>
          <p:cNvGrpSpPr/>
          <p:nvPr/>
        </p:nvGrpSpPr>
        <p:grpSpPr>
          <a:xfrm>
            <a:off x="932944" y="327901"/>
            <a:ext cx="752475" cy="751840"/>
            <a:chOff x="899674" y="382524"/>
            <a:chExt cx="752475" cy="751840"/>
          </a:xfrm>
        </p:grpSpPr>
        <p:sp>
          <p:nvSpPr>
            <p:cNvPr id="23" name="object 7">
              <a:extLst>
                <a:ext uri="{FF2B5EF4-FFF2-40B4-BE49-F238E27FC236}">
                  <a16:creationId xmlns:a16="http://schemas.microsoft.com/office/drawing/2014/main" id="{DA24CE59-BBE1-4BA5-ACDD-FD678B7A0CA6}"/>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24" name="object 8">
              <a:extLst>
                <a:ext uri="{FF2B5EF4-FFF2-40B4-BE49-F238E27FC236}">
                  <a16:creationId xmlns:a16="http://schemas.microsoft.com/office/drawing/2014/main" id="{6D6BE0B5-2DEC-4B13-9A47-41F83CE96D94}"/>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25" name="object 9">
            <a:extLst>
              <a:ext uri="{FF2B5EF4-FFF2-40B4-BE49-F238E27FC236}">
                <a16:creationId xmlns:a16="http://schemas.microsoft.com/office/drawing/2014/main" id="{2C6EDFA0-EDFD-47D0-8B17-619C05B6251D}"/>
              </a:ext>
            </a:extLst>
          </p:cNvPr>
          <p:cNvSpPr txBox="1"/>
          <p:nvPr/>
        </p:nvSpPr>
        <p:spPr>
          <a:xfrm>
            <a:off x="1000838" y="50198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5" name="laser.wav"/>
          </p:stSnd>
        </p:sndAc>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object 2">
            <a:extLst>
              <a:ext uri="{FF2B5EF4-FFF2-40B4-BE49-F238E27FC236}">
                <a16:creationId xmlns:a16="http://schemas.microsoft.com/office/drawing/2014/main" id="{FA59297D-22D6-4936-BFCC-53B43BF11AEE}"/>
              </a:ext>
            </a:extLst>
          </p:cNvPr>
          <p:cNvGrpSpPr/>
          <p:nvPr/>
        </p:nvGrpSpPr>
        <p:grpSpPr>
          <a:xfrm>
            <a:off x="1667259" y="466939"/>
            <a:ext cx="9822815" cy="506730"/>
            <a:chOff x="1538986" y="491998"/>
            <a:chExt cx="9822815" cy="506730"/>
          </a:xfrm>
        </p:grpSpPr>
        <p:sp>
          <p:nvSpPr>
            <p:cNvPr id="19" name="object 3">
              <a:extLst>
                <a:ext uri="{FF2B5EF4-FFF2-40B4-BE49-F238E27FC236}">
                  <a16:creationId xmlns:a16="http://schemas.microsoft.com/office/drawing/2014/main" id="{8222A0B2-8B4A-44A4-8CAE-640474B64F47}"/>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0" name="object 4">
              <a:extLst>
                <a:ext uri="{FF2B5EF4-FFF2-40B4-BE49-F238E27FC236}">
                  <a16:creationId xmlns:a16="http://schemas.microsoft.com/office/drawing/2014/main" id="{95BE9701-3107-4589-A0ED-FD4E19576DD8}"/>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sp>
        <p:nvSpPr>
          <p:cNvPr id="5" name="object 5"/>
          <p:cNvSpPr txBox="1"/>
          <p:nvPr/>
        </p:nvSpPr>
        <p:spPr>
          <a:xfrm>
            <a:off x="1752043" y="571544"/>
            <a:ext cx="225869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434343"/>
                </a:solidFill>
                <a:latin typeface="Calibri"/>
                <a:cs typeface="Calibri"/>
              </a:rPr>
              <a:t>Tabular</a:t>
            </a:r>
            <a:r>
              <a:rPr sz="1800" b="1" spc="-30" dirty="0">
                <a:solidFill>
                  <a:srgbClr val="434343"/>
                </a:solidFill>
                <a:latin typeface="Calibri"/>
                <a:cs typeface="Calibri"/>
              </a:rPr>
              <a:t> </a:t>
            </a:r>
            <a:r>
              <a:rPr sz="1800" b="1" dirty="0">
                <a:solidFill>
                  <a:srgbClr val="434343"/>
                </a:solidFill>
                <a:latin typeface="Calibri"/>
                <a:cs typeface="Calibri"/>
              </a:rPr>
              <a:t>Model</a:t>
            </a:r>
            <a:r>
              <a:rPr sz="1800" b="1" spc="-45" dirty="0">
                <a:solidFill>
                  <a:srgbClr val="434343"/>
                </a:solidFill>
                <a:latin typeface="Calibri"/>
                <a:cs typeface="Calibri"/>
              </a:rPr>
              <a:t> </a:t>
            </a:r>
            <a:r>
              <a:rPr sz="1800" b="1" dirty="0">
                <a:solidFill>
                  <a:srgbClr val="434343"/>
                </a:solidFill>
                <a:latin typeface="Calibri"/>
                <a:cs typeface="Calibri"/>
              </a:rPr>
              <a:t>-</a:t>
            </a:r>
            <a:r>
              <a:rPr sz="1800" b="1" spc="-15" dirty="0">
                <a:solidFill>
                  <a:srgbClr val="434343"/>
                </a:solidFill>
                <a:latin typeface="Calibri"/>
                <a:cs typeface="Calibri"/>
              </a:rPr>
              <a:t> </a:t>
            </a:r>
            <a:r>
              <a:rPr sz="1800" b="1" dirty="0">
                <a:solidFill>
                  <a:srgbClr val="434343"/>
                </a:solidFill>
                <a:latin typeface="Calibri"/>
                <a:cs typeface="Calibri"/>
              </a:rPr>
              <a:t>Deploy</a:t>
            </a:r>
            <a:endParaRPr sz="1800" dirty="0">
              <a:latin typeface="Calibri"/>
              <a:cs typeface="Calibri"/>
            </a:endParaRPr>
          </a:p>
        </p:txBody>
      </p:sp>
      <p:sp>
        <p:nvSpPr>
          <p:cNvPr id="9" name="object 9"/>
          <p:cNvSpPr txBox="1"/>
          <p:nvPr/>
        </p:nvSpPr>
        <p:spPr>
          <a:xfrm>
            <a:off x="2045335" y="1297381"/>
            <a:ext cx="3777615" cy="751488"/>
          </a:xfrm>
          <a:prstGeom prst="rect">
            <a:avLst/>
          </a:prstGeom>
        </p:spPr>
        <p:txBody>
          <a:bodyPr vert="horz" wrap="square" lIns="0" tIns="12700" rIns="0" bIns="0" rtlCol="0">
            <a:spAutoFit/>
          </a:bodyPr>
          <a:lstStyle/>
          <a:p>
            <a:pPr marL="299085" marR="5080" indent="-287020">
              <a:lnSpc>
                <a:spcPct val="100000"/>
              </a:lnSpc>
              <a:spcBef>
                <a:spcPts val="100"/>
              </a:spcBef>
              <a:buFont typeface="Arial" panose="020B0604020202020204" pitchFamily="34" charset="0"/>
              <a:buChar char="•"/>
              <a:tabLst>
                <a:tab pos="299720" algn="l"/>
              </a:tabLst>
            </a:pPr>
            <a:r>
              <a:rPr sz="1600" spc="-15" dirty="0">
                <a:latin typeface="Times New Roman" panose="02020603050405020304" pitchFamily="18" charset="0"/>
                <a:cs typeface="Times New Roman" panose="02020603050405020304" pitchFamily="18" charset="0"/>
              </a:rPr>
              <a:t>Now,</a:t>
            </a:r>
            <a:r>
              <a:rPr sz="1600" spc="3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it</a:t>
            </a:r>
            <a:r>
              <a:rPr sz="1600" spc="-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will</a:t>
            </a:r>
            <a:r>
              <a:rPr sz="1600" spc="4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connect</a:t>
            </a:r>
            <a:r>
              <a:rPr sz="1600" spc="1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with</a:t>
            </a:r>
            <a:r>
              <a:rPr sz="1600" spc="2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SSIS </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Database</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engine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dirty="0">
                <a:latin typeface="Times New Roman" panose="02020603050405020304" pitchFamily="18" charset="0"/>
                <a:cs typeface="Times New Roman" panose="02020603050405020304" pitchFamily="18" charset="0"/>
              </a:rPr>
              <a:t> start </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deploying</a:t>
            </a:r>
            <a:r>
              <a:rPr sz="1600" spc="3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each</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object</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one </a:t>
            </a:r>
            <a:r>
              <a:rPr sz="1600" spc="-10" dirty="0">
                <a:latin typeface="Times New Roman" panose="02020603050405020304" pitchFamily="18" charset="0"/>
                <a:cs typeface="Times New Roman" panose="02020603050405020304" pitchFamily="18" charset="0"/>
              </a:rPr>
              <a:t>by</a:t>
            </a:r>
            <a:r>
              <a:rPr sz="1600" spc="-5" dirty="0">
                <a:latin typeface="Times New Roman" panose="02020603050405020304" pitchFamily="18" charset="0"/>
                <a:cs typeface="Times New Roman" panose="02020603050405020304" pitchFamily="18" charset="0"/>
              </a:rPr>
              <a:t> one.</a:t>
            </a:r>
            <a:endParaRPr sz="1600" dirty="0">
              <a:latin typeface="Times New Roman" panose="02020603050405020304" pitchFamily="18" charset="0"/>
              <a:cs typeface="Times New Roman" panose="02020603050405020304" pitchFamily="18" charset="0"/>
            </a:endParaRPr>
          </a:p>
        </p:txBody>
      </p:sp>
      <p:pic>
        <p:nvPicPr>
          <p:cNvPr id="10" name="object 10"/>
          <p:cNvPicPr/>
          <p:nvPr/>
        </p:nvPicPr>
        <p:blipFill>
          <a:blip r:embed="rId3" cstate="print"/>
          <a:stretch>
            <a:fillRect/>
          </a:stretch>
        </p:blipFill>
        <p:spPr>
          <a:xfrm>
            <a:off x="2221982" y="2253985"/>
            <a:ext cx="3257569" cy="3947940"/>
          </a:xfrm>
          <a:prstGeom prst="rect">
            <a:avLst/>
          </a:prstGeom>
        </p:spPr>
      </p:pic>
      <p:pic>
        <p:nvPicPr>
          <p:cNvPr id="12" name="object 12"/>
          <p:cNvPicPr/>
          <p:nvPr/>
        </p:nvPicPr>
        <p:blipFill>
          <a:blip r:embed="rId4" cstate="print"/>
          <a:stretch>
            <a:fillRect/>
          </a:stretch>
        </p:blipFill>
        <p:spPr>
          <a:xfrm>
            <a:off x="6972290" y="2253984"/>
            <a:ext cx="3362724" cy="3947940"/>
          </a:xfrm>
          <a:prstGeom prst="rect">
            <a:avLst/>
          </a:prstGeom>
        </p:spPr>
      </p:pic>
      <p:sp>
        <p:nvSpPr>
          <p:cNvPr id="14" name="object 14"/>
          <p:cNvSpPr txBox="1"/>
          <p:nvPr/>
        </p:nvSpPr>
        <p:spPr>
          <a:xfrm>
            <a:off x="6796531" y="1297381"/>
            <a:ext cx="3497579" cy="751488"/>
          </a:xfrm>
          <a:prstGeom prst="rect">
            <a:avLst/>
          </a:prstGeom>
        </p:spPr>
        <p:txBody>
          <a:bodyPr vert="horz" wrap="square" lIns="0" tIns="12700" rIns="0" bIns="0" rtlCol="0">
            <a:spAutoFit/>
          </a:bodyPr>
          <a:lstStyle/>
          <a:p>
            <a:pPr marL="299085" marR="5080" indent="-287020">
              <a:lnSpc>
                <a:spcPct val="100000"/>
              </a:lnSpc>
              <a:spcBef>
                <a:spcPts val="100"/>
              </a:spcBef>
              <a:buFont typeface="Arial" panose="020B0604020202020204" pitchFamily="34" charset="0"/>
              <a:buChar char="•"/>
              <a:tabLst>
                <a:tab pos="299720" algn="l"/>
              </a:tabLst>
            </a:pPr>
            <a:r>
              <a:rPr sz="1600" spc="-10" dirty="0">
                <a:latin typeface="Times New Roman" panose="02020603050405020304" pitchFamily="18" charset="0"/>
                <a:cs typeface="Times New Roman" panose="02020603050405020304" pitchFamily="18" charset="0"/>
              </a:rPr>
              <a:t>Finally,</a:t>
            </a:r>
            <a:r>
              <a:rPr sz="1600" spc="30" dirty="0">
                <a:latin typeface="Times New Roman" panose="02020603050405020304" pitchFamily="18" charset="0"/>
                <a:cs typeface="Times New Roman" panose="02020603050405020304" pitchFamily="18" charset="0"/>
              </a:rPr>
              <a:t> </a:t>
            </a:r>
            <a:r>
              <a:rPr sz="1600" spc="-25" dirty="0">
                <a:latin typeface="Times New Roman" panose="02020603050405020304" pitchFamily="18" charset="0"/>
                <a:cs typeface="Times New Roman" panose="02020603050405020304" pitchFamily="18" charset="0"/>
              </a:rPr>
              <a:t>we</a:t>
            </a:r>
            <a:r>
              <a:rPr sz="1600" spc="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can</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see</a:t>
            </a:r>
            <a:r>
              <a:rPr sz="1600" spc="-5" dirty="0">
                <a:latin typeface="Times New Roman" panose="02020603050405020304" pitchFamily="18" charset="0"/>
                <a:cs typeface="Times New Roman" panose="02020603050405020304" pitchFamily="18" charset="0"/>
              </a:rPr>
              <a:t> database </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model </a:t>
            </a:r>
            <a:r>
              <a:rPr sz="1600" spc="-10" dirty="0">
                <a:latin typeface="Times New Roman" panose="02020603050405020304" pitchFamily="18" charset="0"/>
                <a:cs typeface="Times New Roman" panose="02020603050405020304" pitchFamily="18" charset="0"/>
              </a:rPr>
              <a:t>deployed</a:t>
            </a:r>
            <a:r>
              <a:rPr sz="1600" spc="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SSIS</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engine </a:t>
            </a:r>
            <a:r>
              <a:rPr sz="1600" spc="-484"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can</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be</a:t>
            </a:r>
            <a:r>
              <a:rPr sz="1600" spc="-1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viewed</a:t>
            </a:r>
            <a:r>
              <a:rPr sz="1600" spc="4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SSMS</a:t>
            </a:r>
          </a:p>
        </p:txBody>
      </p:sp>
      <p:sp>
        <p:nvSpPr>
          <p:cNvPr id="15" name="object 15"/>
          <p:cNvSpPr/>
          <p:nvPr/>
        </p:nvSpPr>
        <p:spPr>
          <a:xfrm>
            <a:off x="5763767" y="3683508"/>
            <a:ext cx="927100" cy="398145"/>
          </a:xfrm>
          <a:custGeom>
            <a:avLst/>
            <a:gdLst/>
            <a:ahLst/>
            <a:cxnLst/>
            <a:rect l="l" t="t" r="r" b="b"/>
            <a:pathLst>
              <a:path w="927100" h="398145">
                <a:moveTo>
                  <a:pt x="0" y="99441"/>
                </a:moveTo>
                <a:lnTo>
                  <a:pt x="727710" y="99441"/>
                </a:lnTo>
                <a:lnTo>
                  <a:pt x="727710" y="0"/>
                </a:lnTo>
                <a:lnTo>
                  <a:pt x="926591" y="198882"/>
                </a:lnTo>
                <a:lnTo>
                  <a:pt x="727710" y="397764"/>
                </a:lnTo>
                <a:lnTo>
                  <a:pt x="727710" y="298323"/>
                </a:lnTo>
                <a:lnTo>
                  <a:pt x="0" y="298323"/>
                </a:lnTo>
                <a:lnTo>
                  <a:pt x="0" y="99441"/>
                </a:lnTo>
                <a:close/>
              </a:path>
            </a:pathLst>
          </a:custGeom>
          <a:ln w="12699">
            <a:solidFill>
              <a:srgbClr val="D30031"/>
            </a:solidFill>
          </a:ln>
        </p:spPr>
        <p:txBody>
          <a:bodyPr wrap="square" lIns="0" tIns="0" rIns="0" bIns="0" rtlCol="0"/>
          <a:lstStyle/>
          <a:p>
            <a:endParaRPr/>
          </a:p>
        </p:txBody>
      </p:sp>
      <p:grpSp>
        <p:nvGrpSpPr>
          <p:cNvPr id="22" name="object 6">
            <a:extLst>
              <a:ext uri="{FF2B5EF4-FFF2-40B4-BE49-F238E27FC236}">
                <a16:creationId xmlns:a16="http://schemas.microsoft.com/office/drawing/2014/main" id="{6C644122-720D-4767-A41F-9DF43AA9CC0A}"/>
              </a:ext>
            </a:extLst>
          </p:cNvPr>
          <p:cNvGrpSpPr/>
          <p:nvPr/>
        </p:nvGrpSpPr>
        <p:grpSpPr>
          <a:xfrm>
            <a:off x="932944" y="327901"/>
            <a:ext cx="752475" cy="751840"/>
            <a:chOff x="899674" y="382524"/>
            <a:chExt cx="752475" cy="751840"/>
          </a:xfrm>
        </p:grpSpPr>
        <p:sp>
          <p:nvSpPr>
            <p:cNvPr id="23" name="object 7">
              <a:extLst>
                <a:ext uri="{FF2B5EF4-FFF2-40B4-BE49-F238E27FC236}">
                  <a16:creationId xmlns:a16="http://schemas.microsoft.com/office/drawing/2014/main" id="{73F62D3A-08AF-4296-8E6F-9C8CD8033208}"/>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24" name="object 8">
              <a:extLst>
                <a:ext uri="{FF2B5EF4-FFF2-40B4-BE49-F238E27FC236}">
                  <a16:creationId xmlns:a16="http://schemas.microsoft.com/office/drawing/2014/main" id="{D236F034-DA8B-4B45-BB77-129D57EB91E6}"/>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25" name="object 9">
            <a:extLst>
              <a:ext uri="{FF2B5EF4-FFF2-40B4-BE49-F238E27FC236}">
                <a16:creationId xmlns:a16="http://schemas.microsoft.com/office/drawing/2014/main" id="{4BA512ED-819D-4853-A454-DA0A2297F6BF}"/>
              </a:ext>
            </a:extLst>
          </p:cNvPr>
          <p:cNvSpPr txBox="1"/>
          <p:nvPr/>
        </p:nvSpPr>
        <p:spPr>
          <a:xfrm>
            <a:off x="1000838" y="50198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5" name="laser.wav"/>
          </p:stSnd>
        </p:sndAc>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1127513" y="1279150"/>
            <a:ext cx="10142855" cy="1490152"/>
          </a:xfrm>
          <a:prstGeom prst="rect">
            <a:avLst/>
          </a:prstGeom>
        </p:spPr>
        <p:txBody>
          <a:bodyPr vert="horz" wrap="square" lIns="0" tIns="12700" rIns="0" bIns="0" rtlCol="0">
            <a:spAutoFit/>
          </a:bodyPr>
          <a:lstStyle/>
          <a:p>
            <a:pPr marL="299085" indent="-287020">
              <a:lnSpc>
                <a:spcPct val="100000"/>
              </a:lnSpc>
              <a:spcBef>
                <a:spcPts val="100"/>
              </a:spcBef>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To</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create</a:t>
            </a:r>
            <a:r>
              <a:rPr sz="1600" dirty="0">
                <a:latin typeface="Times New Roman" panose="02020603050405020304" pitchFamily="18" charset="0"/>
                <a:cs typeface="Times New Roman" panose="02020603050405020304" pitchFamily="18" charset="0"/>
              </a:rPr>
              <a:t> a</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multidimensional</a:t>
            </a:r>
            <a:r>
              <a:rPr sz="1600" spc="3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cube</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first</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create</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a:t>
            </a:r>
            <a:r>
              <a:rPr sz="1600" spc="-5" dirty="0">
                <a:latin typeface="Times New Roman" panose="02020603050405020304" pitchFamily="18" charset="0"/>
                <a:cs typeface="Times New Roman" panose="02020603050405020304" pitchFamily="18" charset="0"/>
              </a:rPr>
              <a:t> multidimensional</a:t>
            </a:r>
            <a:r>
              <a:rPr sz="1600" spc="3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model</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project</a:t>
            </a:r>
            <a:r>
              <a:rPr sz="1600" spc="1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and</a:t>
            </a:r>
            <a:r>
              <a:rPr sz="1600" spc="-5" dirty="0">
                <a:latin typeface="Times New Roman" panose="02020603050405020304" pitchFamily="18" charset="0"/>
                <a:cs typeface="Times New Roman" panose="02020603050405020304" pitchFamily="18" charset="0"/>
              </a:rPr>
              <a:t> then</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define</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source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a:t>
            </a:r>
            <a:r>
              <a:rPr sz="1600" spc="-2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SSAS</a:t>
            </a:r>
          </a:p>
          <a:p>
            <a:pPr marL="299085" indent="-287020">
              <a:lnSpc>
                <a:spcPct val="100000"/>
              </a:lnSpc>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Right-click</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on</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 Sources</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select</a:t>
            </a:r>
            <a:r>
              <a:rPr sz="1600" spc="25"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New</a:t>
            </a:r>
            <a:r>
              <a:rPr sz="1600" b="1" spc="5"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Data</a:t>
            </a:r>
            <a:r>
              <a:rPr sz="1600" b="1"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Source…</a:t>
            </a:r>
            <a:endParaRPr sz="1600" dirty="0">
              <a:latin typeface="Times New Roman" panose="02020603050405020304" pitchFamily="18" charset="0"/>
              <a:cs typeface="Times New Roman" panose="02020603050405020304" pitchFamily="18" charset="0"/>
            </a:endParaRPr>
          </a:p>
          <a:p>
            <a:pPr marL="299085" indent="-287020">
              <a:lnSpc>
                <a:spcPct val="100000"/>
              </a:lnSpc>
              <a:buFont typeface="Arial" panose="020B0604020202020204" pitchFamily="34" charset="0"/>
              <a:buChar char="•"/>
              <a:tabLst>
                <a:tab pos="299720" algn="l"/>
              </a:tabLst>
            </a:pPr>
            <a:r>
              <a:rPr sz="1600" dirty="0">
                <a:latin typeface="Times New Roman" panose="02020603050405020304" pitchFamily="18" charset="0"/>
                <a:cs typeface="Times New Roman" panose="02020603050405020304" pitchFamily="18" charset="0"/>
              </a:rPr>
              <a:t>In the </a:t>
            </a:r>
            <a:r>
              <a:rPr sz="1600" b="1" spc="-5" dirty="0">
                <a:latin typeface="Times New Roman" panose="02020603050405020304" pitchFamily="18" charset="0"/>
                <a:cs typeface="Times New Roman" panose="02020603050405020304" pitchFamily="18" charset="0"/>
              </a:rPr>
              <a:t>Data</a:t>
            </a:r>
            <a:r>
              <a:rPr sz="1600" b="1"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Source</a:t>
            </a:r>
            <a:r>
              <a:rPr sz="1600" b="1" spc="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Wizard</a:t>
            </a:r>
            <a:r>
              <a:rPr sz="1600" dirty="0">
                <a:latin typeface="Times New Roman" panose="02020603050405020304" pitchFamily="18" charset="0"/>
                <a:cs typeface="Times New Roman" panose="02020603050405020304" pitchFamily="18" charset="0"/>
              </a:rPr>
              <a:t>,</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create</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new</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connection</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using</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a:t>
            </a:r>
            <a:r>
              <a:rPr sz="1600" spc="-5" dirty="0">
                <a:latin typeface="Times New Roman" panose="02020603050405020304" pitchFamily="18" charset="0"/>
                <a:cs typeface="Times New Roman" panose="02020603050405020304" pitchFamily="18" charset="0"/>
              </a:rPr>
              <a:t> button</a:t>
            </a:r>
            <a:r>
              <a:rPr sz="1600" spc="20"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New…</a:t>
            </a:r>
            <a:endParaRPr sz="1600" dirty="0">
              <a:latin typeface="Times New Roman" panose="02020603050405020304" pitchFamily="18" charset="0"/>
              <a:cs typeface="Times New Roman" panose="02020603050405020304" pitchFamily="18" charset="0"/>
            </a:endParaRPr>
          </a:p>
          <a:p>
            <a:pPr marL="299085" marR="24130" indent="-287020">
              <a:lnSpc>
                <a:spcPct val="100000"/>
              </a:lnSpc>
              <a:buFont typeface="Arial" panose="020B0604020202020204" pitchFamily="34" charset="0"/>
              <a:buChar char="•"/>
              <a:tabLst>
                <a:tab pos="299720" algn="l"/>
              </a:tabLst>
            </a:pPr>
            <a:r>
              <a:rPr sz="1600" dirty="0">
                <a:latin typeface="Times New Roman" panose="02020603050405020304" pitchFamily="18" charset="0"/>
                <a:cs typeface="Times New Roman" panose="02020603050405020304" pitchFamily="18" charset="0"/>
              </a:rPr>
              <a:t>In</a:t>
            </a:r>
            <a:r>
              <a:rPr sz="1600" spc="-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Connection</a:t>
            </a:r>
            <a:r>
              <a:rPr sz="1600" b="1" spc="-15"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Manager</a:t>
            </a:r>
            <a:r>
              <a:rPr sz="1600" b="1" spc="1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window</a:t>
            </a:r>
            <a:r>
              <a:rPr sz="1600" spc="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&gt;</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Enter</a:t>
            </a:r>
            <a:r>
              <a:rPr sz="1600" dirty="0">
                <a:latin typeface="Times New Roman" panose="02020603050405020304" pitchFamily="18" charset="0"/>
                <a:cs typeface="Times New Roman" panose="02020603050405020304" pitchFamily="18" charset="0"/>
              </a:rPr>
              <a:t> the</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SQL</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Server</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name</a:t>
            </a:r>
            <a:r>
              <a:rPr sz="1600" spc="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where</a:t>
            </a:r>
            <a:r>
              <a:rPr sz="1600" spc="4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your</a:t>
            </a:r>
            <a:r>
              <a:rPr sz="1600" spc="4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database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is</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from </a:t>
            </a:r>
            <a:r>
              <a:rPr sz="1600" spc="-484"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a:t>
            </a:r>
            <a:r>
              <a:rPr sz="1600" spc="-10" dirty="0">
                <a:latin typeface="Times New Roman" panose="02020603050405020304" pitchFamily="18" charset="0"/>
                <a:cs typeface="Times New Roman" panose="02020603050405020304" pitchFamily="18" charset="0"/>
              </a:rPr>
              <a:t> dropdown</a:t>
            </a:r>
            <a:r>
              <a:rPr sz="1600" spc="6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menu</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select</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 database</a:t>
            </a:r>
            <a:r>
              <a:rPr sz="1600" spc="1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you</a:t>
            </a:r>
            <a:r>
              <a:rPr sz="1600" spc="3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want</a:t>
            </a:r>
            <a:r>
              <a:rPr sz="1600" spc="4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use </a:t>
            </a:r>
            <a:r>
              <a:rPr sz="1600" dirty="0">
                <a:latin typeface="Times New Roman" panose="02020603050405020304" pitchFamily="18" charset="0"/>
                <a:cs typeface="Times New Roman" panose="02020603050405020304" pitchFamily="18" charset="0"/>
              </a:rPr>
              <a:t>for</a:t>
            </a:r>
            <a:r>
              <a:rPr sz="1600" spc="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you</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multidimensional</a:t>
            </a:r>
            <a:r>
              <a:rPr sz="1600" spc="3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model</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&gt;</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Click </a:t>
            </a:r>
            <a:r>
              <a:rPr sz="1600" dirty="0">
                <a:latin typeface="Times New Roman" panose="02020603050405020304" pitchFamily="18" charset="0"/>
                <a:cs typeface="Times New Roman" panose="02020603050405020304" pitchFamily="18" charset="0"/>
              </a:rPr>
              <a:t> OK</a:t>
            </a:r>
          </a:p>
          <a:p>
            <a:pPr marL="299085" indent="-287020">
              <a:lnSpc>
                <a:spcPct val="100000"/>
              </a:lnSpc>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Back</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Source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Wizard,</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click</a:t>
            </a:r>
            <a:r>
              <a:rPr sz="1600" spc="20"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Finish&gt;&gt;</a:t>
            </a:r>
            <a:endParaRPr sz="1600" dirty="0">
              <a:latin typeface="Times New Roman" panose="02020603050405020304" pitchFamily="18" charset="0"/>
              <a:cs typeface="Times New Roman" panose="02020603050405020304" pitchFamily="18" charset="0"/>
            </a:endParaRPr>
          </a:p>
        </p:txBody>
      </p:sp>
      <p:grpSp>
        <p:nvGrpSpPr>
          <p:cNvPr id="10" name="object 10"/>
          <p:cNvGrpSpPr/>
          <p:nvPr/>
        </p:nvGrpSpPr>
        <p:grpSpPr>
          <a:xfrm>
            <a:off x="777240" y="3080040"/>
            <a:ext cx="10876915" cy="3705225"/>
            <a:chOff x="777240" y="3080040"/>
            <a:chExt cx="10876915" cy="3705225"/>
          </a:xfrm>
        </p:grpSpPr>
        <p:pic>
          <p:nvPicPr>
            <p:cNvPr id="11" name="object 11"/>
            <p:cNvPicPr/>
            <p:nvPr/>
          </p:nvPicPr>
          <p:blipFill>
            <a:blip r:embed="rId3" cstate="print"/>
            <a:stretch>
              <a:fillRect/>
            </a:stretch>
          </p:blipFill>
          <p:spPr>
            <a:xfrm>
              <a:off x="3659123" y="3209594"/>
              <a:ext cx="4314316" cy="3445764"/>
            </a:xfrm>
            <a:prstGeom prst="rect">
              <a:avLst/>
            </a:prstGeom>
          </p:spPr>
        </p:pic>
        <p:pic>
          <p:nvPicPr>
            <p:cNvPr id="12" name="object 12"/>
            <p:cNvPicPr/>
            <p:nvPr/>
          </p:nvPicPr>
          <p:blipFill>
            <a:blip r:embed="rId4" cstate="print"/>
            <a:stretch>
              <a:fillRect/>
            </a:stretch>
          </p:blipFill>
          <p:spPr>
            <a:xfrm>
              <a:off x="3854195" y="3404616"/>
              <a:ext cx="3744467" cy="2875788"/>
            </a:xfrm>
            <a:prstGeom prst="rect">
              <a:avLst/>
            </a:prstGeom>
          </p:spPr>
        </p:pic>
        <p:pic>
          <p:nvPicPr>
            <p:cNvPr id="13" name="object 13"/>
            <p:cNvPicPr/>
            <p:nvPr/>
          </p:nvPicPr>
          <p:blipFill>
            <a:blip r:embed="rId5" cstate="print"/>
            <a:stretch>
              <a:fillRect/>
            </a:stretch>
          </p:blipFill>
          <p:spPr>
            <a:xfrm>
              <a:off x="7976616" y="3080040"/>
              <a:ext cx="3677412" cy="3704844"/>
            </a:xfrm>
            <a:prstGeom prst="rect">
              <a:avLst/>
            </a:prstGeom>
          </p:spPr>
        </p:pic>
        <p:pic>
          <p:nvPicPr>
            <p:cNvPr id="14" name="object 14"/>
            <p:cNvPicPr/>
            <p:nvPr/>
          </p:nvPicPr>
          <p:blipFill>
            <a:blip r:embed="rId6" cstate="print"/>
            <a:stretch>
              <a:fillRect/>
            </a:stretch>
          </p:blipFill>
          <p:spPr>
            <a:xfrm>
              <a:off x="8171687" y="3275076"/>
              <a:ext cx="3107436" cy="3134868"/>
            </a:xfrm>
            <a:prstGeom prst="rect">
              <a:avLst/>
            </a:prstGeom>
          </p:spPr>
        </p:pic>
        <p:sp>
          <p:nvSpPr>
            <p:cNvPr id="15" name="object 15"/>
            <p:cNvSpPr/>
            <p:nvPr/>
          </p:nvSpPr>
          <p:spPr>
            <a:xfrm>
              <a:off x="3429000" y="4852416"/>
              <a:ext cx="4625340" cy="264160"/>
            </a:xfrm>
            <a:custGeom>
              <a:avLst/>
              <a:gdLst/>
              <a:ahLst/>
              <a:cxnLst/>
              <a:rect l="l" t="t" r="r" b="b"/>
              <a:pathLst>
                <a:path w="4625340" h="264160">
                  <a:moveTo>
                    <a:pt x="0" y="65912"/>
                  </a:moveTo>
                  <a:lnTo>
                    <a:pt x="206501" y="65912"/>
                  </a:lnTo>
                  <a:lnTo>
                    <a:pt x="206501" y="0"/>
                  </a:lnTo>
                  <a:lnTo>
                    <a:pt x="338327" y="131825"/>
                  </a:lnTo>
                  <a:lnTo>
                    <a:pt x="206501" y="263651"/>
                  </a:lnTo>
                  <a:lnTo>
                    <a:pt x="206501" y="197738"/>
                  </a:lnTo>
                  <a:lnTo>
                    <a:pt x="0" y="197738"/>
                  </a:lnTo>
                  <a:lnTo>
                    <a:pt x="0" y="65912"/>
                  </a:lnTo>
                  <a:close/>
                </a:path>
                <a:path w="4625340" h="264160">
                  <a:moveTo>
                    <a:pt x="4287011" y="65912"/>
                  </a:moveTo>
                  <a:lnTo>
                    <a:pt x="4493514" y="65912"/>
                  </a:lnTo>
                  <a:lnTo>
                    <a:pt x="4493514" y="0"/>
                  </a:lnTo>
                  <a:lnTo>
                    <a:pt x="4625340" y="131825"/>
                  </a:lnTo>
                  <a:lnTo>
                    <a:pt x="4493514" y="263651"/>
                  </a:lnTo>
                  <a:lnTo>
                    <a:pt x="4493514" y="197738"/>
                  </a:lnTo>
                  <a:lnTo>
                    <a:pt x="4287011" y="197738"/>
                  </a:lnTo>
                  <a:lnTo>
                    <a:pt x="4287011" y="65912"/>
                  </a:lnTo>
                  <a:close/>
                </a:path>
              </a:pathLst>
            </a:custGeom>
            <a:ln w="12700">
              <a:solidFill>
                <a:srgbClr val="D30031"/>
              </a:solidFill>
            </a:ln>
          </p:spPr>
          <p:txBody>
            <a:bodyPr wrap="square" lIns="0" tIns="0" rIns="0" bIns="0" rtlCol="0"/>
            <a:lstStyle/>
            <a:p>
              <a:endParaRPr/>
            </a:p>
          </p:txBody>
        </p:sp>
        <p:pic>
          <p:nvPicPr>
            <p:cNvPr id="16" name="object 16"/>
            <p:cNvPicPr/>
            <p:nvPr/>
          </p:nvPicPr>
          <p:blipFill>
            <a:blip r:embed="rId7" cstate="print"/>
            <a:stretch>
              <a:fillRect/>
            </a:stretch>
          </p:blipFill>
          <p:spPr>
            <a:xfrm>
              <a:off x="777240" y="4064520"/>
              <a:ext cx="2941320" cy="1968881"/>
            </a:xfrm>
            <a:prstGeom prst="rect">
              <a:avLst/>
            </a:prstGeom>
          </p:spPr>
        </p:pic>
        <p:pic>
          <p:nvPicPr>
            <p:cNvPr id="17" name="object 17"/>
            <p:cNvPicPr/>
            <p:nvPr/>
          </p:nvPicPr>
          <p:blipFill>
            <a:blip r:embed="rId8" cstate="print"/>
            <a:stretch>
              <a:fillRect/>
            </a:stretch>
          </p:blipFill>
          <p:spPr>
            <a:xfrm>
              <a:off x="972312" y="4259580"/>
              <a:ext cx="2371343" cy="1399032"/>
            </a:xfrm>
            <a:prstGeom prst="rect">
              <a:avLst/>
            </a:prstGeom>
          </p:spPr>
        </p:pic>
      </p:grpSp>
      <p:grpSp>
        <p:nvGrpSpPr>
          <p:cNvPr id="20" name="object 2">
            <a:extLst>
              <a:ext uri="{FF2B5EF4-FFF2-40B4-BE49-F238E27FC236}">
                <a16:creationId xmlns:a16="http://schemas.microsoft.com/office/drawing/2014/main" id="{949C1F09-8FD5-41C4-B578-4930074553BD}"/>
              </a:ext>
            </a:extLst>
          </p:cNvPr>
          <p:cNvGrpSpPr/>
          <p:nvPr/>
        </p:nvGrpSpPr>
        <p:grpSpPr>
          <a:xfrm>
            <a:off x="1667259" y="466939"/>
            <a:ext cx="9822815" cy="506730"/>
            <a:chOff x="1538986" y="491998"/>
            <a:chExt cx="9822815" cy="506730"/>
          </a:xfrm>
        </p:grpSpPr>
        <p:sp>
          <p:nvSpPr>
            <p:cNvPr id="21" name="object 3">
              <a:extLst>
                <a:ext uri="{FF2B5EF4-FFF2-40B4-BE49-F238E27FC236}">
                  <a16:creationId xmlns:a16="http://schemas.microsoft.com/office/drawing/2014/main" id="{142CBEE2-1CE3-4521-A339-903DD49DF558}"/>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2" name="object 4">
              <a:extLst>
                <a:ext uri="{FF2B5EF4-FFF2-40B4-BE49-F238E27FC236}">
                  <a16:creationId xmlns:a16="http://schemas.microsoft.com/office/drawing/2014/main" id="{8A569A04-EF2F-44F4-9709-4AA45E6EEBEC}"/>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sp>
        <p:nvSpPr>
          <p:cNvPr id="23" name="object 5">
            <a:extLst>
              <a:ext uri="{FF2B5EF4-FFF2-40B4-BE49-F238E27FC236}">
                <a16:creationId xmlns:a16="http://schemas.microsoft.com/office/drawing/2014/main" id="{32DA8533-E780-49D4-97F6-95C5F7CB8EB8}"/>
              </a:ext>
            </a:extLst>
          </p:cNvPr>
          <p:cNvSpPr txBox="1"/>
          <p:nvPr/>
        </p:nvSpPr>
        <p:spPr>
          <a:xfrm>
            <a:off x="1685419" y="581636"/>
            <a:ext cx="9463837" cy="289823"/>
          </a:xfrm>
          <a:prstGeom prst="rect">
            <a:avLst/>
          </a:prstGeom>
        </p:spPr>
        <p:txBody>
          <a:bodyPr vert="horz" wrap="square" lIns="0" tIns="12700" rIns="0" bIns="0" rtlCol="0">
            <a:spAutoFit/>
          </a:bodyPr>
          <a:lstStyle/>
          <a:p>
            <a:pPr marL="12700">
              <a:spcBef>
                <a:spcPts val="100"/>
              </a:spcBef>
            </a:pPr>
            <a:r>
              <a:rPr sz="1800" b="1" spc="-5" dirty="0">
                <a:solidFill>
                  <a:srgbClr val="434343"/>
                </a:solidFill>
                <a:latin typeface="Calibri"/>
                <a:cs typeface="Calibri"/>
              </a:rPr>
              <a:t>Multidimensional</a:t>
            </a:r>
            <a:r>
              <a:rPr sz="1800" b="1" spc="-15" dirty="0">
                <a:solidFill>
                  <a:srgbClr val="434343"/>
                </a:solidFill>
                <a:latin typeface="Calibri"/>
                <a:cs typeface="Calibri"/>
              </a:rPr>
              <a:t> </a:t>
            </a:r>
            <a:r>
              <a:rPr sz="1800" b="1" spc="-5" dirty="0">
                <a:solidFill>
                  <a:srgbClr val="434343"/>
                </a:solidFill>
                <a:latin typeface="Calibri"/>
                <a:cs typeface="Calibri"/>
              </a:rPr>
              <a:t>Model</a:t>
            </a:r>
            <a:r>
              <a:rPr sz="1800" b="1" spc="-25" dirty="0">
                <a:solidFill>
                  <a:srgbClr val="434343"/>
                </a:solidFill>
                <a:latin typeface="Calibri"/>
                <a:cs typeface="Calibri"/>
              </a:rPr>
              <a:t> </a:t>
            </a:r>
            <a:r>
              <a:rPr sz="1800" b="1" dirty="0">
                <a:solidFill>
                  <a:srgbClr val="434343"/>
                </a:solidFill>
                <a:latin typeface="Calibri"/>
                <a:cs typeface="Calibri"/>
              </a:rPr>
              <a:t>–</a:t>
            </a:r>
            <a:r>
              <a:rPr sz="1800" b="1" spc="20" dirty="0">
                <a:solidFill>
                  <a:srgbClr val="434343"/>
                </a:solidFill>
                <a:latin typeface="Calibri"/>
                <a:cs typeface="Calibri"/>
              </a:rPr>
              <a:t> </a:t>
            </a:r>
            <a:r>
              <a:rPr lang="en-US" sz="1800" b="1" spc="-5" dirty="0">
                <a:solidFill>
                  <a:srgbClr val="434343"/>
                </a:solidFill>
                <a:latin typeface="Calibri"/>
                <a:cs typeface="Calibri"/>
              </a:rPr>
              <a:t>Data Source View</a:t>
            </a:r>
            <a:endParaRPr sz="1800" dirty="0">
              <a:latin typeface="Calibri"/>
              <a:cs typeface="Calibri"/>
            </a:endParaRPr>
          </a:p>
        </p:txBody>
      </p:sp>
      <p:grpSp>
        <p:nvGrpSpPr>
          <p:cNvPr id="24" name="object 6">
            <a:extLst>
              <a:ext uri="{FF2B5EF4-FFF2-40B4-BE49-F238E27FC236}">
                <a16:creationId xmlns:a16="http://schemas.microsoft.com/office/drawing/2014/main" id="{F7E65B3F-BF32-4A40-9595-C8DF9A3BC891}"/>
              </a:ext>
            </a:extLst>
          </p:cNvPr>
          <p:cNvGrpSpPr/>
          <p:nvPr/>
        </p:nvGrpSpPr>
        <p:grpSpPr>
          <a:xfrm>
            <a:off x="932944" y="327901"/>
            <a:ext cx="752475" cy="751840"/>
            <a:chOff x="899674" y="382524"/>
            <a:chExt cx="752475" cy="751840"/>
          </a:xfrm>
        </p:grpSpPr>
        <p:sp>
          <p:nvSpPr>
            <p:cNvPr id="25" name="object 7">
              <a:extLst>
                <a:ext uri="{FF2B5EF4-FFF2-40B4-BE49-F238E27FC236}">
                  <a16:creationId xmlns:a16="http://schemas.microsoft.com/office/drawing/2014/main" id="{FC99297C-3D2A-41CB-8F5D-E7A84FDAA5E6}"/>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26" name="object 8">
              <a:extLst>
                <a:ext uri="{FF2B5EF4-FFF2-40B4-BE49-F238E27FC236}">
                  <a16:creationId xmlns:a16="http://schemas.microsoft.com/office/drawing/2014/main" id="{2045E144-639D-4421-8BA4-5395FC3560F4}"/>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27" name="object 9">
            <a:extLst>
              <a:ext uri="{FF2B5EF4-FFF2-40B4-BE49-F238E27FC236}">
                <a16:creationId xmlns:a16="http://schemas.microsoft.com/office/drawing/2014/main" id="{19294CC8-5B3E-46FF-A905-9E0D26C69B06}"/>
              </a:ext>
            </a:extLst>
          </p:cNvPr>
          <p:cNvSpPr txBox="1"/>
          <p:nvPr/>
        </p:nvSpPr>
        <p:spPr>
          <a:xfrm>
            <a:off x="1000838" y="50198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8</a:t>
            </a:r>
            <a:endParaRPr sz="27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9" name="laser.wav"/>
          </p:stSnd>
        </p:sndAc>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31570" y="1305559"/>
            <a:ext cx="9984105" cy="1749197"/>
          </a:xfrm>
          <a:prstGeom prst="rect">
            <a:avLst/>
          </a:prstGeom>
        </p:spPr>
        <p:txBody>
          <a:bodyPr vert="horz" wrap="square" lIns="0" tIns="12700" rIns="0" bIns="0" rtlCol="0">
            <a:spAutoFit/>
          </a:bodyPr>
          <a:lstStyle/>
          <a:p>
            <a:pPr marL="299085" marR="229870" indent="-287020">
              <a:lnSpc>
                <a:spcPct val="100000"/>
              </a:lnSpc>
              <a:spcBef>
                <a:spcPts val="100"/>
              </a:spcBef>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Multidimensional</a:t>
            </a:r>
            <a:r>
              <a:rPr sz="1600" spc="3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cubes</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are</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based</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on</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Source</a:t>
            </a:r>
            <a:r>
              <a:rPr sz="1600" spc="1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Views,</a:t>
            </a:r>
            <a:r>
              <a:rPr sz="1600" spc="5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after</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creating</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 source,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 </a:t>
            </a:r>
            <a:r>
              <a:rPr sz="1600" spc="-484"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source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view</a:t>
            </a:r>
            <a:r>
              <a:rPr sz="1600" dirty="0">
                <a:latin typeface="Times New Roman" panose="02020603050405020304" pitchFamily="18" charset="0"/>
                <a:cs typeface="Times New Roman" panose="02020603050405020304" pitchFamily="18" charset="0"/>
              </a:rPr>
              <a:t> must</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be defined</a:t>
            </a:r>
            <a:r>
              <a:rPr sz="1600" spc="2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which</a:t>
            </a:r>
            <a:r>
              <a:rPr sz="1600" spc="5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contains</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information</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about</a:t>
            </a:r>
            <a:r>
              <a:rPr sz="1600" spc="2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which</a:t>
            </a:r>
            <a:r>
              <a:rPr sz="1600" spc="5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objects</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use </a:t>
            </a:r>
            <a:r>
              <a:rPr sz="1600" dirty="0">
                <a:latin typeface="Times New Roman" panose="02020603050405020304" pitchFamily="18" charset="0"/>
                <a:cs typeface="Times New Roman" panose="02020603050405020304" pitchFamily="18" charset="0"/>
              </a:rPr>
              <a:t>from</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 </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selected</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database</a:t>
            </a:r>
            <a:endParaRPr sz="1600" dirty="0">
              <a:latin typeface="Times New Roman" panose="02020603050405020304" pitchFamily="18" charset="0"/>
              <a:cs typeface="Times New Roman" panose="02020603050405020304" pitchFamily="18" charset="0"/>
            </a:endParaRPr>
          </a:p>
          <a:p>
            <a:pPr marL="299085" indent="-287020">
              <a:lnSpc>
                <a:spcPct val="100000"/>
              </a:lnSpc>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Right-click</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on</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Source</a:t>
            </a:r>
            <a:r>
              <a:rPr sz="1600" spc="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Views</a:t>
            </a:r>
            <a:r>
              <a:rPr sz="1600" spc="4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select</a:t>
            </a:r>
            <a:r>
              <a:rPr sz="1600" spc="10"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New</a:t>
            </a:r>
            <a:r>
              <a:rPr sz="1600" b="1" spc="10"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Data</a:t>
            </a:r>
            <a:r>
              <a:rPr sz="1600" b="1" spc="10"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Source</a:t>
            </a:r>
            <a:r>
              <a:rPr sz="1600" b="1"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View…</a:t>
            </a:r>
            <a:endParaRPr sz="1600" dirty="0">
              <a:latin typeface="Times New Roman" panose="02020603050405020304" pitchFamily="18" charset="0"/>
              <a:cs typeface="Times New Roman" panose="02020603050405020304" pitchFamily="18" charset="0"/>
            </a:endParaRPr>
          </a:p>
          <a:p>
            <a:pPr marL="299085" indent="-287020">
              <a:lnSpc>
                <a:spcPct val="100000"/>
              </a:lnSpc>
              <a:buFont typeface="Arial" panose="020B0604020202020204" pitchFamily="34" charset="0"/>
              <a:buChar char="•"/>
              <a:tabLst>
                <a:tab pos="299720" algn="l"/>
              </a:tabLst>
            </a:pPr>
            <a:r>
              <a:rPr sz="1600" spc="-10" dirty="0">
                <a:latin typeface="Times New Roman" panose="02020603050405020304" pitchFamily="18" charset="0"/>
                <a:cs typeface="Times New Roman" panose="02020603050405020304" pitchFamily="18" charset="0"/>
              </a:rPr>
              <a:t>Under</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Source</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View</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Wizard </a:t>
            </a:r>
            <a:r>
              <a:rPr sz="1600" dirty="0">
                <a:latin typeface="Times New Roman" panose="02020603050405020304" pitchFamily="18" charset="0"/>
                <a:cs typeface="Times New Roman" panose="02020603050405020304" pitchFamily="18" charset="0"/>
              </a:rPr>
              <a:t>&gt;</a:t>
            </a:r>
            <a:r>
              <a:rPr sz="1600" spc="-5" dirty="0">
                <a:latin typeface="Times New Roman" panose="02020603050405020304" pitchFamily="18" charset="0"/>
                <a:cs typeface="Times New Roman" panose="02020603050405020304" pitchFamily="18" charset="0"/>
              </a:rPr>
              <a:t> Select</a:t>
            </a:r>
            <a:r>
              <a:rPr sz="1600" spc="2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a:t>
            </a:r>
            <a:r>
              <a:rPr sz="1600" spc="-5" dirty="0">
                <a:latin typeface="Times New Roman" panose="02020603050405020304" pitchFamily="18" charset="0"/>
                <a:cs typeface="Times New Roman" panose="02020603050405020304" pitchFamily="18" charset="0"/>
              </a:rPr>
              <a:t> relational</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source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defined</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in</a:t>
            </a:r>
            <a:r>
              <a:rPr sz="1600" spc="-5" dirty="0">
                <a:latin typeface="Times New Roman" panose="02020603050405020304" pitchFamily="18" charset="0"/>
                <a:cs typeface="Times New Roman" panose="02020603050405020304" pitchFamily="18" charset="0"/>
              </a:rPr>
              <a:t> the</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previous</a:t>
            </a:r>
            <a:r>
              <a:rPr sz="1600" spc="2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step</a:t>
            </a:r>
          </a:p>
          <a:p>
            <a:pPr marL="299085" indent="-287020">
              <a:lnSpc>
                <a:spcPct val="100000"/>
              </a:lnSpc>
              <a:buFont typeface="Arial" panose="020B0604020202020204" pitchFamily="34" charset="0"/>
              <a:buChar char="•"/>
              <a:tabLst>
                <a:tab pos="299720" algn="l"/>
              </a:tabLst>
            </a:pPr>
            <a:r>
              <a:rPr sz="1600" dirty="0">
                <a:latin typeface="Times New Roman" panose="02020603050405020304" pitchFamily="18" charset="0"/>
                <a:cs typeface="Times New Roman" panose="02020603050405020304" pitchFamily="18" charset="0"/>
              </a:rPr>
              <a:t>In</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 </a:t>
            </a:r>
            <a:r>
              <a:rPr sz="1600" spc="-10" dirty="0">
                <a:latin typeface="Times New Roman" panose="02020603050405020304" pitchFamily="18" charset="0"/>
                <a:cs typeface="Times New Roman" panose="02020603050405020304" pitchFamily="18" charset="0"/>
              </a:rPr>
              <a:t>following</a:t>
            </a:r>
            <a:r>
              <a:rPr sz="1600" spc="6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screen,</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select</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tables</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spc="1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views</a:t>
            </a:r>
            <a:r>
              <a:rPr sz="1600" spc="4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you</a:t>
            </a:r>
            <a:r>
              <a:rPr sz="1600" spc="3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want</a:t>
            </a:r>
            <a:r>
              <a:rPr sz="1600" spc="5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use in</a:t>
            </a:r>
            <a:r>
              <a:rPr sz="1600" spc="1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your</a:t>
            </a:r>
            <a:r>
              <a:rPr sz="1600" spc="4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model</a:t>
            </a:r>
            <a:endParaRPr lang="en-US" sz="1600" spc="-5" dirty="0">
              <a:latin typeface="Times New Roman" panose="02020603050405020304" pitchFamily="18" charset="0"/>
              <a:cs typeface="Times New Roman" panose="02020603050405020304" pitchFamily="18" charset="0"/>
            </a:endParaRPr>
          </a:p>
          <a:p>
            <a:pPr marL="299085" indent="-287020">
              <a:lnSpc>
                <a:spcPct val="100000"/>
              </a:lnSpc>
              <a:spcBef>
                <a:spcPts val="100"/>
              </a:spcBef>
              <a:buFont typeface="Arial" panose="020B0604020202020204" pitchFamily="34" charset="0"/>
              <a:buChar char="•"/>
              <a:tabLst>
                <a:tab pos="299720" algn="l"/>
              </a:tabLst>
            </a:pPr>
            <a:r>
              <a:rPr lang="en-US" sz="1600" spc="-5" dirty="0">
                <a:latin typeface="Times New Roman" panose="02020603050405020304" pitchFamily="18" charset="0"/>
                <a:cs typeface="Times New Roman" panose="02020603050405020304" pitchFamily="18" charset="0"/>
              </a:rPr>
              <a:t>Confirm</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the details</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in </a:t>
            </a:r>
            <a:r>
              <a:rPr lang="en-US" sz="1600" dirty="0">
                <a:latin typeface="Times New Roman" panose="02020603050405020304" pitchFamily="18" charset="0"/>
                <a:cs typeface="Times New Roman" panose="02020603050405020304" pitchFamily="18" charset="0"/>
              </a:rPr>
              <a:t>the</a:t>
            </a:r>
            <a:r>
              <a:rPr lang="en-US" sz="1600" spc="-10" dirty="0">
                <a:latin typeface="Times New Roman" panose="02020603050405020304" pitchFamily="18" charset="0"/>
                <a:cs typeface="Times New Roman" panose="02020603050405020304" pitchFamily="18" charset="0"/>
              </a:rPr>
              <a:t> next</a:t>
            </a:r>
            <a:r>
              <a:rPr lang="en-US" sz="1600" spc="2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screen</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and</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complete</a:t>
            </a:r>
            <a:r>
              <a:rPr lang="en-US" sz="1600" spc="1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a:t>
            </a:r>
            <a:r>
              <a:rPr lang="en-US" sz="1600" spc="-10" dirty="0">
                <a:latin typeface="Times New Roman" panose="02020603050405020304" pitchFamily="18" charset="0"/>
                <a:cs typeface="Times New Roman" panose="02020603050405020304" pitchFamily="18" charset="0"/>
              </a:rPr>
              <a:t> wizard</a:t>
            </a:r>
            <a:endParaRPr lang="en-US" sz="1600" dirty="0">
              <a:latin typeface="Times New Roman" panose="02020603050405020304" pitchFamily="18" charset="0"/>
              <a:cs typeface="Times New Roman" panose="02020603050405020304" pitchFamily="18" charset="0"/>
            </a:endParaRPr>
          </a:p>
          <a:p>
            <a:pPr marL="299085" indent="-287020">
              <a:lnSpc>
                <a:spcPct val="100000"/>
              </a:lnSpc>
              <a:buFont typeface="Arial" panose="020B0604020202020204" pitchFamily="34" charset="0"/>
              <a:buChar char="•"/>
              <a:tabLst>
                <a:tab pos="299720" algn="l"/>
              </a:tabLst>
            </a:pPr>
            <a:r>
              <a:rPr lang="en-US" sz="1600" dirty="0">
                <a:latin typeface="Times New Roman" panose="02020603050405020304" pitchFamily="18" charset="0"/>
                <a:cs typeface="Times New Roman" panose="02020603050405020304" pitchFamily="18" charset="0"/>
              </a:rPr>
              <a:t>The</a:t>
            </a:r>
            <a:r>
              <a:rPr lang="en-US" sz="1600" spc="-2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final</a:t>
            </a:r>
            <a:r>
              <a:rPr lang="en-US" sz="1600" spc="1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view looks</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like</a:t>
            </a:r>
            <a:r>
              <a:rPr lang="en-US" sz="1600" spc="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a:t>
            </a:r>
            <a:r>
              <a:rPr lang="en-US" sz="1600" spc="-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last </a:t>
            </a:r>
            <a:r>
              <a:rPr lang="en-US" sz="1600" spc="-5" dirty="0">
                <a:latin typeface="Times New Roman" panose="02020603050405020304" pitchFamily="18" charset="0"/>
                <a:cs typeface="Times New Roman" panose="02020603050405020304" pitchFamily="18" charset="0"/>
              </a:rPr>
              <a:t>image</a:t>
            </a:r>
            <a:r>
              <a:rPr lang="en-US" sz="1600" spc="10"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with</a:t>
            </a:r>
            <a:r>
              <a:rPr lang="en-US" sz="1600" spc="3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all</a:t>
            </a:r>
            <a:r>
              <a:rPr lang="en-US" sz="1600" spc="1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tables</a:t>
            </a:r>
            <a:r>
              <a:rPr lang="en-US" sz="1600" spc="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and</a:t>
            </a:r>
            <a:r>
              <a:rPr lang="en-US" sz="1600" spc="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relationships</a:t>
            </a:r>
            <a:endParaRPr lang="en-US" sz="1600" dirty="0">
              <a:latin typeface="Times New Roman" panose="02020603050405020304" pitchFamily="18" charset="0"/>
              <a:cs typeface="Times New Roman" panose="02020603050405020304" pitchFamily="18" charset="0"/>
            </a:endParaRPr>
          </a:p>
        </p:txBody>
      </p:sp>
      <p:grpSp>
        <p:nvGrpSpPr>
          <p:cNvPr id="11" name="object 11"/>
          <p:cNvGrpSpPr/>
          <p:nvPr/>
        </p:nvGrpSpPr>
        <p:grpSpPr>
          <a:xfrm>
            <a:off x="245363" y="2747010"/>
            <a:ext cx="11598910" cy="3786390"/>
            <a:chOff x="245363" y="2747010"/>
            <a:chExt cx="11598910" cy="3786390"/>
          </a:xfrm>
        </p:grpSpPr>
        <p:pic>
          <p:nvPicPr>
            <p:cNvPr id="13" name="object 13"/>
            <p:cNvPicPr/>
            <p:nvPr/>
          </p:nvPicPr>
          <p:blipFill>
            <a:blip r:embed="rId3" cstate="print"/>
            <a:stretch>
              <a:fillRect/>
            </a:stretch>
          </p:blipFill>
          <p:spPr>
            <a:xfrm>
              <a:off x="2346959" y="3445776"/>
              <a:ext cx="3861816" cy="3087624"/>
            </a:xfrm>
            <a:prstGeom prst="rect">
              <a:avLst/>
            </a:prstGeom>
          </p:spPr>
        </p:pic>
        <p:pic>
          <p:nvPicPr>
            <p:cNvPr id="14" name="object 14"/>
            <p:cNvPicPr/>
            <p:nvPr/>
          </p:nvPicPr>
          <p:blipFill>
            <a:blip r:embed="rId4" cstate="print"/>
            <a:stretch>
              <a:fillRect/>
            </a:stretch>
          </p:blipFill>
          <p:spPr>
            <a:xfrm>
              <a:off x="2542031" y="3640836"/>
              <a:ext cx="3291840" cy="2517648"/>
            </a:xfrm>
            <a:prstGeom prst="rect">
              <a:avLst/>
            </a:prstGeom>
          </p:spPr>
        </p:pic>
        <p:pic>
          <p:nvPicPr>
            <p:cNvPr id="15" name="object 15"/>
            <p:cNvPicPr/>
            <p:nvPr/>
          </p:nvPicPr>
          <p:blipFill>
            <a:blip r:embed="rId5" cstate="print"/>
            <a:stretch>
              <a:fillRect/>
            </a:stretch>
          </p:blipFill>
          <p:spPr>
            <a:xfrm>
              <a:off x="6048755" y="3640836"/>
              <a:ext cx="3317748" cy="2540508"/>
            </a:xfrm>
            <a:prstGeom prst="rect">
              <a:avLst/>
            </a:prstGeom>
          </p:spPr>
        </p:pic>
        <p:pic>
          <p:nvPicPr>
            <p:cNvPr id="16" name="object 16"/>
            <p:cNvPicPr/>
            <p:nvPr/>
          </p:nvPicPr>
          <p:blipFill>
            <a:blip r:embed="rId6" cstate="print"/>
            <a:stretch>
              <a:fillRect/>
            </a:stretch>
          </p:blipFill>
          <p:spPr>
            <a:xfrm>
              <a:off x="245363" y="3451860"/>
              <a:ext cx="2438400" cy="1862201"/>
            </a:xfrm>
            <a:prstGeom prst="rect">
              <a:avLst/>
            </a:prstGeom>
          </p:spPr>
        </p:pic>
        <p:pic>
          <p:nvPicPr>
            <p:cNvPr id="17" name="object 17"/>
            <p:cNvPicPr/>
            <p:nvPr/>
          </p:nvPicPr>
          <p:blipFill>
            <a:blip r:embed="rId7" cstate="print"/>
            <a:stretch>
              <a:fillRect/>
            </a:stretch>
          </p:blipFill>
          <p:spPr>
            <a:xfrm>
              <a:off x="440435" y="3646932"/>
              <a:ext cx="1868424" cy="1292352"/>
            </a:xfrm>
            <a:prstGeom prst="rect">
              <a:avLst/>
            </a:prstGeom>
          </p:spPr>
        </p:pic>
        <p:sp>
          <p:nvSpPr>
            <p:cNvPr id="18" name="object 18"/>
            <p:cNvSpPr/>
            <p:nvPr/>
          </p:nvSpPr>
          <p:spPr>
            <a:xfrm>
              <a:off x="9542398" y="2747010"/>
              <a:ext cx="2301875" cy="818515"/>
            </a:xfrm>
            <a:custGeom>
              <a:avLst/>
              <a:gdLst/>
              <a:ahLst/>
              <a:cxnLst/>
              <a:rect l="l" t="t" r="r" b="b"/>
              <a:pathLst>
                <a:path w="2301875" h="818514">
                  <a:moveTo>
                    <a:pt x="0" y="135000"/>
                  </a:moveTo>
                  <a:lnTo>
                    <a:pt x="193675" y="340994"/>
                  </a:lnTo>
                  <a:lnTo>
                    <a:pt x="193675" y="681989"/>
                  </a:lnTo>
                  <a:lnTo>
                    <a:pt x="200630" y="725094"/>
                  </a:lnTo>
                  <a:lnTo>
                    <a:pt x="219997" y="762536"/>
                  </a:lnTo>
                  <a:lnTo>
                    <a:pt x="249526" y="792065"/>
                  </a:lnTo>
                  <a:lnTo>
                    <a:pt x="286968" y="811432"/>
                  </a:lnTo>
                  <a:lnTo>
                    <a:pt x="330073" y="818388"/>
                  </a:lnTo>
                  <a:lnTo>
                    <a:pt x="2164969" y="818388"/>
                  </a:lnTo>
                  <a:lnTo>
                    <a:pt x="2208073" y="811432"/>
                  </a:lnTo>
                  <a:lnTo>
                    <a:pt x="2245515" y="792065"/>
                  </a:lnTo>
                  <a:lnTo>
                    <a:pt x="2275044" y="762536"/>
                  </a:lnTo>
                  <a:lnTo>
                    <a:pt x="2294411" y="725094"/>
                  </a:lnTo>
                  <a:lnTo>
                    <a:pt x="2301367" y="681989"/>
                  </a:lnTo>
                  <a:lnTo>
                    <a:pt x="2301367" y="136398"/>
                  </a:lnTo>
                  <a:lnTo>
                    <a:pt x="193675" y="136398"/>
                  </a:lnTo>
                  <a:lnTo>
                    <a:pt x="0" y="135000"/>
                  </a:lnTo>
                  <a:close/>
                </a:path>
                <a:path w="2301875" h="818514">
                  <a:moveTo>
                    <a:pt x="2164969" y="0"/>
                  </a:moveTo>
                  <a:lnTo>
                    <a:pt x="330073" y="0"/>
                  </a:lnTo>
                  <a:lnTo>
                    <a:pt x="286968" y="6955"/>
                  </a:lnTo>
                  <a:lnTo>
                    <a:pt x="249526" y="26322"/>
                  </a:lnTo>
                  <a:lnTo>
                    <a:pt x="219997" y="55851"/>
                  </a:lnTo>
                  <a:lnTo>
                    <a:pt x="200630" y="93293"/>
                  </a:lnTo>
                  <a:lnTo>
                    <a:pt x="193675" y="136398"/>
                  </a:lnTo>
                  <a:lnTo>
                    <a:pt x="2301367" y="136398"/>
                  </a:lnTo>
                  <a:lnTo>
                    <a:pt x="2294411" y="93293"/>
                  </a:lnTo>
                  <a:lnTo>
                    <a:pt x="2275044" y="55851"/>
                  </a:lnTo>
                  <a:lnTo>
                    <a:pt x="2245515" y="26322"/>
                  </a:lnTo>
                  <a:lnTo>
                    <a:pt x="2208073" y="6955"/>
                  </a:lnTo>
                  <a:lnTo>
                    <a:pt x="2164969" y="0"/>
                  </a:lnTo>
                  <a:close/>
                </a:path>
              </a:pathLst>
            </a:custGeom>
            <a:solidFill>
              <a:srgbClr val="41B6E4"/>
            </a:solidFill>
          </p:spPr>
          <p:txBody>
            <a:bodyPr wrap="square" lIns="0" tIns="0" rIns="0" bIns="0" rtlCol="0"/>
            <a:lstStyle/>
            <a:p>
              <a:endParaRPr/>
            </a:p>
          </p:txBody>
        </p:sp>
        <p:sp>
          <p:nvSpPr>
            <p:cNvPr id="19" name="object 19"/>
            <p:cNvSpPr/>
            <p:nvPr/>
          </p:nvSpPr>
          <p:spPr>
            <a:xfrm>
              <a:off x="9542398" y="2747010"/>
              <a:ext cx="2301875" cy="818515"/>
            </a:xfrm>
            <a:custGeom>
              <a:avLst/>
              <a:gdLst/>
              <a:ahLst/>
              <a:cxnLst/>
              <a:rect l="l" t="t" r="r" b="b"/>
              <a:pathLst>
                <a:path w="2301875" h="818514">
                  <a:moveTo>
                    <a:pt x="193675" y="136398"/>
                  </a:moveTo>
                  <a:lnTo>
                    <a:pt x="200630" y="93293"/>
                  </a:lnTo>
                  <a:lnTo>
                    <a:pt x="219997" y="55851"/>
                  </a:lnTo>
                  <a:lnTo>
                    <a:pt x="249526" y="26322"/>
                  </a:lnTo>
                  <a:lnTo>
                    <a:pt x="286968" y="6955"/>
                  </a:lnTo>
                  <a:lnTo>
                    <a:pt x="330073" y="0"/>
                  </a:lnTo>
                  <a:lnTo>
                    <a:pt x="544956" y="0"/>
                  </a:lnTo>
                  <a:lnTo>
                    <a:pt x="1071879" y="0"/>
                  </a:lnTo>
                  <a:lnTo>
                    <a:pt x="2164969" y="0"/>
                  </a:lnTo>
                  <a:lnTo>
                    <a:pt x="2208073" y="6955"/>
                  </a:lnTo>
                  <a:lnTo>
                    <a:pt x="2245515" y="26322"/>
                  </a:lnTo>
                  <a:lnTo>
                    <a:pt x="2275044" y="55851"/>
                  </a:lnTo>
                  <a:lnTo>
                    <a:pt x="2294411" y="93293"/>
                  </a:lnTo>
                  <a:lnTo>
                    <a:pt x="2301367" y="136398"/>
                  </a:lnTo>
                  <a:lnTo>
                    <a:pt x="2301367" y="340994"/>
                  </a:lnTo>
                  <a:lnTo>
                    <a:pt x="2301367" y="681989"/>
                  </a:lnTo>
                  <a:lnTo>
                    <a:pt x="2294411" y="725094"/>
                  </a:lnTo>
                  <a:lnTo>
                    <a:pt x="2275044" y="762536"/>
                  </a:lnTo>
                  <a:lnTo>
                    <a:pt x="2245515" y="792065"/>
                  </a:lnTo>
                  <a:lnTo>
                    <a:pt x="2208073" y="811432"/>
                  </a:lnTo>
                  <a:lnTo>
                    <a:pt x="2164969" y="818388"/>
                  </a:lnTo>
                  <a:lnTo>
                    <a:pt x="1071879" y="818388"/>
                  </a:lnTo>
                  <a:lnTo>
                    <a:pt x="544956" y="818388"/>
                  </a:lnTo>
                  <a:lnTo>
                    <a:pt x="330073" y="818388"/>
                  </a:lnTo>
                  <a:lnTo>
                    <a:pt x="286968" y="811432"/>
                  </a:lnTo>
                  <a:lnTo>
                    <a:pt x="249526" y="792065"/>
                  </a:lnTo>
                  <a:lnTo>
                    <a:pt x="219997" y="762536"/>
                  </a:lnTo>
                  <a:lnTo>
                    <a:pt x="200630" y="725094"/>
                  </a:lnTo>
                  <a:lnTo>
                    <a:pt x="193675" y="681989"/>
                  </a:lnTo>
                  <a:lnTo>
                    <a:pt x="193675" y="340994"/>
                  </a:lnTo>
                  <a:lnTo>
                    <a:pt x="0" y="135000"/>
                  </a:lnTo>
                  <a:lnTo>
                    <a:pt x="193675" y="136398"/>
                  </a:lnTo>
                  <a:close/>
                </a:path>
              </a:pathLst>
            </a:custGeom>
            <a:ln w="25400">
              <a:solidFill>
                <a:srgbClr val="2C85A8"/>
              </a:solidFill>
            </a:ln>
          </p:spPr>
          <p:txBody>
            <a:bodyPr wrap="square" lIns="0" tIns="0" rIns="0" bIns="0" rtlCol="0"/>
            <a:lstStyle/>
            <a:p>
              <a:endParaRPr/>
            </a:p>
          </p:txBody>
        </p:sp>
      </p:grpSp>
      <p:sp>
        <p:nvSpPr>
          <p:cNvPr id="20" name="object 20"/>
          <p:cNvSpPr txBox="1"/>
          <p:nvPr/>
        </p:nvSpPr>
        <p:spPr>
          <a:xfrm>
            <a:off x="9808844" y="2817368"/>
            <a:ext cx="1909445" cy="666115"/>
          </a:xfrm>
          <a:prstGeom prst="rect">
            <a:avLst/>
          </a:prstGeom>
        </p:spPr>
        <p:txBody>
          <a:bodyPr vert="horz" wrap="square" lIns="0" tIns="13335" rIns="0" bIns="0" rtlCol="0">
            <a:spAutoFit/>
          </a:bodyPr>
          <a:lstStyle/>
          <a:p>
            <a:pPr marL="12700" marR="5080">
              <a:lnSpc>
                <a:spcPct val="100000"/>
              </a:lnSpc>
              <a:spcBef>
                <a:spcPts val="105"/>
              </a:spcBef>
            </a:pPr>
            <a:r>
              <a:rPr sz="1400" spc="-5" dirty="0">
                <a:solidFill>
                  <a:srgbClr val="565656"/>
                </a:solidFill>
                <a:latin typeface="Arial"/>
                <a:cs typeface="Arial"/>
              </a:rPr>
              <a:t>To </a:t>
            </a:r>
            <a:r>
              <a:rPr sz="1400" dirty="0">
                <a:solidFill>
                  <a:srgbClr val="565656"/>
                </a:solidFill>
                <a:latin typeface="Arial"/>
                <a:cs typeface="Arial"/>
              </a:rPr>
              <a:t>quickly add related </a:t>
            </a:r>
            <a:r>
              <a:rPr sz="1400" spc="5" dirty="0">
                <a:solidFill>
                  <a:srgbClr val="565656"/>
                </a:solidFill>
                <a:latin typeface="Arial"/>
                <a:cs typeface="Arial"/>
              </a:rPr>
              <a:t> </a:t>
            </a:r>
            <a:r>
              <a:rPr sz="1400" dirty="0">
                <a:solidFill>
                  <a:srgbClr val="565656"/>
                </a:solidFill>
                <a:latin typeface="Arial"/>
                <a:cs typeface="Arial"/>
              </a:rPr>
              <a:t>tables &gt; </a:t>
            </a:r>
            <a:r>
              <a:rPr sz="1400" spc="-5" dirty="0">
                <a:solidFill>
                  <a:srgbClr val="565656"/>
                </a:solidFill>
                <a:latin typeface="Arial"/>
                <a:cs typeface="Arial"/>
              </a:rPr>
              <a:t>Use </a:t>
            </a:r>
            <a:r>
              <a:rPr sz="1400" dirty="0">
                <a:solidFill>
                  <a:srgbClr val="565656"/>
                </a:solidFill>
                <a:latin typeface="Arial"/>
                <a:cs typeface="Arial"/>
              </a:rPr>
              <a:t>the </a:t>
            </a:r>
            <a:r>
              <a:rPr sz="1400" b="1" spc="-15" dirty="0">
                <a:solidFill>
                  <a:srgbClr val="565656"/>
                </a:solidFill>
                <a:latin typeface="Arial"/>
                <a:cs typeface="Arial"/>
              </a:rPr>
              <a:t>“Add </a:t>
            </a:r>
            <a:r>
              <a:rPr sz="1400" b="1" spc="-10" dirty="0">
                <a:solidFill>
                  <a:srgbClr val="565656"/>
                </a:solidFill>
                <a:latin typeface="Arial"/>
                <a:cs typeface="Arial"/>
              </a:rPr>
              <a:t> </a:t>
            </a:r>
            <a:r>
              <a:rPr sz="1400" b="1" spc="-5" dirty="0">
                <a:solidFill>
                  <a:srgbClr val="565656"/>
                </a:solidFill>
                <a:latin typeface="Arial"/>
                <a:cs typeface="Arial"/>
              </a:rPr>
              <a:t>Related</a:t>
            </a:r>
            <a:r>
              <a:rPr sz="1400" b="1" spc="-65" dirty="0">
                <a:solidFill>
                  <a:srgbClr val="565656"/>
                </a:solidFill>
                <a:latin typeface="Arial"/>
                <a:cs typeface="Arial"/>
              </a:rPr>
              <a:t> </a:t>
            </a:r>
            <a:r>
              <a:rPr sz="1400" b="1" spc="-5" dirty="0">
                <a:solidFill>
                  <a:srgbClr val="565656"/>
                </a:solidFill>
                <a:latin typeface="Arial"/>
                <a:cs typeface="Arial"/>
              </a:rPr>
              <a:t>Tables”</a:t>
            </a:r>
            <a:r>
              <a:rPr sz="1400" b="1" spc="-60" dirty="0">
                <a:solidFill>
                  <a:srgbClr val="565656"/>
                </a:solidFill>
                <a:latin typeface="Arial"/>
                <a:cs typeface="Arial"/>
              </a:rPr>
              <a:t> </a:t>
            </a:r>
            <a:r>
              <a:rPr sz="1400" dirty="0">
                <a:solidFill>
                  <a:srgbClr val="565656"/>
                </a:solidFill>
                <a:latin typeface="Arial"/>
                <a:cs typeface="Arial"/>
              </a:rPr>
              <a:t>button</a:t>
            </a:r>
            <a:endParaRPr sz="1400">
              <a:latin typeface="Arial"/>
              <a:cs typeface="Arial"/>
            </a:endParaRPr>
          </a:p>
        </p:txBody>
      </p:sp>
      <p:grpSp>
        <p:nvGrpSpPr>
          <p:cNvPr id="21" name="object 21"/>
          <p:cNvGrpSpPr/>
          <p:nvPr/>
        </p:nvGrpSpPr>
        <p:grpSpPr>
          <a:xfrm>
            <a:off x="9386316" y="3508286"/>
            <a:ext cx="2806065" cy="2938780"/>
            <a:chOff x="9386316" y="3508286"/>
            <a:chExt cx="2806065" cy="2938780"/>
          </a:xfrm>
        </p:grpSpPr>
        <p:pic>
          <p:nvPicPr>
            <p:cNvPr id="22" name="object 22"/>
            <p:cNvPicPr/>
            <p:nvPr/>
          </p:nvPicPr>
          <p:blipFill>
            <a:blip r:embed="rId8" cstate="print"/>
            <a:stretch>
              <a:fillRect/>
            </a:stretch>
          </p:blipFill>
          <p:spPr>
            <a:xfrm>
              <a:off x="9386316" y="3508286"/>
              <a:ext cx="2805683" cy="2938272"/>
            </a:xfrm>
            <a:prstGeom prst="rect">
              <a:avLst/>
            </a:prstGeom>
          </p:spPr>
        </p:pic>
        <p:pic>
          <p:nvPicPr>
            <p:cNvPr id="23" name="object 23"/>
            <p:cNvPicPr/>
            <p:nvPr/>
          </p:nvPicPr>
          <p:blipFill>
            <a:blip r:embed="rId9" cstate="print"/>
            <a:stretch>
              <a:fillRect/>
            </a:stretch>
          </p:blipFill>
          <p:spPr>
            <a:xfrm>
              <a:off x="9581388" y="3703320"/>
              <a:ext cx="2374392" cy="2368295"/>
            </a:xfrm>
            <a:prstGeom prst="rect">
              <a:avLst/>
            </a:prstGeom>
          </p:spPr>
        </p:pic>
      </p:grpSp>
      <p:grpSp>
        <p:nvGrpSpPr>
          <p:cNvPr id="26" name="object 2">
            <a:extLst>
              <a:ext uri="{FF2B5EF4-FFF2-40B4-BE49-F238E27FC236}">
                <a16:creationId xmlns:a16="http://schemas.microsoft.com/office/drawing/2014/main" id="{CDDAB993-580F-4A0B-B48D-6B4ACF4DF9EF}"/>
              </a:ext>
            </a:extLst>
          </p:cNvPr>
          <p:cNvGrpSpPr/>
          <p:nvPr/>
        </p:nvGrpSpPr>
        <p:grpSpPr>
          <a:xfrm>
            <a:off x="1667259" y="466939"/>
            <a:ext cx="9822815" cy="506730"/>
            <a:chOff x="1538986" y="491998"/>
            <a:chExt cx="9822815" cy="506730"/>
          </a:xfrm>
        </p:grpSpPr>
        <p:sp>
          <p:nvSpPr>
            <p:cNvPr id="27" name="object 3">
              <a:extLst>
                <a:ext uri="{FF2B5EF4-FFF2-40B4-BE49-F238E27FC236}">
                  <a16:creationId xmlns:a16="http://schemas.microsoft.com/office/drawing/2014/main" id="{99CD9881-D674-430A-A95B-9C439012A95F}"/>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8" name="object 4">
              <a:extLst>
                <a:ext uri="{FF2B5EF4-FFF2-40B4-BE49-F238E27FC236}">
                  <a16:creationId xmlns:a16="http://schemas.microsoft.com/office/drawing/2014/main" id="{585F840D-B748-4330-94A0-9229087B9401}"/>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sp>
        <p:nvSpPr>
          <p:cNvPr id="29" name="object 5">
            <a:extLst>
              <a:ext uri="{FF2B5EF4-FFF2-40B4-BE49-F238E27FC236}">
                <a16:creationId xmlns:a16="http://schemas.microsoft.com/office/drawing/2014/main" id="{916996D7-124E-4F15-B1B0-36F574B5E1C5}"/>
              </a:ext>
            </a:extLst>
          </p:cNvPr>
          <p:cNvSpPr txBox="1"/>
          <p:nvPr/>
        </p:nvSpPr>
        <p:spPr>
          <a:xfrm>
            <a:off x="1685419" y="581636"/>
            <a:ext cx="9463837" cy="289823"/>
          </a:xfrm>
          <a:prstGeom prst="rect">
            <a:avLst/>
          </a:prstGeom>
        </p:spPr>
        <p:txBody>
          <a:bodyPr vert="horz" wrap="square" lIns="0" tIns="12700" rIns="0" bIns="0" rtlCol="0">
            <a:spAutoFit/>
          </a:bodyPr>
          <a:lstStyle/>
          <a:p>
            <a:pPr marL="12700">
              <a:spcBef>
                <a:spcPts val="100"/>
              </a:spcBef>
            </a:pPr>
            <a:r>
              <a:rPr sz="1800" b="1" spc="-5" dirty="0">
                <a:solidFill>
                  <a:srgbClr val="434343"/>
                </a:solidFill>
                <a:latin typeface="Calibri"/>
                <a:cs typeface="Calibri"/>
              </a:rPr>
              <a:t>Multidimensional</a:t>
            </a:r>
            <a:r>
              <a:rPr sz="1800" b="1" spc="-15" dirty="0">
                <a:solidFill>
                  <a:srgbClr val="434343"/>
                </a:solidFill>
                <a:latin typeface="Calibri"/>
                <a:cs typeface="Calibri"/>
              </a:rPr>
              <a:t> </a:t>
            </a:r>
            <a:r>
              <a:rPr sz="1800" b="1" spc="-5" dirty="0">
                <a:solidFill>
                  <a:srgbClr val="434343"/>
                </a:solidFill>
                <a:latin typeface="Calibri"/>
                <a:cs typeface="Calibri"/>
              </a:rPr>
              <a:t>Model</a:t>
            </a:r>
            <a:r>
              <a:rPr sz="1800" b="1" spc="-25" dirty="0">
                <a:solidFill>
                  <a:srgbClr val="434343"/>
                </a:solidFill>
                <a:latin typeface="Calibri"/>
                <a:cs typeface="Calibri"/>
              </a:rPr>
              <a:t> </a:t>
            </a:r>
            <a:r>
              <a:rPr sz="1800" b="1" dirty="0">
                <a:solidFill>
                  <a:srgbClr val="434343"/>
                </a:solidFill>
                <a:latin typeface="Calibri"/>
                <a:cs typeface="Calibri"/>
              </a:rPr>
              <a:t>–</a:t>
            </a:r>
            <a:r>
              <a:rPr sz="1800" b="1" spc="20" dirty="0">
                <a:solidFill>
                  <a:srgbClr val="434343"/>
                </a:solidFill>
                <a:latin typeface="Calibri"/>
                <a:cs typeface="Calibri"/>
              </a:rPr>
              <a:t> </a:t>
            </a:r>
            <a:r>
              <a:rPr lang="en-US" sz="1800" b="1" spc="-5" dirty="0">
                <a:solidFill>
                  <a:srgbClr val="434343"/>
                </a:solidFill>
                <a:latin typeface="Calibri"/>
                <a:cs typeface="Calibri"/>
              </a:rPr>
              <a:t>Create a Data Source View</a:t>
            </a:r>
            <a:endParaRPr sz="1800" dirty="0">
              <a:latin typeface="Calibri"/>
              <a:cs typeface="Calibri"/>
            </a:endParaRPr>
          </a:p>
        </p:txBody>
      </p:sp>
      <p:grpSp>
        <p:nvGrpSpPr>
          <p:cNvPr id="30" name="object 6">
            <a:extLst>
              <a:ext uri="{FF2B5EF4-FFF2-40B4-BE49-F238E27FC236}">
                <a16:creationId xmlns:a16="http://schemas.microsoft.com/office/drawing/2014/main" id="{301C0A80-DCF1-4247-8FD0-D53BC0D131F2}"/>
              </a:ext>
            </a:extLst>
          </p:cNvPr>
          <p:cNvGrpSpPr/>
          <p:nvPr/>
        </p:nvGrpSpPr>
        <p:grpSpPr>
          <a:xfrm>
            <a:off x="932944" y="327901"/>
            <a:ext cx="752475" cy="751840"/>
            <a:chOff x="899674" y="382524"/>
            <a:chExt cx="752475" cy="751840"/>
          </a:xfrm>
        </p:grpSpPr>
        <p:sp>
          <p:nvSpPr>
            <p:cNvPr id="31" name="object 7">
              <a:extLst>
                <a:ext uri="{FF2B5EF4-FFF2-40B4-BE49-F238E27FC236}">
                  <a16:creationId xmlns:a16="http://schemas.microsoft.com/office/drawing/2014/main" id="{DAC4706F-29CC-41DE-A838-F858BFAE798C}"/>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32" name="object 8">
              <a:extLst>
                <a:ext uri="{FF2B5EF4-FFF2-40B4-BE49-F238E27FC236}">
                  <a16:creationId xmlns:a16="http://schemas.microsoft.com/office/drawing/2014/main" id="{F0CDFA05-9587-4D0A-B8FB-8345913F5C60}"/>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33" name="object 9">
            <a:extLst>
              <a:ext uri="{FF2B5EF4-FFF2-40B4-BE49-F238E27FC236}">
                <a16:creationId xmlns:a16="http://schemas.microsoft.com/office/drawing/2014/main" id="{E704C9CF-6010-42BE-A590-40829F3D7083}"/>
              </a:ext>
            </a:extLst>
          </p:cNvPr>
          <p:cNvSpPr txBox="1"/>
          <p:nvPr/>
        </p:nvSpPr>
        <p:spPr>
          <a:xfrm>
            <a:off x="1000838" y="50198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8</a:t>
            </a:r>
            <a:endParaRPr sz="27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10" name="laser.wav"/>
          </p:stSnd>
        </p:sndAc>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24416" y="3281146"/>
            <a:ext cx="11835706" cy="2886405"/>
            <a:chOff x="324416" y="3281146"/>
            <a:chExt cx="11835706" cy="2886405"/>
          </a:xfrm>
        </p:grpSpPr>
        <p:pic>
          <p:nvPicPr>
            <p:cNvPr id="3" name="object 3"/>
            <p:cNvPicPr/>
            <p:nvPr/>
          </p:nvPicPr>
          <p:blipFill>
            <a:blip r:embed="rId3" cstate="print"/>
            <a:stretch>
              <a:fillRect/>
            </a:stretch>
          </p:blipFill>
          <p:spPr>
            <a:xfrm>
              <a:off x="324416" y="3842974"/>
              <a:ext cx="2764926" cy="1839101"/>
            </a:xfrm>
            <a:prstGeom prst="rect">
              <a:avLst/>
            </a:prstGeom>
          </p:spPr>
        </p:pic>
        <p:pic>
          <p:nvPicPr>
            <p:cNvPr id="4" name="object 4"/>
            <p:cNvPicPr/>
            <p:nvPr/>
          </p:nvPicPr>
          <p:blipFill>
            <a:blip r:embed="rId4" cstate="print"/>
            <a:stretch>
              <a:fillRect/>
            </a:stretch>
          </p:blipFill>
          <p:spPr>
            <a:xfrm>
              <a:off x="483107" y="4002024"/>
              <a:ext cx="2267712" cy="1341120"/>
            </a:xfrm>
            <a:prstGeom prst="rect">
              <a:avLst/>
            </a:prstGeom>
          </p:spPr>
        </p:pic>
        <p:pic>
          <p:nvPicPr>
            <p:cNvPr id="5" name="object 5"/>
            <p:cNvPicPr/>
            <p:nvPr/>
          </p:nvPicPr>
          <p:blipFill>
            <a:blip r:embed="rId5" cstate="print"/>
            <a:stretch>
              <a:fillRect/>
            </a:stretch>
          </p:blipFill>
          <p:spPr>
            <a:xfrm>
              <a:off x="2798064" y="3988295"/>
              <a:ext cx="3375660" cy="1617091"/>
            </a:xfrm>
            <a:prstGeom prst="rect">
              <a:avLst/>
            </a:prstGeom>
          </p:spPr>
        </p:pic>
        <p:pic>
          <p:nvPicPr>
            <p:cNvPr id="6" name="object 6"/>
            <p:cNvPicPr/>
            <p:nvPr/>
          </p:nvPicPr>
          <p:blipFill>
            <a:blip r:embed="rId6" cstate="print"/>
            <a:stretch>
              <a:fillRect/>
            </a:stretch>
          </p:blipFill>
          <p:spPr>
            <a:xfrm>
              <a:off x="2993136" y="4183380"/>
              <a:ext cx="2805684" cy="1046988"/>
            </a:xfrm>
            <a:prstGeom prst="rect">
              <a:avLst/>
            </a:prstGeom>
          </p:spPr>
        </p:pic>
        <p:pic>
          <p:nvPicPr>
            <p:cNvPr id="7" name="object 7"/>
            <p:cNvPicPr/>
            <p:nvPr/>
          </p:nvPicPr>
          <p:blipFill>
            <a:blip r:embed="rId7" cstate="print"/>
            <a:stretch>
              <a:fillRect/>
            </a:stretch>
          </p:blipFill>
          <p:spPr>
            <a:xfrm>
              <a:off x="5846064" y="3284270"/>
              <a:ext cx="2275459" cy="2883281"/>
            </a:xfrm>
            <a:prstGeom prst="rect">
              <a:avLst/>
            </a:prstGeom>
          </p:spPr>
        </p:pic>
        <p:pic>
          <p:nvPicPr>
            <p:cNvPr id="8" name="object 8"/>
            <p:cNvPicPr/>
            <p:nvPr/>
          </p:nvPicPr>
          <p:blipFill>
            <a:blip r:embed="rId8" cstate="print"/>
            <a:stretch>
              <a:fillRect/>
            </a:stretch>
          </p:blipFill>
          <p:spPr>
            <a:xfrm>
              <a:off x="6041135" y="3479292"/>
              <a:ext cx="1705356" cy="2313431"/>
            </a:xfrm>
            <a:prstGeom prst="rect">
              <a:avLst/>
            </a:prstGeom>
          </p:spPr>
        </p:pic>
        <p:pic>
          <p:nvPicPr>
            <p:cNvPr id="9" name="object 9"/>
            <p:cNvPicPr/>
            <p:nvPr/>
          </p:nvPicPr>
          <p:blipFill>
            <a:blip r:embed="rId9" cstate="print"/>
            <a:stretch>
              <a:fillRect/>
            </a:stretch>
          </p:blipFill>
          <p:spPr>
            <a:xfrm>
              <a:off x="7793735" y="3284181"/>
              <a:ext cx="2310510" cy="2656332"/>
            </a:xfrm>
            <a:prstGeom prst="rect">
              <a:avLst/>
            </a:prstGeom>
          </p:spPr>
        </p:pic>
        <p:pic>
          <p:nvPicPr>
            <p:cNvPr id="10" name="object 10"/>
            <p:cNvPicPr/>
            <p:nvPr/>
          </p:nvPicPr>
          <p:blipFill>
            <a:blip r:embed="rId10" cstate="print"/>
            <a:stretch>
              <a:fillRect/>
            </a:stretch>
          </p:blipFill>
          <p:spPr>
            <a:xfrm>
              <a:off x="7988807" y="3479292"/>
              <a:ext cx="1740407" cy="2086356"/>
            </a:xfrm>
            <a:prstGeom prst="rect">
              <a:avLst/>
            </a:prstGeom>
          </p:spPr>
        </p:pic>
        <p:pic>
          <p:nvPicPr>
            <p:cNvPr id="11" name="object 11"/>
            <p:cNvPicPr/>
            <p:nvPr/>
          </p:nvPicPr>
          <p:blipFill>
            <a:blip r:embed="rId11" cstate="print"/>
            <a:stretch>
              <a:fillRect/>
            </a:stretch>
          </p:blipFill>
          <p:spPr>
            <a:xfrm>
              <a:off x="9776459" y="3281146"/>
              <a:ext cx="2383663" cy="2818003"/>
            </a:xfrm>
            <a:prstGeom prst="rect">
              <a:avLst/>
            </a:prstGeom>
          </p:spPr>
        </p:pic>
        <p:pic>
          <p:nvPicPr>
            <p:cNvPr id="12" name="object 12"/>
            <p:cNvPicPr/>
            <p:nvPr/>
          </p:nvPicPr>
          <p:blipFill>
            <a:blip r:embed="rId12" cstate="print"/>
            <a:stretch>
              <a:fillRect/>
            </a:stretch>
          </p:blipFill>
          <p:spPr>
            <a:xfrm>
              <a:off x="9971531" y="3476244"/>
              <a:ext cx="1813560" cy="2247899"/>
            </a:xfrm>
            <a:prstGeom prst="rect">
              <a:avLst/>
            </a:prstGeom>
          </p:spPr>
        </p:pic>
      </p:grpSp>
      <p:grpSp>
        <p:nvGrpSpPr>
          <p:cNvPr id="14" name="object 14"/>
          <p:cNvGrpSpPr/>
          <p:nvPr/>
        </p:nvGrpSpPr>
        <p:grpSpPr>
          <a:xfrm>
            <a:off x="1538986" y="491998"/>
            <a:ext cx="9822815" cy="506730"/>
            <a:chOff x="1538986" y="491998"/>
            <a:chExt cx="9822815" cy="506730"/>
          </a:xfrm>
        </p:grpSpPr>
        <p:sp>
          <p:nvSpPr>
            <p:cNvPr id="15" name="object 15"/>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16" name="object 16"/>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sp>
        <p:nvSpPr>
          <p:cNvPr id="17" name="object 17"/>
          <p:cNvSpPr txBox="1"/>
          <p:nvPr/>
        </p:nvSpPr>
        <p:spPr>
          <a:xfrm>
            <a:off x="1706372" y="580135"/>
            <a:ext cx="563181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434343"/>
                </a:solidFill>
                <a:latin typeface="Calibri"/>
                <a:cs typeface="Calibri"/>
              </a:rPr>
              <a:t>Multidimensional</a:t>
            </a:r>
            <a:r>
              <a:rPr sz="1800" b="1" spc="-15" dirty="0">
                <a:solidFill>
                  <a:srgbClr val="434343"/>
                </a:solidFill>
                <a:latin typeface="Calibri"/>
                <a:cs typeface="Calibri"/>
              </a:rPr>
              <a:t> </a:t>
            </a:r>
            <a:r>
              <a:rPr sz="1800" b="1" spc="-5" dirty="0">
                <a:solidFill>
                  <a:srgbClr val="434343"/>
                </a:solidFill>
                <a:latin typeface="Calibri"/>
                <a:cs typeface="Calibri"/>
              </a:rPr>
              <a:t>Model</a:t>
            </a:r>
            <a:r>
              <a:rPr sz="1800" b="1" spc="-30" dirty="0">
                <a:solidFill>
                  <a:srgbClr val="434343"/>
                </a:solidFill>
                <a:latin typeface="Calibri"/>
                <a:cs typeface="Calibri"/>
              </a:rPr>
              <a:t> </a:t>
            </a:r>
            <a:r>
              <a:rPr sz="1800" b="1" dirty="0">
                <a:solidFill>
                  <a:srgbClr val="434343"/>
                </a:solidFill>
                <a:latin typeface="Calibri"/>
                <a:cs typeface="Calibri"/>
              </a:rPr>
              <a:t>–</a:t>
            </a:r>
            <a:r>
              <a:rPr sz="1800" b="1" spc="20" dirty="0">
                <a:solidFill>
                  <a:srgbClr val="434343"/>
                </a:solidFill>
                <a:latin typeface="Calibri"/>
                <a:cs typeface="Calibri"/>
              </a:rPr>
              <a:t> </a:t>
            </a:r>
            <a:r>
              <a:rPr sz="1800" b="1" spc="-5" dirty="0">
                <a:solidFill>
                  <a:srgbClr val="434343"/>
                </a:solidFill>
                <a:latin typeface="Calibri"/>
                <a:cs typeface="Calibri"/>
              </a:rPr>
              <a:t>Create</a:t>
            </a:r>
            <a:r>
              <a:rPr sz="1800" b="1" spc="-20" dirty="0">
                <a:solidFill>
                  <a:srgbClr val="434343"/>
                </a:solidFill>
                <a:latin typeface="Calibri"/>
                <a:cs typeface="Calibri"/>
              </a:rPr>
              <a:t> </a:t>
            </a:r>
            <a:r>
              <a:rPr sz="1800" b="1" dirty="0">
                <a:solidFill>
                  <a:srgbClr val="434343"/>
                </a:solidFill>
                <a:latin typeface="Calibri"/>
                <a:cs typeface="Calibri"/>
              </a:rPr>
              <a:t>a</a:t>
            </a:r>
            <a:r>
              <a:rPr sz="1800" b="1" spc="15" dirty="0">
                <a:solidFill>
                  <a:srgbClr val="434343"/>
                </a:solidFill>
                <a:latin typeface="Calibri"/>
                <a:cs typeface="Calibri"/>
              </a:rPr>
              <a:t> </a:t>
            </a:r>
            <a:r>
              <a:rPr sz="1800" b="1" spc="-5" dirty="0">
                <a:solidFill>
                  <a:srgbClr val="434343"/>
                </a:solidFill>
                <a:latin typeface="Calibri"/>
                <a:cs typeface="Calibri"/>
              </a:rPr>
              <a:t>Multidimensional</a:t>
            </a:r>
            <a:r>
              <a:rPr sz="1800" b="1" spc="-15" dirty="0">
                <a:solidFill>
                  <a:srgbClr val="434343"/>
                </a:solidFill>
                <a:latin typeface="Calibri"/>
                <a:cs typeface="Calibri"/>
              </a:rPr>
              <a:t> </a:t>
            </a:r>
            <a:r>
              <a:rPr sz="1800" b="1" spc="-5" dirty="0">
                <a:solidFill>
                  <a:srgbClr val="434343"/>
                </a:solidFill>
                <a:latin typeface="Calibri"/>
                <a:cs typeface="Calibri"/>
              </a:rPr>
              <a:t>Cube</a:t>
            </a:r>
            <a:endParaRPr sz="1800">
              <a:latin typeface="Calibri"/>
              <a:cs typeface="Calibri"/>
            </a:endParaRPr>
          </a:p>
        </p:txBody>
      </p:sp>
      <p:sp>
        <p:nvSpPr>
          <p:cNvPr id="20" name="object 20"/>
          <p:cNvSpPr txBox="1"/>
          <p:nvPr/>
        </p:nvSpPr>
        <p:spPr>
          <a:xfrm>
            <a:off x="1057452" y="518236"/>
            <a:ext cx="19939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endParaRPr sz="2700">
              <a:latin typeface="Calibri"/>
              <a:cs typeface="Calibri"/>
            </a:endParaRPr>
          </a:p>
        </p:txBody>
      </p:sp>
      <p:sp>
        <p:nvSpPr>
          <p:cNvPr id="21" name="object 21"/>
          <p:cNvSpPr txBox="1"/>
          <p:nvPr/>
        </p:nvSpPr>
        <p:spPr>
          <a:xfrm>
            <a:off x="1007772" y="1287858"/>
            <a:ext cx="10356850" cy="1736373"/>
          </a:xfrm>
          <a:prstGeom prst="rect">
            <a:avLst/>
          </a:prstGeom>
        </p:spPr>
        <p:txBody>
          <a:bodyPr vert="horz" wrap="square" lIns="0" tIns="12700" rIns="0" bIns="0" rtlCol="0">
            <a:spAutoFit/>
          </a:bodyPr>
          <a:lstStyle/>
          <a:p>
            <a:pPr marL="299085" indent="-287020">
              <a:lnSpc>
                <a:spcPct val="100000"/>
              </a:lnSpc>
              <a:spcBef>
                <a:spcPts val="100"/>
              </a:spcBef>
              <a:buFont typeface="Arial" panose="020B0604020202020204" pitchFamily="34" charset="0"/>
              <a:buChar char="•"/>
              <a:tabLst>
                <a:tab pos="299720" algn="l"/>
              </a:tabLst>
            </a:pPr>
            <a:r>
              <a:rPr sz="1600" spc="-10" dirty="0">
                <a:latin typeface="Times New Roman" panose="02020603050405020304" pitchFamily="18" charset="0"/>
                <a:cs typeface="Times New Roman" panose="02020603050405020304" pitchFamily="18" charset="0"/>
              </a:rPr>
              <a:t>Finally,</a:t>
            </a:r>
            <a:r>
              <a:rPr sz="1600" spc="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create</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a:t>
            </a:r>
            <a:r>
              <a:rPr sz="1600" spc="-5" dirty="0">
                <a:latin typeface="Times New Roman" panose="02020603050405020304" pitchFamily="18" charset="0"/>
                <a:cs typeface="Times New Roman" panose="02020603050405020304" pitchFamily="18" charset="0"/>
              </a:rPr>
              <a:t> cube,</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right-click</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on cubes</a:t>
            </a:r>
            <a:r>
              <a:rPr sz="1600" spc="1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and</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select</a:t>
            </a:r>
            <a:r>
              <a:rPr sz="1600" spc="5"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New</a:t>
            </a:r>
            <a:r>
              <a:rPr sz="1600" b="1"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Cube…</a:t>
            </a:r>
            <a:endParaRPr sz="1600" dirty="0">
              <a:latin typeface="Times New Roman" panose="02020603050405020304" pitchFamily="18" charset="0"/>
              <a:cs typeface="Times New Roman" panose="02020603050405020304" pitchFamily="18" charset="0"/>
            </a:endParaRPr>
          </a:p>
          <a:p>
            <a:pPr marL="299085" indent="-287020">
              <a:lnSpc>
                <a:spcPct val="100000"/>
              </a:lnSpc>
              <a:spcBef>
                <a:spcPts val="5"/>
              </a:spcBef>
              <a:buFont typeface="Arial" panose="020B0604020202020204" pitchFamily="34" charset="0"/>
              <a:buChar char="•"/>
              <a:tabLst>
                <a:tab pos="299720" algn="l"/>
              </a:tabLst>
            </a:pPr>
            <a:r>
              <a:rPr sz="1600" dirty="0">
                <a:latin typeface="Times New Roman" panose="02020603050405020304" pitchFamily="18" charset="0"/>
                <a:cs typeface="Times New Roman" panose="02020603050405020304" pitchFamily="18" charset="0"/>
              </a:rPr>
              <a:t>In</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a:t>
            </a:r>
            <a:r>
              <a:rPr sz="1600" spc="-1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Cube</a:t>
            </a:r>
            <a:r>
              <a:rPr sz="1600" b="1" spc="-20"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Wizard</a:t>
            </a:r>
            <a:r>
              <a:rPr sz="1600" dirty="0">
                <a:latin typeface="Times New Roman" panose="02020603050405020304" pitchFamily="18" charset="0"/>
                <a:cs typeface="Times New Roman" panose="02020603050405020304" pitchFamily="18" charset="0"/>
              </a:rPr>
              <a:t>,</a:t>
            </a:r>
            <a:r>
              <a:rPr sz="1600" spc="-5" dirty="0">
                <a:latin typeface="Times New Roman" panose="02020603050405020304" pitchFamily="18" charset="0"/>
                <a:cs typeface="Times New Roman" panose="02020603050405020304" pitchFamily="18" charset="0"/>
              </a:rPr>
              <a:t> Use existing</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tables</a:t>
            </a:r>
            <a:endParaRPr sz="1600" dirty="0">
              <a:latin typeface="Times New Roman" panose="02020603050405020304" pitchFamily="18" charset="0"/>
              <a:cs typeface="Times New Roman" panose="02020603050405020304" pitchFamily="18" charset="0"/>
            </a:endParaRPr>
          </a:p>
          <a:p>
            <a:pPr marL="299085" marR="322580" indent="-287020">
              <a:lnSpc>
                <a:spcPct val="100000"/>
              </a:lnSpc>
              <a:buFont typeface="Arial" panose="020B0604020202020204" pitchFamily="34" charset="0"/>
              <a:buChar char="•"/>
              <a:tabLst>
                <a:tab pos="299720" algn="l"/>
              </a:tabLst>
            </a:pPr>
            <a:r>
              <a:rPr sz="1600" dirty="0">
                <a:latin typeface="Times New Roman" panose="02020603050405020304" pitchFamily="18" charset="0"/>
                <a:cs typeface="Times New Roman" panose="02020603050405020304" pitchFamily="18" charset="0"/>
              </a:rPr>
              <a:t>From the</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following</a:t>
            </a:r>
            <a:r>
              <a:rPr sz="1600" spc="6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screens</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&gt;</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Select</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Measure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group</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tables</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first; </a:t>
            </a:r>
            <a:r>
              <a:rPr sz="1600" spc="-5" dirty="0">
                <a:latin typeface="Times New Roman" panose="02020603050405020304" pitchFamily="18" charset="0"/>
                <a:cs typeface="Times New Roman" panose="02020603050405020304" pitchFamily="18" charset="0"/>
              </a:rPr>
              <a:t>these</a:t>
            </a:r>
            <a:r>
              <a:rPr sz="1600" spc="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will</a:t>
            </a:r>
            <a:r>
              <a:rPr sz="1600" spc="5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typically</a:t>
            </a:r>
            <a:r>
              <a:rPr sz="1600" spc="3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be tables</a:t>
            </a:r>
            <a:r>
              <a:rPr sz="1600" spc="1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with </a:t>
            </a:r>
            <a:r>
              <a:rPr sz="1600" spc="-484"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facts</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measures</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a:t>
            </a:r>
            <a:r>
              <a:rPr sz="1600" dirty="0">
                <a:latin typeface="Times New Roman" panose="02020603050405020304" pitchFamily="18" charset="0"/>
                <a:cs typeface="Times New Roman" panose="02020603050405020304" pitchFamily="18" charset="0"/>
              </a:rPr>
              <a:t> star </a:t>
            </a:r>
            <a:r>
              <a:rPr sz="1600" spc="-5" dirty="0">
                <a:latin typeface="Times New Roman" panose="02020603050405020304" pitchFamily="18" charset="0"/>
                <a:cs typeface="Times New Roman" panose="02020603050405020304" pitchFamily="18" charset="0"/>
              </a:rPr>
              <a:t>schema</a:t>
            </a:r>
            <a:endParaRPr sz="1600" dirty="0">
              <a:latin typeface="Times New Roman" panose="02020603050405020304" pitchFamily="18" charset="0"/>
              <a:cs typeface="Times New Roman" panose="02020603050405020304" pitchFamily="18" charset="0"/>
            </a:endParaRPr>
          </a:p>
          <a:p>
            <a:pPr marL="299085" indent="-287020">
              <a:lnSpc>
                <a:spcPct val="100000"/>
              </a:lnSpc>
              <a:buFont typeface="Arial" panose="020B0604020202020204" pitchFamily="34" charset="0"/>
              <a:buChar char="•"/>
              <a:tabLst>
                <a:tab pos="299720" algn="l"/>
              </a:tabLst>
            </a:pPr>
            <a:r>
              <a:rPr sz="1600" spc="-10" dirty="0">
                <a:latin typeface="Times New Roman" panose="02020603050405020304" pitchFamily="18" charset="0"/>
                <a:cs typeface="Times New Roman" panose="02020603050405020304" pitchFamily="18" charset="0"/>
              </a:rPr>
              <a:t>Next</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select</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a:t>
            </a:r>
            <a:r>
              <a:rPr sz="1600" spc="5"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Measures</a:t>
            </a:r>
            <a:r>
              <a:rPr sz="1600" b="1" spc="2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you</a:t>
            </a:r>
            <a:r>
              <a:rPr sz="1600" spc="2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want</a:t>
            </a:r>
            <a:r>
              <a:rPr sz="1600" spc="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use</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from</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those</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tables</a:t>
            </a:r>
            <a:endParaRPr sz="1600" dirty="0">
              <a:latin typeface="Times New Roman" panose="02020603050405020304" pitchFamily="18" charset="0"/>
              <a:cs typeface="Times New Roman" panose="02020603050405020304" pitchFamily="18" charset="0"/>
            </a:endParaRPr>
          </a:p>
          <a:p>
            <a:pPr marL="299085" marR="5080" indent="-287020">
              <a:lnSpc>
                <a:spcPct val="100000"/>
              </a:lnSpc>
              <a:buFont typeface="Arial" panose="020B0604020202020204" pitchFamily="34" charset="0"/>
              <a:buChar char="•"/>
              <a:tabLst>
                <a:tab pos="299720" algn="l"/>
              </a:tabLst>
            </a:pPr>
            <a:r>
              <a:rPr sz="1600" spc="-10" dirty="0">
                <a:latin typeface="Times New Roman" panose="02020603050405020304" pitchFamily="18" charset="0"/>
                <a:cs typeface="Times New Roman" panose="02020603050405020304" pitchFamily="18" charset="0"/>
              </a:rPr>
              <a:t>Finally,</a:t>
            </a:r>
            <a:r>
              <a:rPr sz="1600" spc="4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select</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a:t>
            </a:r>
            <a:r>
              <a:rPr sz="1600" spc="5"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Dimensions</a:t>
            </a:r>
            <a:r>
              <a:rPr sz="1600" b="1"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from</a:t>
            </a:r>
            <a:r>
              <a:rPr sz="1600" spc="-5" dirty="0">
                <a:latin typeface="Times New Roman" panose="02020603050405020304" pitchFamily="18" charset="0"/>
                <a:cs typeface="Times New Roman" panose="02020603050405020304" pitchFamily="18" charset="0"/>
              </a:rPr>
              <a:t> all</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 </a:t>
            </a:r>
            <a:r>
              <a:rPr sz="1600" spc="-5" dirty="0">
                <a:latin typeface="Times New Roman" panose="02020603050405020304" pitchFamily="18" charset="0"/>
                <a:cs typeface="Times New Roman" panose="02020603050405020304" pitchFamily="18" charset="0"/>
              </a:rPr>
              <a:t>remaining</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tables</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complete</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this</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wizard</a:t>
            </a:r>
            <a:r>
              <a:rPr sz="1600" spc="5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generate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 </a:t>
            </a:r>
            <a:r>
              <a:rPr sz="1600" spc="-484"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cube</a:t>
            </a:r>
            <a:r>
              <a:rPr sz="160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with</a:t>
            </a:r>
            <a:r>
              <a:rPr sz="1600" spc="3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your</a:t>
            </a:r>
            <a:r>
              <a:rPr sz="1600" spc="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desired</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name</a:t>
            </a:r>
            <a:endParaRPr sz="1600" dirty="0">
              <a:latin typeface="Times New Roman" panose="02020603050405020304" pitchFamily="18" charset="0"/>
              <a:cs typeface="Times New Roman" panose="02020603050405020304" pitchFamily="18" charset="0"/>
            </a:endParaRPr>
          </a:p>
        </p:txBody>
      </p:sp>
      <p:grpSp>
        <p:nvGrpSpPr>
          <p:cNvPr id="24" name="object 2">
            <a:extLst>
              <a:ext uri="{FF2B5EF4-FFF2-40B4-BE49-F238E27FC236}">
                <a16:creationId xmlns:a16="http://schemas.microsoft.com/office/drawing/2014/main" id="{7ACDF60A-49C4-457F-8F65-831FF36B083B}"/>
              </a:ext>
            </a:extLst>
          </p:cNvPr>
          <p:cNvGrpSpPr/>
          <p:nvPr/>
        </p:nvGrpSpPr>
        <p:grpSpPr>
          <a:xfrm>
            <a:off x="1667259" y="466939"/>
            <a:ext cx="9822815" cy="506730"/>
            <a:chOff x="1538986" y="491998"/>
            <a:chExt cx="9822815" cy="506730"/>
          </a:xfrm>
        </p:grpSpPr>
        <p:sp>
          <p:nvSpPr>
            <p:cNvPr id="25" name="object 3">
              <a:extLst>
                <a:ext uri="{FF2B5EF4-FFF2-40B4-BE49-F238E27FC236}">
                  <a16:creationId xmlns:a16="http://schemas.microsoft.com/office/drawing/2014/main" id="{D9AAF2D9-B815-401B-8523-B0A74E6D2BD2}"/>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6" name="object 4">
              <a:extLst>
                <a:ext uri="{FF2B5EF4-FFF2-40B4-BE49-F238E27FC236}">
                  <a16:creationId xmlns:a16="http://schemas.microsoft.com/office/drawing/2014/main" id="{64BE06B2-F9EE-4BEA-A468-BC400E8708F5}"/>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sp>
        <p:nvSpPr>
          <p:cNvPr id="27" name="object 5">
            <a:extLst>
              <a:ext uri="{FF2B5EF4-FFF2-40B4-BE49-F238E27FC236}">
                <a16:creationId xmlns:a16="http://schemas.microsoft.com/office/drawing/2014/main" id="{2496A2D5-482F-425C-A7A7-86F7D9A30FF5}"/>
              </a:ext>
            </a:extLst>
          </p:cNvPr>
          <p:cNvSpPr txBox="1"/>
          <p:nvPr/>
        </p:nvSpPr>
        <p:spPr>
          <a:xfrm>
            <a:off x="1685419" y="581636"/>
            <a:ext cx="9463837" cy="289823"/>
          </a:xfrm>
          <a:prstGeom prst="rect">
            <a:avLst/>
          </a:prstGeom>
        </p:spPr>
        <p:txBody>
          <a:bodyPr vert="horz" wrap="square" lIns="0" tIns="12700" rIns="0" bIns="0" rtlCol="0">
            <a:spAutoFit/>
          </a:bodyPr>
          <a:lstStyle/>
          <a:p>
            <a:pPr marL="12700">
              <a:spcBef>
                <a:spcPts val="100"/>
              </a:spcBef>
            </a:pPr>
            <a:r>
              <a:rPr sz="1800" b="1" spc="-5" dirty="0">
                <a:solidFill>
                  <a:srgbClr val="434343"/>
                </a:solidFill>
                <a:latin typeface="Calibri"/>
                <a:cs typeface="Calibri"/>
              </a:rPr>
              <a:t>Multidimensional</a:t>
            </a:r>
            <a:r>
              <a:rPr sz="1800" b="1" spc="-15" dirty="0">
                <a:solidFill>
                  <a:srgbClr val="434343"/>
                </a:solidFill>
                <a:latin typeface="Calibri"/>
                <a:cs typeface="Calibri"/>
              </a:rPr>
              <a:t> </a:t>
            </a:r>
            <a:r>
              <a:rPr sz="1800" b="1" spc="-5" dirty="0">
                <a:solidFill>
                  <a:srgbClr val="434343"/>
                </a:solidFill>
                <a:latin typeface="Calibri"/>
                <a:cs typeface="Calibri"/>
              </a:rPr>
              <a:t>Model</a:t>
            </a:r>
            <a:r>
              <a:rPr sz="1800" b="1" spc="-25" dirty="0">
                <a:solidFill>
                  <a:srgbClr val="434343"/>
                </a:solidFill>
                <a:latin typeface="Calibri"/>
                <a:cs typeface="Calibri"/>
              </a:rPr>
              <a:t> </a:t>
            </a:r>
            <a:r>
              <a:rPr sz="1800" b="1" dirty="0">
                <a:solidFill>
                  <a:srgbClr val="434343"/>
                </a:solidFill>
                <a:latin typeface="Calibri"/>
                <a:cs typeface="Calibri"/>
              </a:rPr>
              <a:t>–</a:t>
            </a:r>
            <a:r>
              <a:rPr sz="1800" b="1" spc="20" dirty="0">
                <a:solidFill>
                  <a:srgbClr val="434343"/>
                </a:solidFill>
                <a:latin typeface="Calibri"/>
                <a:cs typeface="Calibri"/>
              </a:rPr>
              <a:t> </a:t>
            </a:r>
            <a:r>
              <a:rPr lang="en-US" sz="1800" b="1" spc="20" dirty="0">
                <a:solidFill>
                  <a:srgbClr val="434343"/>
                </a:solidFill>
                <a:latin typeface="Calibri"/>
                <a:cs typeface="Calibri"/>
              </a:rPr>
              <a:t>Create a </a:t>
            </a:r>
            <a:r>
              <a:rPr lang="en-US" sz="1800" b="1" spc="-5" dirty="0">
                <a:solidFill>
                  <a:srgbClr val="434343"/>
                </a:solidFill>
                <a:latin typeface="Calibri"/>
                <a:cs typeface="Calibri"/>
              </a:rPr>
              <a:t>Multidimensional Cube</a:t>
            </a:r>
            <a:endParaRPr sz="1800" dirty="0">
              <a:latin typeface="Calibri"/>
              <a:cs typeface="Calibri"/>
            </a:endParaRPr>
          </a:p>
        </p:txBody>
      </p:sp>
      <p:grpSp>
        <p:nvGrpSpPr>
          <p:cNvPr id="28" name="object 6">
            <a:extLst>
              <a:ext uri="{FF2B5EF4-FFF2-40B4-BE49-F238E27FC236}">
                <a16:creationId xmlns:a16="http://schemas.microsoft.com/office/drawing/2014/main" id="{8F850FBD-B67D-4925-A9D8-A0D8D03A5DB1}"/>
              </a:ext>
            </a:extLst>
          </p:cNvPr>
          <p:cNvGrpSpPr/>
          <p:nvPr/>
        </p:nvGrpSpPr>
        <p:grpSpPr>
          <a:xfrm>
            <a:off x="932944" y="327901"/>
            <a:ext cx="752475" cy="751840"/>
            <a:chOff x="899674" y="382524"/>
            <a:chExt cx="752475" cy="751840"/>
          </a:xfrm>
        </p:grpSpPr>
        <p:sp>
          <p:nvSpPr>
            <p:cNvPr id="29" name="object 7">
              <a:extLst>
                <a:ext uri="{FF2B5EF4-FFF2-40B4-BE49-F238E27FC236}">
                  <a16:creationId xmlns:a16="http://schemas.microsoft.com/office/drawing/2014/main" id="{CC6D7F8E-2FCB-457A-984C-2D58C3500F3B}"/>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30" name="object 8">
              <a:extLst>
                <a:ext uri="{FF2B5EF4-FFF2-40B4-BE49-F238E27FC236}">
                  <a16:creationId xmlns:a16="http://schemas.microsoft.com/office/drawing/2014/main" id="{CFCD8E82-DAE3-43FE-8F5E-901D57ACAE33}"/>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31" name="object 9">
            <a:extLst>
              <a:ext uri="{FF2B5EF4-FFF2-40B4-BE49-F238E27FC236}">
                <a16:creationId xmlns:a16="http://schemas.microsoft.com/office/drawing/2014/main" id="{BB9EEBC4-97E9-4E03-B271-D113D3440FEE}"/>
              </a:ext>
            </a:extLst>
          </p:cNvPr>
          <p:cNvSpPr txBox="1"/>
          <p:nvPr/>
        </p:nvSpPr>
        <p:spPr>
          <a:xfrm>
            <a:off x="1000838" y="50198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8</a:t>
            </a:r>
            <a:endParaRPr sz="27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13" name="laser.wav"/>
          </p:stSnd>
        </p:sndAc>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38986" y="491998"/>
            <a:ext cx="9822815" cy="506730"/>
            <a:chOff x="1538986" y="491998"/>
            <a:chExt cx="9822815" cy="506730"/>
          </a:xfrm>
        </p:grpSpPr>
        <p:sp>
          <p:nvSpPr>
            <p:cNvPr id="3" name="object 3"/>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4" name="object 4"/>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sp>
        <p:nvSpPr>
          <p:cNvPr id="5" name="object 5"/>
          <p:cNvSpPr txBox="1"/>
          <p:nvPr/>
        </p:nvSpPr>
        <p:spPr>
          <a:xfrm>
            <a:off x="1706372" y="580135"/>
            <a:ext cx="626046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434343"/>
                </a:solidFill>
                <a:latin typeface="Calibri"/>
                <a:cs typeface="Calibri"/>
              </a:rPr>
              <a:t>Multidimensional</a:t>
            </a:r>
            <a:r>
              <a:rPr sz="1800" b="1" spc="-15" dirty="0">
                <a:solidFill>
                  <a:srgbClr val="434343"/>
                </a:solidFill>
                <a:latin typeface="Calibri"/>
                <a:cs typeface="Calibri"/>
              </a:rPr>
              <a:t> </a:t>
            </a:r>
            <a:r>
              <a:rPr sz="1800" b="1" spc="-5" dirty="0">
                <a:solidFill>
                  <a:srgbClr val="434343"/>
                </a:solidFill>
                <a:latin typeface="Calibri"/>
                <a:cs typeface="Calibri"/>
              </a:rPr>
              <a:t>Model</a:t>
            </a:r>
            <a:r>
              <a:rPr sz="1800" b="1" spc="-25" dirty="0">
                <a:solidFill>
                  <a:srgbClr val="434343"/>
                </a:solidFill>
                <a:latin typeface="Calibri"/>
                <a:cs typeface="Calibri"/>
              </a:rPr>
              <a:t> </a:t>
            </a:r>
            <a:r>
              <a:rPr sz="1800" b="1" dirty="0">
                <a:solidFill>
                  <a:srgbClr val="434343"/>
                </a:solidFill>
                <a:latin typeface="Calibri"/>
                <a:cs typeface="Calibri"/>
              </a:rPr>
              <a:t>–</a:t>
            </a:r>
            <a:r>
              <a:rPr sz="1800" b="1" spc="20" dirty="0">
                <a:solidFill>
                  <a:srgbClr val="434343"/>
                </a:solidFill>
                <a:latin typeface="Calibri"/>
                <a:cs typeface="Calibri"/>
              </a:rPr>
              <a:t> </a:t>
            </a:r>
            <a:r>
              <a:rPr sz="1800" b="1" spc="-5" dirty="0">
                <a:solidFill>
                  <a:srgbClr val="434343"/>
                </a:solidFill>
                <a:latin typeface="Calibri"/>
                <a:cs typeface="Calibri"/>
              </a:rPr>
              <a:t>Multidimensional</a:t>
            </a:r>
            <a:r>
              <a:rPr sz="1800" b="1" spc="-10" dirty="0">
                <a:solidFill>
                  <a:srgbClr val="434343"/>
                </a:solidFill>
                <a:latin typeface="Calibri"/>
                <a:cs typeface="Calibri"/>
              </a:rPr>
              <a:t> </a:t>
            </a:r>
            <a:r>
              <a:rPr sz="1800" b="1" spc="-5" dirty="0">
                <a:solidFill>
                  <a:srgbClr val="434343"/>
                </a:solidFill>
                <a:latin typeface="Calibri"/>
                <a:cs typeface="Calibri"/>
              </a:rPr>
              <a:t>Cube </a:t>
            </a:r>
            <a:r>
              <a:rPr sz="1800" b="1" dirty="0">
                <a:solidFill>
                  <a:srgbClr val="434343"/>
                </a:solidFill>
                <a:latin typeface="Calibri"/>
                <a:cs typeface="Calibri"/>
              </a:rPr>
              <a:t>Date</a:t>
            </a:r>
            <a:r>
              <a:rPr sz="1800" b="1" spc="-25" dirty="0">
                <a:solidFill>
                  <a:srgbClr val="434343"/>
                </a:solidFill>
                <a:latin typeface="Calibri"/>
                <a:cs typeface="Calibri"/>
              </a:rPr>
              <a:t> </a:t>
            </a:r>
            <a:r>
              <a:rPr sz="1800" b="1" spc="-5" dirty="0">
                <a:solidFill>
                  <a:srgbClr val="434343"/>
                </a:solidFill>
                <a:latin typeface="Calibri"/>
                <a:cs typeface="Calibri"/>
              </a:rPr>
              <a:t>Hierarchy</a:t>
            </a:r>
            <a:endParaRPr sz="1800">
              <a:latin typeface="Calibri"/>
              <a:cs typeface="Calibri"/>
            </a:endParaRPr>
          </a:p>
        </p:txBody>
      </p:sp>
      <p:sp>
        <p:nvSpPr>
          <p:cNvPr id="8" name="object 8"/>
          <p:cNvSpPr txBox="1"/>
          <p:nvPr/>
        </p:nvSpPr>
        <p:spPr>
          <a:xfrm>
            <a:off x="1057452" y="518236"/>
            <a:ext cx="19939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endParaRPr sz="2700" dirty="0">
              <a:latin typeface="Calibri"/>
              <a:cs typeface="Calibri"/>
            </a:endParaRPr>
          </a:p>
        </p:txBody>
      </p:sp>
      <p:sp>
        <p:nvSpPr>
          <p:cNvPr id="9" name="object 9"/>
          <p:cNvSpPr txBox="1"/>
          <p:nvPr/>
        </p:nvSpPr>
        <p:spPr>
          <a:xfrm>
            <a:off x="1138398" y="1361078"/>
            <a:ext cx="10216515" cy="1490152"/>
          </a:xfrm>
          <a:prstGeom prst="rect">
            <a:avLst/>
          </a:prstGeom>
        </p:spPr>
        <p:txBody>
          <a:bodyPr vert="horz" wrap="square" lIns="0" tIns="12700" rIns="0" bIns="0" rtlCol="0">
            <a:spAutoFit/>
          </a:bodyPr>
          <a:lstStyle/>
          <a:p>
            <a:pPr marL="299085" marR="120014" indent="-287020">
              <a:lnSpc>
                <a:spcPct val="100000"/>
              </a:lnSpc>
              <a:spcBef>
                <a:spcPts val="100"/>
              </a:spcBef>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Date</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is</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often</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 </a:t>
            </a:r>
            <a:r>
              <a:rPr sz="1600" dirty="0">
                <a:latin typeface="Times New Roman" panose="02020603050405020304" pitchFamily="18" charset="0"/>
                <a:cs typeface="Times New Roman" panose="02020603050405020304" pitchFamily="18" charset="0"/>
              </a:rPr>
              <a:t>very</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important</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dimension</a:t>
            </a:r>
            <a:r>
              <a:rPr sz="1600" spc="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 many</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applications</a:t>
            </a:r>
            <a:r>
              <a:rPr sz="1600" spc="3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is</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widely</a:t>
            </a:r>
            <a:r>
              <a:rPr sz="1600" spc="4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used</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 </a:t>
            </a:r>
            <a:r>
              <a:rPr sz="1600" spc="-10" dirty="0">
                <a:latin typeface="Times New Roman" panose="02020603050405020304" pitchFamily="18" charset="0"/>
                <a:cs typeface="Times New Roman" panose="02020603050405020304" pitchFamily="18" charset="0"/>
              </a:rPr>
              <a:t>analytics</a:t>
            </a:r>
            <a:r>
              <a:rPr sz="1600" spc="4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 </a:t>
            </a:r>
            <a:r>
              <a:rPr sz="1600" spc="-484"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reporting</a:t>
            </a:r>
            <a:endParaRPr sz="1600" dirty="0">
              <a:latin typeface="Times New Roman" panose="02020603050405020304" pitchFamily="18" charset="0"/>
              <a:cs typeface="Times New Roman" panose="02020603050405020304" pitchFamily="18" charset="0"/>
            </a:endParaRPr>
          </a:p>
          <a:p>
            <a:pPr marL="299085" indent="-287020">
              <a:lnSpc>
                <a:spcPct val="100000"/>
              </a:lnSpc>
              <a:buFont typeface="Arial" panose="020B0604020202020204" pitchFamily="34" charset="0"/>
              <a:buChar char="•"/>
              <a:tabLst>
                <a:tab pos="299720" algn="l"/>
              </a:tabLst>
            </a:pPr>
            <a:r>
              <a:rPr sz="1600" dirty="0">
                <a:latin typeface="Times New Roman" panose="02020603050405020304" pitchFamily="18" charset="0"/>
                <a:cs typeface="Times New Roman" panose="02020603050405020304" pitchFamily="18" charset="0"/>
              </a:rPr>
              <a:t>A</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date</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hierarchy</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is</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useful</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reports</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for</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drill-down</a:t>
            </a:r>
            <a:r>
              <a:rPr sz="1600" spc="6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roll-up</a:t>
            </a:r>
            <a:r>
              <a:rPr sz="1600" spc="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operations</a:t>
            </a:r>
            <a:endParaRPr sz="1600" dirty="0">
              <a:latin typeface="Times New Roman" panose="02020603050405020304" pitchFamily="18" charset="0"/>
              <a:cs typeface="Times New Roman" panose="02020603050405020304" pitchFamily="18" charset="0"/>
            </a:endParaRPr>
          </a:p>
          <a:p>
            <a:pPr marL="299085" indent="-287020">
              <a:lnSpc>
                <a:spcPct val="100000"/>
              </a:lnSpc>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Drilling</a:t>
            </a:r>
            <a:r>
              <a:rPr sz="1600" spc="2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down</a:t>
            </a:r>
            <a:r>
              <a:rPr sz="1600" spc="5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from</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Yearly</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Sales</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 </a:t>
            </a:r>
            <a:r>
              <a:rPr sz="1600" spc="-5" dirty="0">
                <a:latin typeface="Times New Roman" panose="02020603050405020304" pitchFamily="18" charset="0"/>
                <a:cs typeface="Times New Roman" panose="02020603050405020304" pitchFamily="18" charset="0"/>
              </a:rPr>
              <a:t>Quarterly</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Sales</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from </a:t>
            </a:r>
            <a:r>
              <a:rPr sz="1600" spc="-5" dirty="0">
                <a:latin typeface="Times New Roman" panose="02020603050405020304" pitchFamily="18" charset="0"/>
                <a:cs typeface="Times New Roman" panose="02020603050405020304" pitchFamily="18" charset="0"/>
              </a:rPr>
              <a:t>Quarterly</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sales</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Monthly and</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Daily</a:t>
            </a:r>
            <a:r>
              <a:rPr lang="en-US"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can</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be</a:t>
            </a:r>
            <a:r>
              <a:rPr sz="1600" spc="-10" dirty="0">
                <a:latin typeface="Times New Roman" panose="02020603050405020304" pitchFamily="18" charset="0"/>
                <a:cs typeface="Times New Roman" panose="02020603050405020304" pitchFamily="18" charset="0"/>
              </a:rPr>
              <a:t> done</a:t>
            </a:r>
            <a:r>
              <a:rPr sz="1600" spc="-5" dirty="0">
                <a:latin typeface="Times New Roman" panose="02020603050405020304" pitchFamily="18" charset="0"/>
                <a:cs typeface="Times New Roman" panose="02020603050405020304" pitchFamily="18" charset="0"/>
              </a:rPr>
              <a:t> using date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hierarchy</a:t>
            </a:r>
            <a:endParaRPr sz="1600" dirty="0">
              <a:latin typeface="Times New Roman" panose="02020603050405020304" pitchFamily="18" charset="0"/>
              <a:cs typeface="Times New Roman" panose="02020603050405020304" pitchFamily="18" charset="0"/>
            </a:endParaRPr>
          </a:p>
          <a:p>
            <a:pPr marL="299085" marR="5080" indent="-287020">
              <a:lnSpc>
                <a:spcPct val="100000"/>
              </a:lnSpc>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Date</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dimension</a:t>
            </a:r>
            <a:r>
              <a:rPr sz="1600" spc="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hierarchy</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is</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also</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important</a:t>
            </a:r>
            <a:r>
              <a:rPr sz="1600" spc="1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when</a:t>
            </a:r>
            <a:r>
              <a:rPr sz="1600" spc="5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you</a:t>
            </a:r>
            <a:r>
              <a:rPr sz="1600" spc="2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want</a:t>
            </a:r>
            <a:r>
              <a:rPr sz="1600" spc="4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maintain</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multiple</a:t>
            </a:r>
            <a:r>
              <a:rPr sz="1600" spc="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calendars.</a:t>
            </a:r>
            <a:r>
              <a:rPr sz="1600" spc="2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For </a:t>
            </a:r>
            <a:r>
              <a:rPr sz="1600" spc="-484"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example,</a:t>
            </a:r>
            <a:r>
              <a:rPr sz="1600" spc="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Fiscal</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Calendar</a:t>
            </a:r>
            <a:r>
              <a:rPr sz="1600" spc="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or</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Semester</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Calendar</a:t>
            </a:r>
            <a:endParaRPr sz="1600" dirty="0">
              <a:latin typeface="Times New Roman" panose="02020603050405020304" pitchFamily="18" charset="0"/>
              <a:cs typeface="Times New Roman" panose="02020603050405020304" pitchFamily="18" charset="0"/>
            </a:endParaRPr>
          </a:p>
        </p:txBody>
      </p:sp>
      <p:grpSp>
        <p:nvGrpSpPr>
          <p:cNvPr id="10" name="object 10"/>
          <p:cNvGrpSpPr/>
          <p:nvPr/>
        </p:nvGrpSpPr>
        <p:grpSpPr>
          <a:xfrm>
            <a:off x="1210988" y="3364336"/>
            <a:ext cx="2051685" cy="1184275"/>
            <a:chOff x="1210988" y="3364336"/>
            <a:chExt cx="2051685" cy="1184275"/>
          </a:xfrm>
        </p:grpSpPr>
        <p:pic>
          <p:nvPicPr>
            <p:cNvPr id="11" name="object 11"/>
            <p:cNvPicPr/>
            <p:nvPr/>
          </p:nvPicPr>
          <p:blipFill>
            <a:blip r:embed="rId3" cstate="print"/>
            <a:stretch>
              <a:fillRect/>
            </a:stretch>
          </p:blipFill>
          <p:spPr>
            <a:xfrm>
              <a:off x="1210988" y="3364336"/>
              <a:ext cx="2051090" cy="1184101"/>
            </a:xfrm>
            <a:prstGeom prst="rect">
              <a:avLst/>
            </a:prstGeom>
          </p:spPr>
        </p:pic>
        <p:pic>
          <p:nvPicPr>
            <p:cNvPr id="12" name="object 12"/>
            <p:cNvPicPr/>
            <p:nvPr/>
          </p:nvPicPr>
          <p:blipFill>
            <a:blip r:embed="rId4" cstate="print"/>
            <a:stretch>
              <a:fillRect/>
            </a:stretch>
          </p:blipFill>
          <p:spPr>
            <a:xfrm>
              <a:off x="1370076" y="3523488"/>
              <a:ext cx="1552956" cy="685800"/>
            </a:xfrm>
            <a:prstGeom prst="rect">
              <a:avLst/>
            </a:prstGeom>
          </p:spPr>
        </p:pic>
      </p:grpSp>
      <p:grpSp>
        <p:nvGrpSpPr>
          <p:cNvPr id="13" name="object 13"/>
          <p:cNvGrpSpPr/>
          <p:nvPr/>
        </p:nvGrpSpPr>
        <p:grpSpPr>
          <a:xfrm>
            <a:off x="3904488" y="3092132"/>
            <a:ext cx="7568488" cy="3298063"/>
            <a:chOff x="3904488" y="3092132"/>
            <a:chExt cx="7568488" cy="3298063"/>
          </a:xfrm>
        </p:grpSpPr>
        <p:pic>
          <p:nvPicPr>
            <p:cNvPr id="15" name="object 15"/>
            <p:cNvPicPr/>
            <p:nvPr/>
          </p:nvPicPr>
          <p:blipFill>
            <a:blip r:embed="rId5" cstate="print"/>
            <a:stretch>
              <a:fillRect/>
            </a:stretch>
          </p:blipFill>
          <p:spPr>
            <a:xfrm>
              <a:off x="3904488" y="3092132"/>
              <a:ext cx="2127631" cy="3298063"/>
            </a:xfrm>
            <a:prstGeom prst="rect">
              <a:avLst/>
            </a:prstGeom>
          </p:spPr>
        </p:pic>
        <p:pic>
          <p:nvPicPr>
            <p:cNvPr id="16" name="object 16"/>
            <p:cNvPicPr/>
            <p:nvPr/>
          </p:nvPicPr>
          <p:blipFill>
            <a:blip r:embed="rId6" cstate="print"/>
            <a:stretch>
              <a:fillRect/>
            </a:stretch>
          </p:blipFill>
          <p:spPr>
            <a:xfrm>
              <a:off x="4099560" y="3287268"/>
              <a:ext cx="1557527" cy="2727960"/>
            </a:xfrm>
            <a:prstGeom prst="rect">
              <a:avLst/>
            </a:prstGeom>
          </p:spPr>
        </p:pic>
        <p:pic>
          <p:nvPicPr>
            <p:cNvPr id="17" name="object 17"/>
            <p:cNvPicPr/>
            <p:nvPr/>
          </p:nvPicPr>
          <p:blipFill>
            <a:blip r:embed="rId7" cstate="print"/>
            <a:stretch>
              <a:fillRect/>
            </a:stretch>
          </p:blipFill>
          <p:spPr>
            <a:xfrm>
              <a:off x="6360795" y="3364786"/>
              <a:ext cx="2099309" cy="1563909"/>
            </a:xfrm>
            <a:prstGeom prst="rect">
              <a:avLst/>
            </a:prstGeom>
          </p:spPr>
        </p:pic>
        <p:pic>
          <p:nvPicPr>
            <p:cNvPr id="18" name="object 18"/>
            <p:cNvPicPr/>
            <p:nvPr/>
          </p:nvPicPr>
          <p:blipFill>
            <a:blip r:embed="rId8" cstate="print"/>
            <a:stretch>
              <a:fillRect/>
            </a:stretch>
          </p:blipFill>
          <p:spPr>
            <a:xfrm>
              <a:off x="6519671" y="3523488"/>
              <a:ext cx="1601724" cy="1066800"/>
            </a:xfrm>
            <a:prstGeom prst="rect">
              <a:avLst/>
            </a:prstGeom>
          </p:spPr>
        </p:pic>
        <p:pic>
          <p:nvPicPr>
            <p:cNvPr id="19" name="object 19"/>
            <p:cNvPicPr/>
            <p:nvPr/>
          </p:nvPicPr>
          <p:blipFill>
            <a:blip r:embed="rId9" cstate="print"/>
            <a:stretch>
              <a:fillRect/>
            </a:stretch>
          </p:blipFill>
          <p:spPr>
            <a:xfrm>
              <a:off x="8825179" y="3364505"/>
              <a:ext cx="2647797" cy="1840567"/>
            </a:xfrm>
            <a:prstGeom prst="rect">
              <a:avLst/>
            </a:prstGeom>
          </p:spPr>
        </p:pic>
        <p:pic>
          <p:nvPicPr>
            <p:cNvPr id="20" name="object 20"/>
            <p:cNvPicPr/>
            <p:nvPr/>
          </p:nvPicPr>
          <p:blipFill>
            <a:blip r:embed="rId10" cstate="print"/>
            <a:stretch>
              <a:fillRect/>
            </a:stretch>
          </p:blipFill>
          <p:spPr>
            <a:xfrm>
              <a:off x="8983979" y="3523488"/>
              <a:ext cx="2150364" cy="1342644"/>
            </a:xfrm>
            <a:prstGeom prst="rect">
              <a:avLst/>
            </a:prstGeom>
          </p:spPr>
        </p:pic>
      </p:grpSp>
      <p:sp>
        <p:nvSpPr>
          <p:cNvPr id="21" name="object 21"/>
          <p:cNvSpPr txBox="1"/>
          <p:nvPr/>
        </p:nvSpPr>
        <p:spPr>
          <a:xfrm>
            <a:off x="1318607" y="4650067"/>
            <a:ext cx="1896745" cy="666115"/>
          </a:xfrm>
          <a:prstGeom prst="rect">
            <a:avLst/>
          </a:prstGeom>
        </p:spPr>
        <p:txBody>
          <a:bodyPr vert="horz" wrap="square" lIns="0" tIns="12700" rIns="0" bIns="0" rtlCol="0">
            <a:spAutoFit/>
          </a:bodyPr>
          <a:lstStyle/>
          <a:p>
            <a:pPr marL="12700" marR="5080">
              <a:lnSpc>
                <a:spcPct val="100000"/>
              </a:lnSpc>
              <a:spcBef>
                <a:spcPts val="100"/>
              </a:spcBef>
            </a:pPr>
            <a:r>
              <a:rPr sz="1400" i="1" spc="-5" dirty="0">
                <a:latin typeface="Times New Roman" panose="02020603050405020304" pitchFamily="18" charset="0"/>
                <a:cs typeface="Times New Roman" panose="02020603050405020304" pitchFamily="18" charset="0"/>
              </a:rPr>
              <a:t>From </a:t>
            </a:r>
            <a:r>
              <a:rPr sz="1400" i="1" dirty="0">
                <a:latin typeface="Times New Roman" panose="02020603050405020304" pitchFamily="18" charset="0"/>
                <a:cs typeface="Times New Roman" panose="02020603050405020304" pitchFamily="18" charset="0"/>
              </a:rPr>
              <a:t>dimensions on </a:t>
            </a:r>
            <a:r>
              <a:rPr sz="1400" i="1" spc="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bottom</a:t>
            </a:r>
            <a:r>
              <a:rPr sz="1400" i="1" spc="-7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left,</a:t>
            </a:r>
            <a:r>
              <a:rPr sz="1400" i="1" spc="-5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expand</a:t>
            </a:r>
            <a:r>
              <a:rPr sz="1400" i="1" spc="-55" dirty="0">
                <a:latin typeface="Times New Roman" panose="02020603050405020304" pitchFamily="18" charset="0"/>
                <a:cs typeface="Times New Roman" panose="02020603050405020304" pitchFamily="18" charset="0"/>
              </a:rPr>
              <a:t> </a:t>
            </a:r>
            <a:r>
              <a:rPr sz="1400" i="1" spc="-5" dirty="0">
                <a:latin typeface="Times New Roman" panose="02020603050405020304" pitchFamily="18" charset="0"/>
                <a:cs typeface="Times New Roman" panose="02020603050405020304" pitchFamily="18" charset="0"/>
              </a:rPr>
              <a:t>Dim </a:t>
            </a:r>
            <a:r>
              <a:rPr sz="1400" i="1" spc="-370" dirty="0">
                <a:latin typeface="Times New Roman" panose="02020603050405020304" pitchFamily="18" charset="0"/>
                <a:cs typeface="Times New Roman" panose="02020603050405020304" pitchFamily="18" charset="0"/>
              </a:rPr>
              <a:t> </a:t>
            </a:r>
            <a:r>
              <a:rPr sz="1400" i="1" spc="-5" dirty="0">
                <a:latin typeface="Times New Roman" panose="02020603050405020304" pitchFamily="18" charset="0"/>
                <a:cs typeface="Times New Roman" panose="02020603050405020304" pitchFamily="18" charset="0"/>
              </a:rPr>
              <a:t>Date</a:t>
            </a:r>
            <a:r>
              <a:rPr sz="1400" i="1" spc="-3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and</a:t>
            </a:r>
            <a:r>
              <a:rPr sz="1400" i="1" spc="-2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select</a:t>
            </a:r>
            <a:r>
              <a:rPr sz="1400" i="1" spc="-3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Edit</a:t>
            </a:r>
            <a:endParaRPr sz="1400" dirty="0">
              <a:latin typeface="Times New Roman" panose="02020603050405020304" pitchFamily="18" charset="0"/>
              <a:cs typeface="Times New Roman" panose="02020603050405020304" pitchFamily="18" charset="0"/>
            </a:endParaRPr>
          </a:p>
        </p:txBody>
      </p:sp>
      <p:sp>
        <p:nvSpPr>
          <p:cNvPr id="22" name="object 22"/>
          <p:cNvSpPr txBox="1"/>
          <p:nvPr/>
        </p:nvSpPr>
        <p:spPr>
          <a:xfrm>
            <a:off x="6478016" y="4909584"/>
            <a:ext cx="1806013" cy="666115"/>
          </a:xfrm>
          <a:prstGeom prst="rect">
            <a:avLst/>
          </a:prstGeom>
        </p:spPr>
        <p:txBody>
          <a:bodyPr vert="horz" wrap="square" lIns="0" tIns="12700" rIns="0" bIns="0" rtlCol="0">
            <a:spAutoFit/>
          </a:bodyPr>
          <a:lstStyle/>
          <a:p>
            <a:pPr marL="12700" marR="5080">
              <a:lnSpc>
                <a:spcPct val="100000"/>
              </a:lnSpc>
              <a:spcBef>
                <a:spcPts val="100"/>
              </a:spcBef>
            </a:pPr>
            <a:r>
              <a:rPr sz="1400" i="1" spc="-5" dirty="0">
                <a:latin typeface="Times New Roman" panose="02020603050405020304" pitchFamily="18" charset="0"/>
                <a:cs typeface="Times New Roman" panose="02020603050405020304" pitchFamily="18" charset="0"/>
              </a:rPr>
              <a:t>Drag</a:t>
            </a:r>
            <a:r>
              <a:rPr sz="1400" i="1" spc="-4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and</a:t>
            </a:r>
            <a:r>
              <a:rPr sz="1400" i="1" spc="-4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drop</a:t>
            </a:r>
            <a:r>
              <a:rPr sz="1400" i="1" spc="-4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columns </a:t>
            </a:r>
            <a:r>
              <a:rPr sz="1400" i="1" spc="-37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from </a:t>
            </a:r>
            <a:r>
              <a:rPr sz="1400" i="1" spc="-5" dirty="0">
                <a:latin typeface="Times New Roman" panose="02020603050405020304" pitchFamily="18" charset="0"/>
                <a:cs typeface="Times New Roman" panose="02020603050405020304" pitchFamily="18" charset="0"/>
              </a:rPr>
              <a:t>DimDate </a:t>
            </a:r>
            <a:r>
              <a:rPr sz="1400" i="1" dirty="0">
                <a:latin typeface="Times New Roman" panose="02020603050405020304" pitchFamily="18" charset="0"/>
                <a:cs typeface="Times New Roman" panose="02020603050405020304" pitchFamily="18" charset="0"/>
              </a:rPr>
              <a:t>to first </a:t>
            </a:r>
            <a:r>
              <a:rPr sz="1400" i="1" spc="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create</a:t>
            </a:r>
            <a:r>
              <a:rPr sz="1400" i="1" spc="-7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new</a:t>
            </a:r>
            <a:r>
              <a:rPr sz="1400" i="1" spc="-4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dimensions</a:t>
            </a:r>
            <a:endParaRPr sz="1400" dirty="0">
              <a:latin typeface="Times New Roman" panose="02020603050405020304" pitchFamily="18" charset="0"/>
              <a:cs typeface="Times New Roman" panose="02020603050405020304" pitchFamily="18" charset="0"/>
            </a:endParaRPr>
          </a:p>
        </p:txBody>
      </p:sp>
      <p:sp>
        <p:nvSpPr>
          <p:cNvPr id="23" name="object 23"/>
          <p:cNvSpPr txBox="1"/>
          <p:nvPr/>
        </p:nvSpPr>
        <p:spPr>
          <a:xfrm>
            <a:off x="8952317" y="5029327"/>
            <a:ext cx="2647797" cy="659155"/>
          </a:xfrm>
          <a:prstGeom prst="rect">
            <a:avLst/>
          </a:prstGeom>
        </p:spPr>
        <p:txBody>
          <a:bodyPr vert="horz" wrap="square" lIns="0" tIns="12700" rIns="0" bIns="0" rtlCol="0">
            <a:spAutoFit/>
          </a:bodyPr>
          <a:lstStyle/>
          <a:p>
            <a:pPr marL="12700" marR="5080">
              <a:lnSpc>
                <a:spcPct val="100000"/>
              </a:lnSpc>
              <a:spcBef>
                <a:spcPts val="100"/>
              </a:spcBef>
            </a:pPr>
            <a:r>
              <a:rPr sz="1400" i="1" spc="-5" dirty="0">
                <a:latin typeface="Times New Roman" panose="02020603050405020304" pitchFamily="18" charset="0"/>
                <a:cs typeface="Times New Roman" panose="02020603050405020304" pitchFamily="18" charset="0"/>
              </a:rPr>
              <a:t>From</a:t>
            </a:r>
            <a:r>
              <a:rPr sz="1400" i="1" spc="-6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dimensions,</a:t>
            </a:r>
            <a:r>
              <a:rPr sz="1400" i="1" spc="-8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drag </a:t>
            </a:r>
            <a:r>
              <a:rPr sz="1400" i="1" spc="-37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attributes in order to </a:t>
            </a:r>
            <a:r>
              <a:rPr sz="1400" i="1" spc="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create a new hierarchy </a:t>
            </a:r>
            <a:r>
              <a:rPr sz="1400" i="1" spc="-37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as</a:t>
            </a:r>
            <a:r>
              <a:rPr sz="1400" i="1" spc="-2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above</a:t>
            </a:r>
            <a:endParaRPr sz="1400" dirty="0">
              <a:latin typeface="Times New Roman" panose="02020603050405020304" pitchFamily="18" charset="0"/>
              <a:cs typeface="Times New Roman" panose="02020603050405020304" pitchFamily="18" charset="0"/>
            </a:endParaRPr>
          </a:p>
        </p:txBody>
      </p:sp>
      <p:grpSp>
        <p:nvGrpSpPr>
          <p:cNvPr id="26" name="object 2">
            <a:extLst>
              <a:ext uri="{FF2B5EF4-FFF2-40B4-BE49-F238E27FC236}">
                <a16:creationId xmlns:a16="http://schemas.microsoft.com/office/drawing/2014/main" id="{A62820EA-2F58-426B-B668-23B19089ABEC}"/>
              </a:ext>
            </a:extLst>
          </p:cNvPr>
          <p:cNvGrpSpPr/>
          <p:nvPr/>
        </p:nvGrpSpPr>
        <p:grpSpPr>
          <a:xfrm>
            <a:off x="1667259" y="466939"/>
            <a:ext cx="9822815" cy="506730"/>
            <a:chOff x="1538986" y="491998"/>
            <a:chExt cx="9822815" cy="506730"/>
          </a:xfrm>
        </p:grpSpPr>
        <p:sp>
          <p:nvSpPr>
            <p:cNvPr id="27" name="object 3">
              <a:extLst>
                <a:ext uri="{FF2B5EF4-FFF2-40B4-BE49-F238E27FC236}">
                  <a16:creationId xmlns:a16="http://schemas.microsoft.com/office/drawing/2014/main" id="{C7D0B3D0-274D-43F1-BB22-FD342807B611}"/>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8" name="object 4">
              <a:extLst>
                <a:ext uri="{FF2B5EF4-FFF2-40B4-BE49-F238E27FC236}">
                  <a16:creationId xmlns:a16="http://schemas.microsoft.com/office/drawing/2014/main" id="{605CAEBA-D9BE-4175-98EB-1EDE72EDA34B}"/>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sp>
        <p:nvSpPr>
          <p:cNvPr id="29" name="object 5">
            <a:extLst>
              <a:ext uri="{FF2B5EF4-FFF2-40B4-BE49-F238E27FC236}">
                <a16:creationId xmlns:a16="http://schemas.microsoft.com/office/drawing/2014/main" id="{DBEAB0C7-C305-475C-8AA7-999503985A7F}"/>
              </a:ext>
            </a:extLst>
          </p:cNvPr>
          <p:cNvSpPr txBox="1"/>
          <p:nvPr/>
        </p:nvSpPr>
        <p:spPr>
          <a:xfrm>
            <a:off x="1685419" y="581636"/>
            <a:ext cx="9463837" cy="289823"/>
          </a:xfrm>
          <a:prstGeom prst="rect">
            <a:avLst/>
          </a:prstGeom>
        </p:spPr>
        <p:txBody>
          <a:bodyPr vert="horz" wrap="square" lIns="0" tIns="12700" rIns="0" bIns="0" rtlCol="0">
            <a:spAutoFit/>
          </a:bodyPr>
          <a:lstStyle/>
          <a:p>
            <a:pPr marL="12700">
              <a:spcBef>
                <a:spcPts val="100"/>
              </a:spcBef>
            </a:pPr>
            <a:r>
              <a:rPr sz="1800" b="1" spc="-5" dirty="0">
                <a:solidFill>
                  <a:srgbClr val="434343"/>
                </a:solidFill>
                <a:latin typeface="Calibri"/>
                <a:cs typeface="Calibri"/>
              </a:rPr>
              <a:t>Multidimensional</a:t>
            </a:r>
            <a:r>
              <a:rPr sz="1800" b="1" spc="-15" dirty="0">
                <a:solidFill>
                  <a:srgbClr val="434343"/>
                </a:solidFill>
                <a:latin typeface="Calibri"/>
                <a:cs typeface="Calibri"/>
              </a:rPr>
              <a:t> </a:t>
            </a:r>
            <a:r>
              <a:rPr sz="1800" b="1" spc="-5" dirty="0">
                <a:solidFill>
                  <a:srgbClr val="434343"/>
                </a:solidFill>
                <a:latin typeface="Calibri"/>
                <a:cs typeface="Calibri"/>
              </a:rPr>
              <a:t>Model</a:t>
            </a:r>
            <a:r>
              <a:rPr sz="1800" b="1" spc="-25" dirty="0">
                <a:solidFill>
                  <a:srgbClr val="434343"/>
                </a:solidFill>
                <a:latin typeface="Calibri"/>
                <a:cs typeface="Calibri"/>
              </a:rPr>
              <a:t> </a:t>
            </a:r>
            <a:r>
              <a:rPr sz="1800" b="1" dirty="0">
                <a:solidFill>
                  <a:srgbClr val="434343"/>
                </a:solidFill>
                <a:latin typeface="Calibri"/>
                <a:cs typeface="Calibri"/>
              </a:rPr>
              <a:t>–</a:t>
            </a:r>
            <a:r>
              <a:rPr sz="1800" b="1" spc="20" dirty="0">
                <a:solidFill>
                  <a:srgbClr val="434343"/>
                </a:solidFill>
                <a:latin typeface="Calibri"/>
                <a:cs typeface="Calibri"/>
              </a:rPr>
              <a:t> </a:t>
            </a:r>
            <a:r>
              <a:rPr lang="en-US" sz="1800" b="1" spc="-5" dirty="0">
                <a:solidFill>
                  <a:srgbClr val="434343"/>
                </a:solidFill>
                <a:latin typeface="Calibri"/>
                <a:cs typeface="Calibri"/>
              </a:rPr>
              <a:t>Multidimensional Cube Create</a:t>
            </a:r>
            <a:r>
              <a:rPr lang="en-US" sz="1800" b="1" spc="-35" dirty="0">
                <a:solidFill>
                  <a:srgbClr val="434343"/>
                </a:solidFill>
                <a:latin typeface="Calibri"/>
                <a:cs typeface="Calibri"/>
              </a:rPr>
              <a:t> </a:t>
            </a:r>
            <a:r>
              <a:rPr lang="en-US" sz="1800" b="1" dirty="0">
                <a:solidFill>
                  <a:srgbClr val="434343"/>
                </a:solidFill>
                <a:latin typeface="Calibri"/>
                <a:cs typeface="Calibri"/>
              </a:rPr>
              <a:t>New </a:t>
            </a:r>
            <a:r>
              <a:rPr lang="en-US" sz="1800" b="1" spc="-5" dirty="0">
                <a:solidFill>
                  <a:srgbClr val="434343"/>
                </a:solidFill>
                <a:latin typeface="Calibri"/>
                <a:cs typeface="Calibri"/>
              </a:rPr>
              <a:t>Date Hierarchy</a:t>
            </a:r>
            <a:endParaRPr sz="1800" dirty="0">
              <a:latin typeface="Calibri"/>
              <a:cs typeface="Calibri"/>
            </a:endParaRPr>
          </a:p>
        </p:txBody>
      </p:sp>
      <p:grpSp>
        <p:nvGrpSpPr>
          <p:cNvPr id="30" name="object 6">
            <a:extLst>
              <a:ext uri="{FF2B5EF4-FFF2-40B4-BE49-F238E27FC236}">
                <a16:creationId xmlns:a16="http://schemas.microsoft.com/office/drawing/2014/main" id="{10FC00E1-0183-472D-9B1E-714F53EA5667}"/>
              </a:ext>
            </a:extLst>
          </p:cNvPr>
          <p:cNvGrpSpPr/>
          <p:nvPr/>
        </p:nvGrpSpPr>
        <p:grpSpPr>
          <a:xfrm>
            <a:off x="932944" y="327901"/>
            <a:ext cx="752475" cy="751840"/>
            <a:chOff x="899674" y="382524"/>
            <a:chExt cx="752475" cy="751840"/>
          </a:xfrm>
        </p:grpSpPr>
        <p:sp>
          <p:nvSpPr>
            <p:cNvPr id="31" name="object 7">
              <a:extLst>
                <a:ext uri="{FF2B5EF4-FFF2-40B4-BE49-F238E27FC236}">
                  <a16:creationId xmlns:a16="http://schemas.microsoft.com/office/drawing/2014/main" id="{DA5A7317-E7D4-4086-81BC-2D8808883886}"/>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32" name="object 8">
              <a:extLst>
                <a:ext uri="{FF2B5EF4-FFF2-40B4-BE49-F238E27FC236}">
                  <a16:creationId xmlns:a16="http://schemas.microsoft.com/office/drawing/2014/main" id="{49326425-0BC7-48C1-A213-9B49B9426D2E}"/>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33" name="object 9">
            <a:extLst>
              <a:ext uri="{FF2B5EF4-FFF2-40B4-BE49-F238E27FC236}">
                <a16:creationId xmlns:a16="http://schemas.microsoft.com/office/drawing/2014/main" id="{8BB7D7B8-0895-4C55-A514-1F3A46CF33F3}"/>
              </a:ext>
            </a:extLst>
          </p:cNvPr>
          <p:cNvSpPr txBox="1"/>
          <p:nvPr/>
        </p:nvSpPr>
        <p:spPr>
          <a:xfrm>
            <a:off x="1000838" y="50198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8</a:t>
            </a:r>
            <a:endParaRPr sz="27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11" name="laser.wav"/>
          </p:stSnd>
        </p:sndAc>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931570" y="1406397"/>
            <a:ext cx="9987280" cy="997709"/>
          </a:xfrm>
          <a:prstGeom prst="rect">
            <a:avLst/>
          </a:prstGeom>
        </p:spPr>
        <p:txBody>
          <a:bodyPr vert="horz" wrap="square" lIns="0" tIns="12700" rIns="0" bIns="0" rtlCol="0">
            <a:spAutoFit/>
          </a:bodyPr>
          <a:lstStyle/>
          <a:p>
            <a:pPr marL="299085" marR="92710" indent="-287020">
              <a:lnSpc>
                <a:spcPct val="100000"/>
              </a:lnSpc>
              <a:spcBef>
                <a:spcPts val="100"/>
              </a:spcBef>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When creating</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cube,</a:t>
            </a:r>
            <a:r>
              <a:rPr sz="1600" spc="20" dirty="0">
                <a:latin typeface="Times New Roman" panose="02020603050405020304" pitchFamily="18" charset="0"/>
                <a:cs typeface="Times New Roman" panose="02020603050405020304" pitchFamily="18" charset="0"/>
              </a:rPr>
              <a:t> </a:t>
            </a:r>
            <a:r>
              <a:rPr sz="1600" spc="-25" dirty="0">
                <a:latin typeface="Times New Roman" panose="02020603050405020304" pitchFamily="18" charset="0"/>
                <a:cs typeface="Times New Roman" panose="02020603050405020304" pitchFamily="18" charset="0"/>
              </a:rPr>
              <a:t>we</a:t>
            </a:r>
            <a:r>
              <a:rPr sz="1600" spc="4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have</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 </a:t>
            </a:r>
            <a:r>
              <a:rPr sz="1600" spc="-5" dirty="0">
                <a:latin typeface="Times New Roman" panose="02020603050405020304" pitchFamily="18" charset="0"/>
                <a:cs typeface="Times New Roman" panose="02020603050405020304" pitchFamily="18" charset="0"/>
              </a:rPr>
              <a:t>option</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 </a:t>
            </a:r>
            <a:r>
              <a:rPr sz="1600" spc="-5" dirty="0">
                <a:latin typeface="Times New Roman" panose="02020603050405020304" pitchFamily="18" charset="0"/>
                <a:cs typeface="Times New Roman" panose="02020603050405020304" pitchFamily="18" charset="0"/>
              </a:rPr>
              <a:t>select</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attributes</a:t>
            </a:r>
            <a:r>
              <a:rPr sz="1600" spc="5" dirty="0">
                <a:latin typeface="Times New Roman" panose="02020603050405020304" pitchFamily="18" charset="0"/>
                <a:cs typeface="Times New Roman" panose="02020603050405020304" pitchFamily="18" charset="0"/>
              </a:rPr>
              <a:t> </a:t>
            </a:r>
            <a:r>
              <a:rPr sz="1600" spc="-25" dirty="0">
                <a:latin typeface="Times New Roman" panose="02020603050405020304" pitchFamily="18" charset="0"/>
                <a:cs typeface="Times New Roman" panose="02020603050405020304" pitchFamily="18" charset="0"/>
              </a:rPr>
              <a:t>we</a:t>
            </a:r>
            <a:r>
              <a:rPr sz="1600" spc="4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want</a:t>
            </a:r>
            <a:r>
              <a:rPr sz="1600" spc="5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 </a:t>
            </a:r>
            <a:r>
              <a:rPr sz="1600" spc="-5" dirty="0">
                <a:latin typeface="Times New Roman" panose="02020603050405020304" pitchFamily="18" charset="0"/>
                <a:cs typeface="Times New Roman" panose="02020603050405020304" pitchFamily="18" charset="0"/>
              </a:rPr>
              <a:t>use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as</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measures; </a:t>
            </a:r>
            <a:r>
              <a:rPr sz="1600" spc="-484"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these</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measures</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are</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usually</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from the</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fact</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table</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a:t>
            </a:r>
            <a:r>
              <a:rPr sz="1600" dirty="0">
                <a:latin typeface="Times New Roman" panose="02020603050405020304" pitchFamily="18" charset="0"/>
                <a:cs typeface="Times New Roman" panose="02020603050405020304" pitchFamily="18" charset="0"/>
              </a:rPr>
              <a:t> star </a:t>
            </a:r>
            <a:r>
              <a:rPr sz="1600" spc="-5" dirty="0">
                <a:latin typeface="Times New Roman" panose="02020603050405020304" pitchFamily="18" charset="0"/>
                <a:cs typeface="Times New Roman" panose="02020603050405020304" pitchFamily="18" charset="0"/>
              </a:rPr>
              <a:t>schema</a:t>
            </a:r>
            <a:endParaRPr sz="1600" dirty="0">
              <a:latin typeface="Times New Roman" panose="02020603050405020304" pitchFamily="18" charset="0"/>
              <a:cs typeface="Times New Roman" panose="02020603050405020304" pitchFamily="18" charset="0"/>
            </a:endParaRPr>
          </a:p>
          <a:p>
            <a:pPr marL="299085" indent="-287020">
              <a:lnSpc>
                <a:spcPct val="100000"/>
              </a:lnSpc>
              <a:buFont typeface="Arial" panose="020B0604020202020204" pitchFamily="34" charset="0"/>
              <a:buChar char="•"/>
              <a:tabLst>
                <a:tab pos="299720" algn="l"/>
              </a:tabLst>
            </a:pPr>
            <a:r>
              <a:rPr sz="1600" dirty="0">
                <a:latin typeface="Times New Roman" panose="02020603050405020304" pitchFamily="18" charset="0"/>
                <a:cs typeface="Times New Roman" panose="02020603050405020304" pitchFamily="18" charset="0"/>
              </a:rPr>
              <a:t>We </a:t>
            </a:r>
            <a:r>
              <a:rPr sz="1600" spc="-5" dirty="0">
                <a:latin typeface="Times New Roman" panose="02020603050405020304" pitchFamily="18" charset="0"/>
                <a:cs typeface="Times New Roman" panose="02020603050405020304" pitchFamily="18" charset="0"/>
              </a:rPr>
              <a:t>might</a:t>
            </a:r>
            <a:r>
              <a:rPr sz="1600" spc="5" dirty="0">
                <a:latin typeface="Times New Roman" panose="02020603050405020304" pitchFamily="18" charset="0"/>
                <a:cs typeface="Times New Roman" panose="02020603050405020304" pitchFamily="18" charset="0"/>
              </a:rPr>
              <a:t> </a:t>
            </a:r>
            <a:r>
              <a:rPr sz="1600" spc="-20" dirty="0">
                <a:latin typeface="Times New Roman" panose="02020603050405020304" pitchFamily="18" charset="0"/>
                <a:cs typeface="Times New Roman" panose="02020603050405020304" pitchFamily="18" charset="0"/>
              </a:rPr>
              <a:t>want</a:t>
            </a:r>
            <a:r>
              <a:rPr sz="1600" spc="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define</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new</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measure</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in</a:t>
            </a:r>
            <a:r>
              <a:rPr sz="1600" spc="-5" dirty="0">
                <a:latin typeface="Times New Roman" panose="02020603050405020304" pitchFamily="18" charset="0"/>
                <a:cs typeface="Times New Roman" panose="02020603050405020304" pitchFamily="18" charset="0"/>
              </a:rPr>
              <a:t> our</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cube</a:t>
            </a:r>
            <a:r>
              <a:rPr sz="1600" spc="1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which</a:t>
            </a:r>
            <a:r>
              <a:rPr sz="1600" spc="3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does</a:t>
            </a:r>
            <a:r>
              <a:rPr sz="1600" spc="1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not</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exist</a:t>
            </a:r>
            <a:r>
              <a:rPr sz="1600" spc="1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already</a:t>
            </a:r>
            <a:endParaRPr sz="1600" dirty="0">
              <a:latin typeface="Times New Roman" panose="02020603050405020304" pitchFamily="18" charset="0"/>
              <a:cs typeface="Times New Roman" panose="02020603050405020304" pitchFamily="18" charset="0"/>
            </a:endParaRPr>
          </a:p>
          <a:p>
            <a:pPr marL="299085" indent="-287020">
              <a:lnSpc>
                <a:spcPct val="100000"/>
              </a:lnSpc>
              <a:buFont typeface="Arial" panose="020B0604020202020204" pitchFamily="34" charset="0"/>
              <a:buChar char="•"/>
              <a:tabLst>
                <a:tab pos="299720" algn="l"/>
              </a:tabLst>
            </a:pPr>
            <a:r>
              <a:rPr sz="1600" dirty="0">
                <a:latin typeface="Times New Roman" panose="02020603050405020304" pitchFamily="18" charset="0"/>
                <a:cs typeface="Times New Roman" panose="02020603050405020304" pitchFamily="18" charset="0"/>
              </a:rPr>
              <a:t>For</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instance,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here</a:t>
            </a:r>
            <a:r>
              <a:rPr sz="1600" spc="15" dirty="0">
                <a:latin typeface="Times New Roman" panose="02020603050405020304" pitchFamily="18" charset="0"/>
                <a:cs typeface="Times New Roman" panose="02020603050405020304" pitchFamily="18" charset="0"/>
              </a:rPr>
              <a:t> </a:t>
            </a:r>
            <a:r>
              <a:rPr sz="1600" spc="-25" dirty="0">
                <a:latin typeface="Times New Roman" panose="02020603050405020304" pitchFamily="18" charset="0"/>
                <a:cs typeface="Times New Roman" panose="02020603050405020304" pitchFamily="18" charset="0"/>
              </a:rPr>
              <a:t>we</a:t>
            </a:r>
            <a:r>
              <a:rPr sz="1600" spc="3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create</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new measure</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count</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 number</a:t>
            </a:r>
            <a:r>
              <a:rPr sz="1600" spc="2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of</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distinct</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customers</a:t>
            </a:r>
            <a:r>
              <a:rPr sz="1600" spc="20" dirty="0">
                <a:latin typeface="Times New Roman" panose="02020603050405020304" pitchFamily="18" charset="0"/>
                <a:cs typeface="Times New Roman" panose="02020603050405020304" pitchFamily="18" charset="0"/>
              </a:rPr>
              <a:t> </a:t>
            </a:r>
            <a:r>
              <a:rPr sz="1600" spc="-25" dirty="0">
                <a:latin typeface="Times New Roman" panose="02020603050405020304" pitchFamily="18" charset="0"/>
                <a:cs typeface="Times New Roman" panose="02020603050405020304" pitchFamily="18" charset="0"/>
              </a:rPr>
              <a:t>we</a:t>
            </a:r>
            <a:r>
              <a:rPr sz="1600" spc="3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have</a:t>
            </a:r>
            <a:endParaRPr sz="1600" dirty="0">
              <a:latin typeface="Times New Roman" panose="02020603050405020304" pitchFamily="18" charset="0"/>
              <a:cs typeface="Times New Roman" panose="02020603050405020304" pitchFamily="18" charset="0"/>
            </a:endParaRPr>
          </a:p>
        </p:txBody>
      </p:sp>
      <p:sp>
        <p:nvSpPr>
          <p:cNvPr id="11" name="object 11"/>
          <p:cNvSpPr txBox="1"/>
          <p:nvPr/>
        </p:nvSpPr>
        <p:spPr>
          <a:xfrm>
            <a:off x="2713456" y="3588012"/>
            <a:ext cx="2231966" cy="443711"/>
          </a:xfrm>
          <a:prstGeom prst="rect">
            <a:avLst/>
          </a:prstGeom>
        </p:spPr>
        <p:txBody>
          <a:bodyPr vert="horz" wrap="square" lIns="0" tIns="12700" rIns="0" bIns="0" rtlCol="0">
            <a:spAutoFit/>
          </a:bodyPr>
          <a:lstStyle/>
          <a:p>
            <a:pPr marL="12700" marR="5080">
              <a:lnSpc>
                <a:spcPct val="100000"/>
              </a:lnSpc>
              <a:spcBef>
                <a:spcPts val="100"/>
              </a:spcBef>
            </a:pPr>
            <a:r>
              <a:rPr sz="1400" i="1" spc="-5" dirty="0">
                <a:latin typeface="Times New Roman" panose="02020603050405020304" pitchFamily="18" charset="0"/>
                <a:cs typeface="Times New Roman" panose="02020603050405020304" pitchFamily="18" charset="0"/>
              </a:rPr>
              <a:t>Right </a:t>
            </a:r>
            <a:r>
              <a:rPr sz="1400" i="1" dirty="0">
                <a:latin typeface="Times New Roman" panose="02020603050405020304" pitchFamily="18" charset="0"/>
                <a:cs typeface="Times New Roman" panose="02020603050405020304" pitchFamily="18" charset="0"/>
              </a:rPr>
              <a:t>click under </a:t>
            </a:r>
            <a:r>
              <a:rPr sz="1400" i="1" spc="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measures</a:t>
            </a:r>
            <a:r>
              <a:rPr sz="1400" i="1" spc="-6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to</a:t>
            </a:r>
            <a:r>
              <a:rPr sz="1400" i="1" spc="-4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select</a:t>
            </a:r>
            <a:r>
              <a:rPr sz="1400" i="1" spc="-50" dirty="0">
                <a:latin typeface="Times New Roman" panose="02020603050405020304" pitchFamily="18" charset="0"/>
                <a:cs typeface="Times New Roman" panose="02020603050405020304" pitchFamily="18" charset="0"/>
              </a:rPr>
              <a:t> </a:t>
            </a:r>
            <a:r>
              <a:rPr sz="1400" b="1" i="1" spc="-5" dirty="0">
                <a:latin typeface="Times New Roman" panose="02020603050405020304" pitchFamily="18" charset="0"/>
                <a:cs typeface="Times New Roman" panose="02020603050405020304" pitchFamily="18" charset="0"/>
              </a:rPr>
              <a:t>New </a:t>
            </a:r>
            <a:r>
              <a:rPr sz="1400" b="1" i="1" spc="-375" dirty="0">
                <a:latin typeface="Times New Roman" panose="02020603050405020304" pitchFamily="18" charset="0"/>
                <a:cs typeface="Times New Roman" panose="02020603050405020304" pitchFamily="18" charset="0"/>
              </a:rPr>
              <a:t> </a:t>
            </a:r>
            <a:r>
              <a:rPr sz="1400" b="1" i="1" spc="-5" dirty="0">
                <a:latin typeface="Times New Roman" panose="02020603050405020304" pitchFamily="18" charset="0"/>
                <a:cs typeface="Times New Roman" panose="02020603050405020304" pitchFamily="18" charset="0"/>
              </a:rPr>
              <a:t>Measure…</a:t>
            </a:r>
            <a:endParaRPr sz="1400" dirty="0">
              <a:latin typeface="Times New Roman" panose="02020603050405020304" pitchFamily="18" charset="0"/>
              <a:cs typeface="Times New Roman" panose="02020603050405020304" pitchFamily="18" charset="0"/>
            </a:endParaRPr>
          </a:p>
        </p:txBody>
      </p:sp>
      <p:sp>
        <p:nvSpPr>
          <p:cNvPr id="12" name="object 12"/>
          <p:cNvSpPr txBox="1"/>
          <p:nvPr/>
        </p:nvSpPr>
        <p:spPr>
          <a:xfrm>
            <a:off x="6259491" y="5864233"/>
            <a:ext cx="3301019" cy="443711"/>
          </a:xfrm>
          <a:prstGeom prst="rect">
            <a:avLst/>
          </a:prstGeom>
        </p:spPr>
        <p:txBody>
          <a:bodyPr vert="horz" wrap="square" lIns="0" tIns="12700" rIns="0" bIns="0" rtlCol="0">
            <a:spAutoFit/>
          </a:bodyPr>
          <a:lstStyle/>
          <a:p>
            <a:pPr marL="12700" marR="5080">
              <a:lnSpc>
                <a:spcPct val="100000"/>
              </a:lnSpc>
              <a:spcBef>
                <a:spcPts val="100"/>
              </a:spcBef>
            </a:pPr>
            <a:r>
              <a:rPr sz="1400" i="1" dirty="0">
                <a:latin typeface="Times New Roman" panose="02020603050405020304" pitchFamily="18" charset="0"/>
                <a:cs typeface="Times New Roman" panose="02020603050405020304" pitchFamily="18" charset="0"/>
              </a:rPr>
              <a:t>Select</a:t>
            </a:r>
            <a:r>
              <a:rPr sz="1400" i="1" spc="-35" dirty="0">
                <a:latin typeface="Times New Roman" panose="02020603050405020304" pitchFamily="18" charset="0"/>
                <a:cs typeface="Times New Roman" panose="02020603050405020304" pitchFamily="18" charset="0"/>
              </a:rPr>
              <a:t> </a:t>
            </a:r>
            <a:r>
              <a:rPr sz="1400" b="1" i="1" spc="-5" dirty="0">
                <a:latin typeface="Times New Roman" panose="02020603050405020304" pitchFamily="18" charset="0"/>
                <a:cs typeface="Times New Roman" panose="02020603050405020304" pitchFamily="18" charset="0"/>
              </a:rPr>
              <a:t>Distinct</a:t>
            </a:r>
            <a:r>
              <a:rPr sz="1400" b="1" i="1" spc="-40" dirty="0">
                <a:latin typeface="Times New Roman" panose="02020603050405020304" pitchFamily="18" charset="0"/>
                <a:cs typeface="Times New Roman" panose="02020603050405020304" pitchFamily="18" charset="0"/>
              </a:rPr>
              <a:t> </a:t>
            </a:r>
            <a:r>
              <a:rPr sz="1400" b="1" i="1" spc="-10" dirty="0">
                <a:latin typeface="Times New Roman" panose="02020603050405020304" pitchFamily="18" charset="0"/>
                <a:cs typeface="Times New Roman" panose="02020603050405020304" pitchFamily="18" charset="0"/>
              </a:rPr>
              <a:t>Count</a:t>
            </a:r>
            <a:r>
              <a:rPr sz="1400" b="1" i="1" spc="-2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as </a:t>
            </a:r>
            <a:r>
              <a:rPr sz="1400" i="1" spc="-37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Usage and from </a:t>
            </a:r>
            <a:r>
              <a:rPr sz="1400" i="1" spc="5" dirty="0">
                <a:latin typeface="Times New Roman" panose="02020603050405020304" pitchFamily="18" charset="0"/>
                <a:cs typeface="Times New Roman" panose="02020603050405020304" pitchFamily="18" charset="0"/>
              </a:rPr>
              <a:t> </a:t>
            </a:r>
            <a:r>
              <a:rPr sz="1400" i="1" spc="-5" dirty="0">
                <a:latin typeface="Times New Roman" panose="02020603050405020304" pitchFamily="18" charset="0"/>
                <a:cs typeface="Times New Roman" panose="02020603050405020304" pitchFamily="18" charset="0"/>
              </a:rPr>
              <a:t>DimCustomer </a:t>
            </a:r>
            <a:r>
              <a:rPr sz="1400" i="1" dirty="0">
                <a:latin typeface="Times New Roman" panose="02020603050405020304" pitchFamily="18" charset="0"/>
                <a:cs typeface="Times New Roman" panose="02020603050405020304" pitchFamily="18" charset="0"/>
              </a:rPr>
              <a:t>select </a:t>
            </a:r>
            <a:r>
              <a:rPr sz="1400" i="1" spc="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column</a:t>
            </a:r>
            <a:r>
              <a:rPr sz="1400" i="1" spc="-4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CustomerKey</a:t>
            </a:r>
            <a:endParaRPr sz="1400" dirty="0">
              <a:latin typeface="Times New Roman" panose="02020603050405020304" pitchFamily="18" charset="0"/>
              <a:cs typeface="Times New Roman" panose="02020603050405020304" pitchFamily="18" charset="0"/>
            </a:endParaRPr>
          </a:p>
        </p:txBody>
      </p:sp>
      <p:grpSp>
        <p:nvGrpSpPr>
          <p:cNvPr id="13" name="object 13"/>
          <p:cNvGrpSpPr/>
          <p:nvPr/>
        </p:nvGrpSpPr>
        <p:grpSpPr>
          <a:xfrm>
            <a:off x="2471928" y="3966409"/>
            <a:ext cx="2895600" cy="1766570"/>
            <a:chOff x="834763" y="2710660"/>
            <a:chExt cx="2895600" cy="1766570"/>
          </a:xfrm>
        </p:grpSpPr>
        <p:pic>
          <p:nvPicPr>
            <p:cNvPr id="14" name="object 14"/>
            <p:cNvPicPr/>
            <p:nvPr/>
          </p:nvPicPr>
          <p:blipFill>
            <a:blip r:embed="rId3" cstate="print"/>
            <a:stretch>
              <a:fillRect/>
            </a:stretch>
          </p:blipFill>
          <p:spPr>
            <a:xfrm>
              <a:off x="834763" y="2710660"/>
              <a:ext cx="2894980" cy="1765989"/>
            </a:xfrm>
            <a:prstGeom prst="rect">
              <a:avLst/>
            </a:prstGeom>
          </p:spPr>
        </p:pic>
        <p:pic>
          <p:nvPicPr>
            <p:cNvPr id="15" name="object 15"/>
            <p:cNvPicPr/>
            <p:nvPr/>
          </p:nvPicPr>
          <p:blipFill>
            <a:blip r:embed="rId4" cstate="print"/>
            <a:stretch>
              <a:fillRect/>
            </a:stretch>
          </p:blipFill>
          <p:spPr>
            <a:xfrm>
              <a:off x="993648" y="2869691"/>
              <a:ext cx="2397252" cy="1267967"/>
            </a:xfrm>
            <a:prstGeom prst="rect">
              <a:avLst/>
            </a:prstGeom>
          </p:spPr>
        </p:pic>
      </p:grpSp>
      <p:grpSp>
        <p:nvGrpSpPr>
          <p:cNvPr id="16" name="object 16"/>
          <p:cNvGrpSpPr/>
          <p:nvPr/>
        </p:nvGrpSpPr>
        <p:grpSpPr>
          <a:xfrm>
            <a:off x="6424101" y="2550919"/>
            <a:ext cx="2971800" cy="3557270"/>
            <a:chOff x="4142232" y="2525318"/>
            <a:chExt cx="2971800" cy="3557270"/>
          </a:xfrm>
        </p:grpSpPr>
        <p:pic>
          <p:nvPicPr>
            <p:cNvPr id="17" name="object 17"/>
            <p:cNvPicPr/>
            <p:nvPr/>
          </p:nvPicPr>
          <p:blipFill>
            <a:blip r:embed="rId5" cstate="print"/>
            <a:stretch>
              <a:fillRect/>
            </a:stretch>
          </p:blipFill>
          <p:spPr>
            <a:xfrm>
              <a:off x="4142232" y="2525318"/>
              <a:ext cx="2971800" cy="3557016"/>
            </a:xfrm>
            <a:prstGeom prst="rect">
              <a:avLst/>
            </a:prstGeom>
          </p:spPr>
        </p:pic>
        <p:pic>
          <p:nvPicPr>
            <p:cNvPr id="18" name="object 18"/>
            <p:cNvPicPr/>
            <p:nvPr/>
          </p:nvPicPr>
          <p:blipFill>
            <a:blip r:embed="rId6" cstate="print"/>
            <a:stretch>
              <a:fillRect/>
            </a:stretch>
          </p:blipFill>
          <p:spPr>
            <a:xfrm>
              <a:off x="4337304" y="2720339"/>
              <a:ext cx="2401824" cy="2987039"/>
            </a:xfrm>
            <a:prstGeom prst="rect">
              <a:avLst/>
            </a:prstGeom>
          </p:spPr>
        </p:pic>
      </p:grpSp>
      <p:grpSp>
        <p:nvGrpSpPr>
          <p:cNvPr id="49" name="object 2">
            <a:extLst>
              <a:ext uri="{FF2B5EF4-FFF2-40B4-BE49-F238E27FC236}">
                <a16:creationId xmlns:a16="http://schemas.microsoft.com/office/drawing/2014/main" id="{BAD64C4C-4BC3-44A3-B2F6-8D507F3C83BB}"/>
              </a:ext>
            </a:extLst>
          </p:cNvPr>
          <p:cNvGrpSpPr/>
          <p:nvPr/>
        </p:nvGrpSpPr>
        <p:grpSpPr>
          <a:xfrm>
            <a:off x="1674023" y="456788"/>
            <a:ext cx="9822815" cy="506730"/>
            <a:chOff x="1538986" y="491998"/>
            <a:chExt cx="9822815" cy="506730"/>
          </a:xfrm>
        </p:grpSpPr>
        <p:sp>
          <p:nvSpPr>
            <p:cNvPr id="50" name="object 3">
              <a:extLst>
                <a:ext uri="{FF2B5EF4-FFF2-40B4-BE49-F238E27FC236}">
                  <a16:creationId xmlns:a16="http://schemas.microsoft.com/office/drawing/2014/main" id="{962A9F5A-4E78-45EE-89C4-7C62EA4A8458}"/>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51" name="object 4">
              <a:extLst>
                <a:ext uri="{FF2B5EF4-FFF2-40B4-BE49-F238E27FC236}">
                  <a16:creationId xmlns:a16="http://schemas.microsoft.com/office/drawing/2014/main" id="{40BE270A-FD04-4BA6-B420-3A15B61965B4}"/>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sp>
        <p:nvSpPr>
          <p:cNvPr id="52" name="object 5">
            <a:extLst>
              <a:ext uri="{FF2B5EF4-FFF2-40B4-BE49-F238E27FC236}">
                <a16:creationId xmlns:a16="http://schemas.microsoft.com/office/drawing/2014/main" id="{5E34DE2D-630B-4532-BBBF-1D15E176E2AF}"/>
              </a:ext>
            </a:extLst>
          </p:cNvPr>
          <p:cNvSpPr txBox="1"/>
          <p:nvPr/>
        </p:nvSpPr>
        <p:spPr>
          <a:xfrm>
            <a:off x="1692183" y="571485"/>
            <a:ext cx="9463837" cy="289823"/>
          </a:xfrm>
          <a:prstGeom prst="rect">
            <a:avLst/>
          </a:prstGeom>
        </p:spPr>
        <p:txBody>
          <a:bodyPr vert="horz" wrap="square" lIns="0" tIns="12700" rIns="0" bIns="0" rtlCol="0">
            <a:spAutoFit/>
          </a:bodyPr>
          <a:lstStyle/>
          <a:p>
            <a:pPr marL="12700">
              <a:spcBef>
                <a:spcPts val="100"/>
              </a:spcBef>
            </a:pPr>
            <a:r>
              <a:rPr sz="1800" b="1" spc="-5" dirty="0">
                <a:solidFill>
                  <a:srgbClr val="434343"/>
                </a:solidFill>
                <a:latin typeface="Calibri"/>
                <a:cs typeface="Calibri"/>
              </a:rPr>
              <a:t>Multidimensional</a:t>
            </a:r>
            <a:r>
              <a:rPr sz="1800" b="1" spc="-15" dirty="0">
                <a:solidFill>
                  <a:srgbClr val="434343"/>
                </a:solidFill>
                <a:latin typeface="Calibri"/>
                <a:cs typeface="Calibri"/>
              </a:rPr>
              <a:t> </a:t>
            </a:r>
            <a:r>
              <a:rPr sz="1800" b="1" spc="-5" dirty="0">
                <a:solidFill>
                  <a:srgbClr val="434343"/>
                </a:solidFill>
                <a:latin typeface="Calibri"/>
                <a:cs typeface="Calibri"/>
              </a:rPr>
              <a:t>Model</a:t>
            </a:r>
            <a:r>
              <a:rPr sz="1800" b="1" spc="-25" dirty="0">
                <a:solidFill>
                  <a:srgbClr val="434343"/>
                </a:solidFill>
                <a:latin typeface="Calibri"/>
                <a:cs typeface="Calibri"/>
              </a:rPr>
              <a:t> </a:t>
            </a:r>
            <a:r>
              <a:rPr sz="1800" b="1" dirty="0">
                <a:solidFill>
                  <a:srgbClr val="434343"/>
                </a:solidFill>
                <a:latin typeface="Calibri"/>
                <a:cs typeface="Calibri"/>
              </a:rPr>
              <a:t>–</a:t>
            </a:r>
            <a:r>
              <a:rPr sz="1800" b="1" spc="20" dirty="0">
                <a:solidFill>
                  <a:srgbClr val="434343"/>
                </a:solidFill>
                <a:latin typeface="Calibri"/>
                <a:cs typeface="Calibri"/>
              </a:rPr>
              <a:t> </a:t>
            </a:r>
            <a:r>
              <a:rPr lang="en-US" sz="1800" b="1" spc="-5" dirty="0">
                <a:solidFill>
                  <a:srgbClr val="434343"/>
                </a:solidFill>
                <a:latin typeface="Calibri"/>
                <a:cs typeface="Calibri"/>
              </a:rPr>
              <a:t>Multidimensional Cube Create</a:t>
            </a:r>
            <a:r>
              <a:rPr lang="en-US" sz="1800" b="1" spc="-35" dirty="0">
                <a:solidFill>
                  <a:srgbClr val="434343"/>
                </a:solidFill>
                <a:latin typeface="Calibri"/>
                <a:cs typeface="Calibri"/>
              </a:rPr>
              <a:t> </a:t>
            </a:r>
            <a:r>
              <a:rPr lang="en-US" sz="1800" b="1" dirty="0">
                <a:solidFill>
                  <a:srgbClr val="434343"/>
                </a:solidFill>
                <a:latin typeface="Calibri"/>
                <a:cs typeface="Calibri"/>
              </a:rPr>
              <a:t>New </a:t>
            </a:r>
            <a:r>
              <a:rPr lang="en-US" sz="1800" b="1" spc="-5" dirty="0">
                <a:solidFill>
                  <a:srgbClr val="434343"/>
                </a:solidFill>
                <a:latin typeface="Calibri"/>
                <a:cs typeface="Calibri"/>
              </a:rPr>
              <a:t>Measure</a:t>
            </a:r>
            <a:endParaRPr sz="1800" dirty="0">
              <a:latin typeface="Calibri"/>
              <a:cs typeface="Calibri"/>
            </a:endParaRPr>
          </a:p>
        </p:txBody>
      </p:sp>
      <p:grpSp>
        <p:nvGrpSpPr>
          <p:cNvPr id="53" name="object 6">
            <a:extLst>
              <a:ext uri="{FF2B5EF4-FFF2-40B4-BE49-F238E27FC236}">
                <a16:creationId xmlns:a16="http://schemas.microsoft.com/office/drawing/2014/main" id="{0D965B3E-966F-4620-B45B-74F4810128E3}"/>
              </a:ext>
            </a:extLst>
          </p:cNvPr>
          <p:cNvGrpSpPr/>
          <p:nvPr/>
        </p:nvGrpSpPr>
        <p:grpSpPr>
          <a:xfrm>
            <a:off x="939708" y="317750"/>
            <a:ext cx="752475" cy="751840"/>
            <a:chOff x="899674" y="382524"/>
            <a:chExt cx="752475" cy="751840"/>
          </a:xfrm>
        </p:grpSpPr>
        <p:sp>
          <p:nvSpPr>
            <p:cNvPr id="54" name="object 7">
              <a:extLst>
                <a:ext uri="{FF2B5EF4-FFF2-40B4-BE49-F238E27FC236}">
                  <a16:creationId xmlns:a16="http://schemas.microsoft.com/office/drawing/2014/main" id="{CF22094D-115B-4E7E-A36C-6934D24EBD78}"/>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55" name="object 8">
              <a:extLst>
                <a:ext uri="{FF2B5EF4-FFF2-40B4-BE49-F238E27FC236}">
                  <a16:creationId xmlns:a16="http://schemas.microsoft.com/office/drawing/2014/main" id="{D690F8EC-6E1C-47DD-BBB9-C29A364EC7BB}"/>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56" name="object 9">
            <a:extLst>
              <a:ext uri="{FF2B5EF4-FFF2-40B4-BE49-F238E27FC236}">
                <a16:creationId xmlns:a16="http://schemas.microsoft.com/office/drawing/2014/main" id="{B75A12A2-956A-454D-A49D-28D7B3427654}"/>
              </a:ext>
            </a:extLst>
          </p:cNvPr>
          <p:cNvSpPr txBox="1"/>
          <p:nvPr/>
        </p:nvSpPr>
        <p:spPr>
          <a:xfrm>
            <a:off x="1007602" y="491831"/>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8</a:t>
            </a:r>
            <a:endParaRPr sz="27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7" name="laser.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722477" y="1332738"/>
            <a:ext cx="2610485" cy="751488"/>
          </a:xfrm>
          <a:prstGeom prst="rect">
            <a:avLst/>
          </a:prstGeom>
        </p:spPr>
        <p:txBody>
          <a:bodyPr vert="horz" wrap="square" lIns="0" tIns="12700" rIns="0" bIns="0" rtlCol="0">
            <a:spAutoFit/>
          </a:bodyPr>
          <a:lstStyle/>
          <a:p>
            <a:pPr marL="299085" marR="5080" indent="-287020">
              <a:lnSpc>
                <a:spcPct val="100000"/>
              </a:lnSpc>
              <a:spcBef>
                <a:spcPts val="100"/>
              </a:spcBef>
              <a:buFont typeface="Arial" panose="020B0604020202020204" pitchFamily="34" charset="0"/>
              <a:buChar char="•"/>
              <a:tabLst>
                <a:tab pos="299720" algn="l"/>
              </a:tabLst>
            </a:pPr>
            <a:r>
              <a:rPr lang="en-US" sz="1600" spc="5" dirty="0">
                <a:latin typeface="Times New Roman" panose="02020603050405020304" pitchFamily="18" charset="0"/>
                <a:cs typeface="Times New Roman" panose="02020603050405020304" pitchFamily="18" charset="0"/>
              </a:rPr>
              <a:t>To install SSAS, we must first download the SSDT 2017 stand-alone installer.</a:t>
            </a:r>
            <a:endParaRPr sz="1600"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4517516" y="1320546"/>
            <a:ext cx="2734945" cy="1243930"/>
          </a:xfrm>
          <a:prstGeom prst="rect">
            <a:avLst/>
          </a:prstGeom>
        </p:spPr>
        <p:txBody>
          <a:bodyPr vert="horz" wrap="square" lIns="0" tIns="12700" rIns="0" bIns="0" rtlCol="0">
            <a:spAutoFit/>
          </a:bodyPr>
          <a:lstStyle/>
          <a:p>
            <a:pPr marL="299085" marR="5080" indent="-287020">
              <a:lnSpc>
                <a:spcPct val="100000"/>
              </a:lnSpc>
              <a:spcBef>
                <a:spcPts val="100"/>
              </a:spcBef>
              <a:buFont typeface="Arial" panose="020B0604020202020204" pitchFamily="34" charset="0"/>
              <a:buChar char="•"/>
              <a:tabLst>
                <a:tab pos="299720" algn="l"/>
              </a:tabLst>
            </a:pPr>
            <a:r>
              <a:rPr lang="en-US" sz="1600" dirty="0">
                <a:latin typeface="Times New Roman" panose="02020603050405020304" pitchFamily="18" charset="0"/>
                <a:cs typeface="Times New Roman" panose="02020603050405020304" pitchFamily="18" charset="0"/>
              </a:rPr>
              <a:t>You may see the list of tools you want to install on the following screen. Select SSAS from the drop-down menu.</a:t>
            </a:r>
            <a:endParaRPr sz="1600" dirty="0">
              <a:latin typeface="Times New Roman" panose="02020603050405020304" pitchFamily="18" charset="0"/>
              <a:cs typeface="Times New Roman" panose="02020603050405020304" pitchFamily="18" charset="0"/>
            </a:endParaRPr>
          </a:p>
        </p:txBody>
      </p:sp>
      <p:grpSp>
        <p:nvGrpSpPr>
          <p:cNvPr id="11" name="object 11"/>
          <p:cNvGrpSpPr/>
          <p:nvPr/>
        </p:nvGrpSpPr>
        <p:grpSpPr>
          <a:xfrm>
            <a:off x="432658" y="2402835"/>
            <a:ext cx="3694429" cy="3226435"/>
            <a:chOff x="422148" y="2465895"/>
            <a:chExt cx="3694429" cy="3226435"/>
          </a:xfrm>
        </p:grpSpPr>
        <p:sp>
          <p:nvSpPr>
            <p:cNvPr id="12" name="object 12"/>
            <p:cNvSpPr/>
            <p:nvPr/>
          </p:nvSpPr>
          <p:spPr>
            <a:xfrm>
              <a:off x="3491483" y="3910583"/>
              <a:ext cx="619125" cy="187960"/>
            </a:xfrm>
            <a:custGeom>
              <a:avLst/>
              <a:gdLst/>
              <a:ahLst/>
              <a:cxnLst/>
              <a:rect l="l" t="t" r="r" b="b"/>
              <a:pathLst>
                <a:path w="619125" h="187960">
                  <a:moveTo>
                    <a:pt x="0" y="46863"/>
                  </a:moveTo>
                  <a:lnTo>
                    <a:pt x="525017" y="46863"/>
                  </a:lnTo>
                  <a:lnTo>
                    <a:pt x="525017" y="0"/>
                  </a:lnTo>
                  <a:lnTo>
                    <a:pt x="618743" y="93726"/>
                  </a:lnTo>
                  <a:lnTo>
                    <a:pt x="525017" y="187452"/>
                  </a:lnTo>
                  <a:lnTo>
                    <a:pt x="525017" y="140589"/>
                  </a:lnTo>
                  <a:lnTo>
                    <a:pt x="0" y="140589"/>
                  </a:lnTo>
                  <a:lnTo>
                    <a:pt x="0" y="46863"/>
                  </a:lnTo>
                  <a:close/>
                </a:path>
              </a:pathLst>
            </a:custGeom>
            <a:ln w="12699">
              <a:solidFill>
                <a:srgbClr val="D30031"/>
              </a:solidFill>
            </a:ln>
          </p:spPr>
          <p:txBody>
            <a:bodyPr wrap="square" lIns="0" tIns="0" rIns="0" bIns="0" rtlCol="0"/>
            <a:lstStyle/>
            <a:p>
              <a:endParaRPr/>
            </a:p>
          </p:txBody>
        </p:sp>
        <p:pic>
          <p:nvPicPr>
            <p:cNvPr id="13" name="object 13"/>
            <p:cNvPicPr/>
            <p:nvPr/>
          </p:nvPicPr>
          <p:blipFill>
            <a:blip r:embed="rId3" cstate="print"/>
            <a:stretch>
              <a:fillRect/>
            </a:stretch>
          </p:blipFill>
          <p:spPr>
            <a:xfrm>
              <a:off x="422148" y="2465895"/>
              <a:ext cx="3381755" cy="3226307"/>
            </a:xfrm>
            <a:prstGeom prst="rect">
              <a:avLst/>
            </a:prstGeom>
          </p:spPr>
        </p:pic>
        <p:pic>
          <p:nvPicPr>
            <p:cNvPr id="14" name="object 14"/>
            <p:cNvPicPr/>
            <p:nvPr/>
          </p:nvPicPr>
          <p:blipFill>
            <a:blip r:embed="rId4" cstate="print"/>
            <a:stretch>
              <a:fillRect/>
            </a:stretch>
          </p:blipFill>
          <p:spPr>
            <a:xfrm>
              <a:off x="617220" y="2660903"/>
              <a:ext cx="2811780" cy="2656332"/>
            </a:xfrm>
            <a:prstGeom prst="rect">
              <a:avLst/>
            </a:prstGeom>
          </p:spPr>
        </p:pic>
      </p:grpSp>
      <p:grpSp>
        <p:nvGrpSpPr>
          <p:cNvPr id="15" name="object 15"/>
          <p:cNvGrpSpPr/>
          <p:nvPr/>
        </p:nvGrpSpPr>
        <p:grpSpPr>
          <a:xfrm>
            <a:off x="4245706" y="2423855"/>
            <a:ext cx="4264660" cy="3226435"/>
            <a:chOff x="4235196" y="2465895"/>
            <a:chExt cx="4264660" cy="3226435"/>
          </a:xfrm>
        </p:grpSpPr>
        <p:sp>
          <p:nvSpPr>
            <p:cNvPr id="16" name="object 16"/>
            <p:cNvSpPr/>
            <p:nvPr/>
          </p:nvSpPr>
          <p:spPr>
            <a:xfrm>
              <a:off x="7872984" y="3989831"/>
              <a:ext cx="620395" cy="186055"/>
            </a:xfrm>
            <a:custGeom>
              <a:avLst/>
              <a:gdLst/>
              <a:ahLst/>
              <a:cxnLst/>
              <a:rect l="l" t="t" r="r" b="b"/>
              <a:pathLst>
                <a:path w="620395" h="186054">
                  <a:moveTo>
                    <a:pt x="0" y="46482"/>
                  </a:moveTo>
                  <a:lnTo>
                    <a:pt x="527304" y="46482"/>
                  </a:lnTo>
                  <a:lnTo>
                    <a:pt x="527304" y="0"/>
                  </a:lnTo>
                  <a:lnTo>
                    <a:pt x="620268" y="92964"/>
                  </a:lnTo>
                  <a:lnTo>
                    <a:pt x="527304" y="185928"/>
                  </a:lnTo>
                  <a:lnTo>
                    <a:pt x="527304" y="139446"/>
                  </a:lnTo>
                  <a:lnTo>
                    <a:pt x="0" y="139446"/>
                  </a:lnTo>
                  <a:lnTo>
                    <a:pt x="0" y="46482"/>
                  </a:lnTo>
                  <a:close/>
                </a:path>
              </a:pathLst>
            </a:custGeom>
            <a:ln w="12700">
              <a:solidFill>
                <a:srgbClr val="D30031"/>
              </a:solidFill>
            </a:ln>
          </p:spPr>
          <p:txBody>
            <a:bodyPr wrap="square" lIns="0" tIns="0" rIns="0" bIns="0" rtlCol="0"/>
            <a:lstStyle/>
            <a:p>
              <a:endParaRPr/>
            </a:p>
          </p:txBody>
        </p:sp>
        <p:pic>
          <p:nvPicPr>
            <p:cNvPr id="17" name="object 17"/>
            <p:cNvPicPr/>
            <p:nvPr/>
          </p:nvPicPr>
          <p:blipFill>
            <a:blip r:embed="rId5" cstate="print"/>
            <a:stretch>
              <a:fillRect/>
            </a:stretch>
          </p:blipFill>
          <p:spPr>
            <a:xfrm>
              <a:off x="4235196" y="2465895"/>
              <a:ext cx="3729101" cy="3226307"/>
            </a:xfrm>
            <a:prstGeom prst="rect">
              <a:avLst/>
            </a:prstGeom>
          </p:spPr>
        </p:pic>
        <p:pic>
          <p:nvPicPr>
            <p:cNvPr id="18" name="object 18"/>
            <p:cNvPicPr/>
            <p:nvPr/>
          </p:nvPicPr>
          <p:blipFill>
            <a:blip r:embed="rId6" cstate="print"/>
            <a:stretch>
              <a:fillRect/>
            </a:stretch>
          </p:blipFill>
          <p:spPr>
            <a:xfrm>
              <a:off x="4430268" y="2660903"/>
              <a:ext cx="3159251" cy="2656332"/>
            </a:xfrm>
            <a:prstGeom prst="rect">
              <a:avLst/>
            </a:prstGeom>
          </p:spPr>
        </p:pic>
      </p:grpSp>
      <p:sp>
        <p:nvSpPr>
          <p:cNvPr id="19" name="object 19"/>
          <p:cNvSpPr txBox="1"/>
          <p:nvPr/>
        </p:nvSpPr>
        <p:spPr>
          <a:xfrm>
            <a:off x="8665209" y="1343659"/>
            <a:ext cx="2711450" cy="751488"/>
          </a:xfrm>
          <a:prstGeom prst="rect">
            <a:avLst/>
          </a:prstGeom>
        </p:spPr>
        <p:txBody>
          <a:bodyPr vert="horz" wrap="square" lIns="0" tIns="12700" rIns="0" bIns="0" rtlCol="0">
            <a:spAutoFit/>
          </a:bodyPr>
          <a:lstStyle/>
          <a:p>
            <a:pPr marL="299085" marR="5080" indent="-287020">
              <a:lnSpc>
                <a:spcPct val="100000"/>
              </a:lnSpc>
              <a:spcBef>
                <a:spcPts val="100"/>
              </a:spcBef>
              <a:buFont typeface="Arial" panose="020B0604020202020204" pitchFamily="34" charset="0"/>
              <a:buChar char="•"/>
              <a:tabLst>
                <a:tab pos="299720" algn="l"/>
              </a:tabLst>
            </a:pPr>
            <a:r>
              <a:rPr lang="en-US" sz="1600" dirty="0">
                <a:latin typeface="Times New Roman" panose="02020603050405020304" pitchFamily="18" charset="0"/>
                <a:cs typeface="Times New Roman" panose="02020603050405020304" pitchFamily="18" charset="0"/>
              </a:rPr>
              <a:t>The procedure of installation begins. It takes a long time to finish.</a:t>
            </a:r>
            <a:endParaRPr sz="1600" dirty="0">
              <a:latin typeface="Times New Roman" panose="02020603050405020304" pitchFamily="18" charset="0"/>
              <a:cs typeface="Times New Roman" panose="02020603050405020304" pitchFamily="18" charset="0"/>
            </a:endParaRPr>
          </a:p>
        </p:txBody>
      </p:sp>
      <p:grpSp>
        <p:nvGrpSpPr>
          <p:cNvPr id="20" name="object 20"/>
          <p:cNvGrpSpPr/>
          <p:nvPr/>
        </p:nvGrpSpPr>
        <p:grpSpPr>
          <a:xfrm>
            <a:off x="8630131" y="2454326"/>
            <a:ext cx="3572510" cy="3154045"/>
            <a:chOff x="8619621" y="2517386"/>
            <a:chExt cx="3572510" cy="3154045"/>
          </a:xfrm>
        </p:grpSpPr>
        <p:pic>
          <p:nvPicPr>
            <p:cNvPr id="21" name="object 21"/>
            <p:cNvPicPr/>
            <p:nvPr/>
          </p:nvPicPr>
          <p:blipFill>
            <a:blip r:embed="rId7" cstate="print"/>
            <a:stretch>
              <a:fillRect/>
            </a:stretch>
          </p:blipFill>
          <p:spPr>
            <a:xfrm>
              <a:off x="8619621" y="2517386"/>
              <a:ext cx="3572379" cy="3153806"/>
            </a:xfrm>
            <a:prstGeom prst="rect">
              <a:avLst/>
            </a:prstGeom>
          </p:spPr>
        </p:pic>
        <p:pic>
          <p:nvPicPr>
            <p:cNvPr id="22" name="object 22"/>
            <p:cNvPicPr/>
            <p:nvPr/>
          </p:nvPicPr>
          <p:blipFill>
            <a:blip r:embed="rId8" cstate="print"/>
            <a:stretch>
              <a:fillRect/>
            </a:stretch>
          </p:blipFill>
          <p:spPr>
            <a:xfrm>
              <a:off x="8778240" y="2676143"/>
              <a:ext cx="3076955" cy="2656331"/>
            </a:xfrm>
            <a:prstGeom prst="rect">
              <a:avLst/>
            </a:prstGeom>
          </p:spPr>
        </p:pic>
      </p:grpSp>
      <p:sp>
        <p:nvSpPr>
          <p:cNvPr id="39" name="object 5">
            <a:extLst>
              <a:ext uri="{FF2B5EF4-FFF2-40B4-BE49-F238E27FC236}">
                <a16:creationId xmlns:a16="http://schemas.microsoft.com/office/drawing/2014/main" id="{C3B061E8-E39E-47A3-9416-7FC4144B71A8}"/>
              </a:ext>
            </a:extLst>
          </p:cNvPr>
          <p:cNvSpPr txBox="1"/>
          <p:nvPr/>
        </p:nvSpPr>
        <p:spPr>
          <a:xfrm>
            <a:off x="1775338" y="752389"/>
            <a:ext cx="9601321" cy="259045"/>
          </a:xfrm>
          <a:prstGeom prst="rect">
            <a:avLst/>
          </a:prstGeom>
        </p:spPr>
        <p:txBody>
          <a:bodyPr vert="horz" wrap="square" lIns="0" tIns="12700" rIns="0" bIns="0" rtlCol="0">
            <a:spAutoFit/>
          </a:bodyPr>
          <a:lstStyle/>
          <a:p>
            <a:pPr marL="12700">
              <a:lnSpc>
                <a:spcPct val="100000"/>
              </a:lnSpc>
              <a:spcBef>
                <a:spcPts val="100"/>
              </a:spcBef>
            </a:pPr>
            <a:r>
              <a:rPr lang="en-US" sz="1600" b="1" dirty="0">
                <a:latin typeface="Times New Roman" panose="02020603050405020304" pitchFamily="18" charset="0"/>
                <a:cs typeface="Times New Roman" panose="02020603050405020304" pitchFamily="18" charset="0"/>
              </a:rPr>
              <a:t>Installing</a:t>
            </a:r>
            <a:r>
              <a:rPr lang="en-US" sz="1600" b="1" spc="-5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and</a:t>
            </a:r>
            <a:r>
              <a:rPr lang="en-US" sz="1600" b="1" spc="-15" dirty="0">
                <a:latin typeface="Times New Roman" panose="02020603050405020304" pitchFamily="18" charset="0"/>
                <a:cs typeface="Times New Roman" panose="02020603050405020304" pitchFamily="18" charset="0"/>
              </a:rPr>
              <a:t> </a:t>
            </a:r>
            <a:r>
              <a:rPr lang="en-US" sz="1600" b="1" spc="-5" dirty="0">
                <a:latin typeface="Times New Roman" panose="02020603050405020304" pitchFamily="18" charset="0"/>
                <a:cs typeface="Times New Roman" panose="02020603050405020304" pitchFamily="18" charset="0"/>
              </a:rPr>
              <a:t>Verifying</a:t>
            </a:r>
            <a:r>
              <a:rPr lang="en-US" sz="1600" b="1" spc="-3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SQL</a:t>
            </a:r>
            <a:r>
              <a:rPr lang="en-US" sz="1600" b="1" spc="-5" dirty="0">
                <a:latin typeface="Times New Roman" panose="02020603050405020304" pitchFamily="18" charset="0"/>
                <a:cs typeface="Times New Roman" panose="02020603050405020304" pitchFamily="18" charset="0"/>
              </a:rPr>
              <a:t> Server</a:t>
            </a:r>
            <a:r>
              <a:rPr lang="en-US" sz="1600" b="1" spc="-3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Data</a:t>
            </a:r>
            <a:r>
              <a:rPr lang="en-US" sz="1600" b="1" spc="-10" dirty="0">
                <a:latin typeface="Times New Roman" panose="02020603050405020304" pitchFamily="18" charset="0"/>
                <a:cs typeface="Times New Roman" panose="02020603050405020304" pitchFamily="18" charset="0"/>
              </a:rPr>
              <a:t> </a:t>
            </a:r>
            <a:r>
              <a:rPr lang="en-US" sz="1600" b="1" spc="-5" dirty="0">
                <a:latin typeface="Times New Roman" panose="02020603050405020304" pitchFamily="18" charset="0"/>
                <a:cs typeface="Times New Roman" panose="02020603050405020304" pitchFamily="18" charset="0"/>
              </a:rPr>
              <a:t>Tools</a:t>
            </a:r>
            <a:endParaRPr lang="en-US" sz="16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983EA9F-DEE4-84CA-21A4-10E6B42D0AA6}"/>
              </a:ext>
            </a:extLst>
          </p:cNvPr>
          <p:cNvSpPr txBox="1"/>
          <p:nvPr/>
        </p:nvSpPr>
        <p:spPr>
          <a:xfrm>
            <a:off x="1340528" y="727969"/>
            <a:ext cx="343364"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9" name="laser.wav"/>
          </p:stSnd>
        </p:sndAc>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1225484" y="1340393"/>
            <a:ext cx="10123170" cy="1243930"/>
          </a:xfrm>
          <a:prstGeom prst="rect">
            <a:avLst/>
          </a:prstGeom>
        </p:spPr>
        <p:txBody>
          <a:bodyPr vert="horz" wrap="square" lIns="0" tIns="12700" rIns="0" bIns="0" rtlCol="0">
            <a:spAutoFit/>
          </a:bodyPr>
          <a:lstStyle/>
          <a:p>
            <a:pPr marL="299085" marR="48260" indent="-287020">
              <a:lnSpc>
                <a:spcPct val="100000"/>
              </a:lnSpc>
              <a:spcBef>
                <a:spcPts val="100"/>
              </a:spcBef>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Calculated</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members</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are new</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calculated</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objects</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that</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may </a:t>
            </a:r>
            <a:r>
              <a:rPr sz="1600" spc="-5" dirty="0">
                <a:latin typeface="Times New Roman" panose="02020603050405020304" pitchFamily="18" charset="0"/>
                <a:cs typeface="Times New Roman" panose="02020603050405020304" pitchFamily="18" charset="0"/>
              </a:rPr>
              <a:t>be added</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as</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 part</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of </a:t>
            </a:r>
            <a:r>
              <a:rPr sz="1600" spc="-5" dirty="0">
                <a:latin typeface="Times New Roman" panose="02020603050405020304" pitchFamily="18" charset="0"/>
                <a:cs typeface="Times New Roman" panose="02020603050405020304" pitchFamily="18" charset="0"/>
              </a:rPr>
              <a:t>the cube</a:t>
            </a:r>
            <a:r>
              <a:rPr sz="1600" spc="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these </a:t>
            </a:r>
            <a:r>
              <a:rPr sz="1600" spc="-484"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could</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be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members</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of </a:t>
            </a:r>
            <a:r>
              <a:rPr sz="1600" spc="-5" dirty="0">
                <a:latin typeface="Times New Roman" panose="02020603050405020304" pitchFamily="18" charset="0"/>
                <a:cs typeface="Times New Roman" panose="02020603050405020304" pitchFamily="18" charset="0"/>
              </a:rPr>
              <a:t>dimensions</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or</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measures</a:t>
            </a:r>
            <a:endParaRPr sz="1600" dirty="0">
              <a:latin typeface="Times New Roman" panose="02020603050405020304" pitchFamily="18" charset="0"/>
              <a:cs typeface="Times New Roman" panose="02020603050405020304" pitchFamily="18" charset="0"/>
            </a:endParaRPr>
          </a:p>
          <a:p>
            <a:pPr marL="299085" marR="86995" indent="-287020">
              <a:lnSpc>
                <a:spcPct val="100000"/>
              </a:lnSpc>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Calculated</a:t>
            </a:r>
            <a:r>
              <a:rPr sz="1600" spc="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members</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can</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use data</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attributes</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perform</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operations</a:t>
            </a:r>
            <a:r>
              <a:rPr sz="1600" spc="3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on</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them</a:t>
            </a:r>
            <a:r>
              <a:rPr sz="1600" spc="2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 for</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example</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they </a:t>
            </a:r>
            <a:r>
              <a:rPr sz="1600" spc="-484"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can</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be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used</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 </a:t>
            </a:r>
            <a:r>
              <a:rPr sz="1600" spc="-5" dirty="0">
                <a:latin typeface="Times New Roman" panose="02020603050405020304" pitchFamily="18" charset="0"/>
                <a:cs typeface="Times New Roman" panose="02020603050405020304" pitchFamily="18" charset="0"/>
              </a:rPr>
              <a:t>create</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new</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measure</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that</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is</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difference</a:t>
            </a:r>
            <a:r>
              <a:rPr sz="1600" spc="1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between</a:t>
            </a:r>
            <a:r>
              <a:rPr sz="1600" spc="5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two</a:t>
            </a:r>
            <a:r>
              <a:rPr sz="1600" spc="3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existing</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measures</a:t>
            </a:r>
            <a:endParaRPr sz="1600" dirty="0">
              <a:latin typeface="Times New Roman" panose="02020603050405020304" pitchFamily="18" charset="0"/>
              <a:cs typeface="Times New Roman" panose="02020603050405020304" pitchFamily="18" charset="0"/>
            </a:endParaRPr>
          </a:p>
          <a:p>
            <a:pPr marL="299085" indent="-287020">
              <a:lnSpc>
                <a:spcPct val="100000"/>
              </a:lnSpc>
              <a:buFont typeface="Arial" panose="020B0604020202020204" pitchFamily="34" charset="0"/>
              <a:buChar char="•"/>
              <a:tabLst>
                <a:tab pos="299720" algn="l"/>
              </a:tabLst>
            </a:pPr>
            <a:r>
              <a:rPr sz="1600" dirty="0">
                <a:latin typeface="Times New Roman" panose="02020603050405020304" pitchFamily="18" charset="0"/>
                <a:cs typeface="Times New Roman" panose="02020603050405020304" pitchFamily="18" charset="0"/>
              </a:rPr>
              <a:t>We</a:t>
            </a:r>
            <a:r>
              <a:rPr sz="1600" spc="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will</a:t>
            </a:r>
            <a:r>
              <a:rPr sz="1600" spc="5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create</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a:t>
            </a:r>
            <a:r>
              <a:rPr sz="1600" spc="-5" dirty="0">
                <a:latin typeface="Times New Roman" panose="02020603050405020304" pitchFamily="18" charset="0"/>
                <a:cs typeface="Times New Roman" panose="02020603050405020304" pitchFamily="18" charset="0"/>
              </a:rPr>
              <a:t> new</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Profit measure</a:t>
            </a:r>
            <a:r>
              <a:rPr sz="1600" spc="1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which</a:t>
            </a:r>
            <a:r>
              <a:rPr sz="1600" spc="4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will</a:t>
            </a:r>
            <a:r>
              <a:rPr sz="1600" spc="5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be</a:t>
            </a:r>
            <a:r>
              <a:rPr sz="1600" spc="30"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Profit </a:t>
            </a:r>
            <a:r>
              <a:rPr sz="1600" b="1"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Sales</a:t>
            </a:r>
            <a:r>
              <a:rPr sz="1600" b="1" spc="5" dirty="0">
                <a:latin typeface="Times New Roman" panose="02020603050405020304" pitchFamily="18" charset="0"/>
                <a:cs typeface="Times New Roman" panose="02020603050405020304" pitchFamily="18" charset="0"/>
              </a:rPr>
              <a:t> </a:t>
            </a:r>
            <a:r>
              <a:rPr sz="1600" b="1" spc="-10" dirty="0">
                <a:latin typeface="Times New Roman" panose="02020603050405020304" pitchFamily="18" charset="0"/>
                <a:cs typeface="Times New Roman" panose="02020603050405020304" pitchFamily="18" charset="0"/>
              </a:rPr>
              <a:t>Amount</a:t>
            </a:r>
            <a:r>
              <a:rPr sz="1600" b="1" spc="5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 (Total</a:t>
            </a:r>
            <a:r>
              <a:rPr sz="1600" b="1" spc="-5" dirty="0">
                <a:latin typeface="Times New Roman" panose="02020603050405020304" pitchFamily="18" charset="0"/>
                <a:cs typeface="Times New Roman" panose="02020603050405020304" pitchFamily="18" charset="0"/>
              </a:rPr>
              <a:t> Product</a:t>
            </a:r>
            <a:r>
              <a:rPr sz="1600" b="1" spc="-10"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Cost</a:t>
            </a:r>
            <a:r>
              <a:rPr sz="1600" b="1" dirty="0">
                <a:latin typeface="Times New Roman" panose="02020603050405020304" pitchFamily="18" charset="0"/>
                <a:cs typeface="Times New Roman" panose="02020603050405020304" pitchFamily="18" charset="0"/>
              </a:rPr>
              <a:t>+</a:t>
            </a:r>
            <a:r>
              <a:rPr sz="1600" b="1" spc="-25"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Tax</a:t>
            </a:r>
            <a:r>
              <a:rPr sz="1600" b="1" spc="-35" dirty="0">
                <a:latin typeface="Times New Roman" panose="02020603050405020304" pitchFamily="18" charset="0"/>
                <a:cs typeface="Times New Roman" panose="02020603050405020304" pitchFamily="18" charset="0"/>
              </a:rPr>
              <a:t> </a:t>
            </a:r>
            <a:r>
              <a:rPr sz="1600" b="1" spc="-15" dirty="0">
                <a:latin typeface="Times New Roman" panose="02020603050405020304" pitchFamily="18" charset="0"/>
                <a:cs typeface="Times New Roman" panose="02020603050405020304" pitchFamily="18" charset="0"/>
              </a:rPr>
              <a:t>Amt)</a:t>
            </a:r>
            <a:endParaRPr sz="1600" dirty="0">
              <a:latin typeface="Times New Roman" panose="02020603050405020304" pitchFamily="18" charset="0"/>
              <a:cs typeface="Times New Roman" panose="02020603050405020304" pitchFamily="18" charset="0"/>
            </a:endParaRPr>
          </a:p>
        </p:txBody>
      </p:sp>
      <p:sp>
        <p:nvSpPr>
          <p:cNvPr id="11" name="object 11"/>
          <p:cNvSpPr txBox="1"/>
          <p:nvPr/>
        </p:nvSpPr>
        <p:spPr>
          <a:xfrm>
            <a:off x="1307719" y="4915280"/>
            <a:ext cx="2621152" cy="659155"/>
          </a:xfrm>
          <a:prstGeom prst="rect">
            <a:avLst/>
          </a:prstGeom>
        </p:spPr>
        <p:txBody>
          <a:bodyPr vert="horz" wrap="square" lIns="0" tIns="12700" rIns="0" bIns="0" rtlCol="0">
            <a:spAutoFit/>
          </a:bodyPr>
          <a:lstStyle/>
          <a:p>
            <a:pPr marL="12700" marR="5715">
              <a:lnSpc>
                <a:spcPct val="100000"/>
              </a:lnSpc>
              <a:spcBef>
                <a:spcPts val="100"/>
              </a:spcBef>
            </a:pPr>
            <a:r>
              <a:rPr sz="1400" i="1" dirty="0">
                <a:latin typeface="Times New Roman" panose="02020603050405020304" pitchFamily="18" charset="0"/>
                <a:cs typeface="Times New Roman" panose="02020603050405020304" pitchFamily="18" charset="0"/>
              </a:rPr>
              <a:t>Under </a:t>
            </a:r>
            <a:r>
              <a:rPr sz="1400" i="1" spc="-5" dirty="0">
                <a:latin typeface="Times New Roman" panose="02020603050405020304" pitchFamily="18" charset="0"/>
                <a:cs typeface="Times New Roman" panose="02020603050405020304" pitchFamily="18" charset="0"/>
              </a:rPr>
              <a:t>Cube </a:t>
            </a:r>
            <a:r>
              <a:rPr sz="1400" i="1" dirty="0">
                <a:latin typeface="Times New Roman" panose="02020603050405020304" pitchFamily="18" charset="0"/>
                <a:cs typeface="Times New Roman" panose="02020603050405020304" pitchFamily="18" charset="0"/>
              </a:rPr>
              <a:t>Design </a:t>
            </a:r>
            <a:r>
              <a:rPr sz="1400" i="1" spc="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select</a:t>
            </a:r>
            <a:r>
              <a:rPr sz="1400" i="1" spc="-7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Calculations,</a:t>
            </a:r>
            <a:r>
              <a:rPr sz="1400" i="1" spc="-8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right </a:t>
            </a:r>
            <a:r>
              <a:rPr sz="1400" i="1" spc="-37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click and select </a:t>
            </a:r>
            <a:r>
              <a:rPr sz="1400" b="1" i="1" spc="-5" dirty="0">
                <a:latin typeface="Times New Roman" panose="02020603050405020304" pitchFamily="18" charset="0"/>
                <a:cs typeface="Times New Roman" panose="02020603050405020304" pitchFamily="18" charset="0"/>
              </a:rPr>
              <a:t>New </a:t>
            </a:r>
            <a:r>
              <a:rPr sz="1400" b="1" i="1" dirty="0">
                <a:latin typeface="Times New Roman" panose="02020603050405020304" pitchFamily="18" charset="0"/>
                <a:cs typeface="Times New Roman" panose="02020603050405020304" pitchFamily="18" charset="0"/>
              </a:rPr>
              <a:t> Calculated</a:t>
            </a:r>
            <a:r>
              <a:rPr sz="1400" b="1" i="1" spc="-60" dirty="0">
                <a:latin typeface="Times New Roman" panose="02020603050405020304" pitchFamily="18" charset="0"/>
                <a:cs typeface="Times New Roman" panose="02020603050405020304" pitchFamily="18" charset="0"/>
              </a:rPr>
              <a:t> </a:t>
            </a:r>
            <a:r>
              <a:rPr sz="1400" b="1" i="1" spc="-5" dirty="0">
                <a:latin typeface="Times New Roman" panose="02020603050405020304" pitchFamily="18" charset="0"/>
                <a:cs typeface="Times New Roman" panose="02020603050405020304" pitchFamily="18" charset="0"/>
              </a:rPr>
              <a:t>Member</a:t>
            </a:r>
            <a:endParaRPr sz="1400" dirty="0">
              <a:latin typeface="Times New Roman" panose="02020603050405020304" pitchFamily="18" charset="0"/>
              <a:cs typeface="Times New Roman" panose="02020603050405020304" pitchFamily="18" charset="0"/>
            </a:endParaRPr>
          </a:p>
        </p:txBody>
      </p:sp>
      <p:sp>
        <p:nvSpPr>
          <p:cNvPr id="12" name="object 12"/>
          <p:cNvSpPr txBox="1"/>
          <p:nvPr/>
        </p:nvSpPr>
        <p:spPr>
          <a:xfrm>
            <a:off x="8949943" y="3734852"/>
            <a:ext cx="1859280" cy="452755"/>
          </a:xfrm>
          <a:prstGeom prst="rect">
            <a:avLst/>
          </a:prstGeom>
        </p:spPr>
        <p:txBody>
          <a:bodyPr vert="horz" wrap="square" lIns="0" tIns="12700" rIns="0" bIns="0" rtlCol="0">
            <a:spAutoFit/>
          </a:bodyPr>
          <a:lstStyle/>
          <a:p>
            <a:pPr marL="12700" marR="5080">
              <a:lnSpc>
                <a:spcPct val="100000"/>
              </a:lnSpc>
              <a:spcBef>
                <a:spcPts val="100"/>
              </a:spcBef>
            </a:pPr>
            <a:r>
              <a:rPr sz="1400" i="1" dirty="0">
                <a:latin typeface="Times New Roman" panose="02020603050405020304" pitchFamily="18" charset="0"/>
                <a:cs typeface="Times New Roman" panose="02020603050405020304" pitchFamily="18" charset="0"/>
              </a:rPr>
              <a:t>Enter</a:t>
            </a:r>
            <a:r>
              <a:rPr sz="1400" i="1" spc="-5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the</a:t>
            </a:r>
            <a:r>
              <a:rPr sz="1400" i="1" spc="-3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details</a:t>
            </a:r>
            <a:r>
              <a:rPr sz="1400" i="1" spc="-4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for</a:t>
            </a:r>
            <a:r>
              <a:rPr sz="1400" i="1" spc="-3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the </a:t>
            </a:r>
            <a:r>
              <a:rPr sz="1400" i="1" spc="-37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new</a:t>
            </a:r>
            <a:r>
              <a:rPr sz="1400" i="1" spc="-20" dirty="0">
                <a:latin typeface="Times New Roman" panose="02020603050405020304" pitchFamily="18" charset="0"/>
                <a:cs typeface="Times New Roman" panose="02020603050405020304" pitchFamily="18" charset="0"/>
              </a:rPr>
              <a:t> </a:t>
            </a:r>
            <a:r>
              <a:rPr sz="1400" i="1" spc="-5" dirty="0">
                <a:latin typeface="Times New Roman" panose="02020603050405020304" pitchFamily="18" charset="0"/>
                <a:cs typeface="Times New Roman" panose="02020603050405020304" pitchFamily="18" charset="0"/>
              </a:rPr>
              <a:t>member</a:t>
            </a:r>
            <a:endParaRPr sz="1400" dirty="0">
              <a:latin typeface="Times New Roman" panose="02020603050405020304" pitchFamily="18" charset="0"/>
              <a:cs typeface="Times New Roman" panose="02020603050405020304" pitchFamily="18" charset="0"/>
            </a:endParaRPr>
          </a:p>
        </p:txBody>
      </p:sp>
      <p:sp>
        <p:nvSpPr>
          <p:cNvPr id="13" name="object 13"/>
          <p:cNvSpPr txBox="1"/>
          <p:nvPr/>
        </p:nvSpPr>
        <p:spPr>
          <a:xfrm>
            <a:off x="8949943" y="4396703"/>
            <a:ext cx="1950085" cy="880110"/>
          </a:xfrm>
          <a:prstGeom prst="rect">
            <a:avLst/>
          </a:prstGeom>
        </p:spPr>
        <p:txBody>
          <a:bodyPr vert="horz" wrap="square" lIns="0" tIns="12700" rIns="0" bIns="0" rtlCol="0">
            <a:spAutoFit/>
          </a:bodyPr>
          <a:lstStyle/>
          <a:p>
            <a:pPr marL="12700" marR="5080">
              <a:lnSpc>
                <a:spcPct val="100000"/>
              </a:lnSpc>
              <a:spcBef>
                <a:spcPts val="100"/>
              </a:spcBef>
            </a:pPr>
            <a:r>
              <a:rPr sz="1400" i="1" spc="-5" dirty="0">
                <a:latin typeface="Times New Roman" panose="02020603050405020304" pitchFamily="18" charset="0"/>
                <a:cs typeface="Times New Roman" panose="02020603050405020304" pitchFamily="18" charset="0"/>
              </a:rPr>
              <a:t>The</a:t>
            </a:r>
            <a:r>
              <a:rPr sz="1400" i="1" spc="-5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expression</a:t>
            </a:r>
            <a:r>
              <a:rPr sz="1400" i="1" spc="-8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contains </a:t>
            </a:r>
            <a:r>
              <a:rPr sz="1400" i="1" spc="-37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the operations for </a:t>
            </a:r>
            <a:r>
              <a:rPr sz="1400" i="1" spc="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creating this calculated </a:t>
            </a:r>
            <a:r>
              <a:rPr sz="1400" i="1" spc="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measure</a:t>
            </a:r>
            <a:endParaRPr sz="1400" dirty="0">
              <a:latin typeface="Times New Roman" panose="02020603050405020304" pitchFamily="18" charset="0"/>
              <a:cs typeface="Times New Roman" panose="02020603050405020304" pitchFamily="18" charset="0"/>
            </a:endParaRPr>
          </a:p>
        </p:txBody>
      </p:sp>
      <p:grpSp>
        <p:nvGrpSpPr>
          <p:cNvPr id="14" name="object 14"/>
          <p:cNvGrpSpPr/>
          <p:nvPr/>
        </p:nvGrpSpPr>
        <p:grpSpPr>
          <a:xfrm>
            <a:off x="976229" y="3206495"/>
            <a:ext cx="3599815" cy="1858010"/>
            <a:chOff x="704087" y="3206495"/>
            <a:chExt cx="3599815" cy="1858010"/>
          </a:xfrm>
        </p:grpSpPr>
        <p:pic>
          <p:nvPicPr>
            <p:cNvPr id="15" name="object 15"/>
            <p:cNvPicPr/>
            <p:nvPr/>
          </p:nvPicPr>
          <p:blipFill>
            <a:blip r:embed="rId3" cstate="print"/>
            <a:stretch>
              <a:fillRect/>
            </a:stretch>
          </p:blipFill>
          <p:spPr>
            <a:xfrm>
              <a:off x="704087" y="3206495"/>
              <a:ext cx="3599688" cy="1857628"/>
            </a:xfrm>
            <a:prstGeom prst="rect">
              <a:avLst/>
            </a:prstGeom>
          </p:spPr>
        </p:pic>
        <p:pic>
          <p:nvPicPr>
            <p:cNvPr id="16" name="object 16"/>
            <p:cNvPicPr/>
            <p:nvPr/>
          </p:nvPicPr>
          <p:blipFill>
            <a:blip r:embed="rId4" cstate="print"/>
            <a:stretch>
              <a:fillRect/>
            </a:stretch>
          </p:blipFill>
          <p:spPr>
            <a:xfrm>
              <a:off x="899159" y="3401567"/>
              <a:ext cx="3029712" cy="1287779"/>
            </a:xfrm>
            <a:prstGeom prst="rect">
              <a:avLst/>
            </a:prstGeom>
          </p:spPr>
        </p:pic>
      </p:grpSp>
      <p:grpSp>
        <p:nvGrpSpPr>
          <p:cNvPr id="17" name="object 17"/>
          <p:cNvGrpSpPr/>
          <p:nvPr/>
        </p:nvGrpSpPr>
        <p:grpSpPr>
          <a:xfrm>
            <a:off x="4445508" y="2982493"/>
            <a:ext cx="4575175" cy="3232785"/>
            <a:chOff x="4445508" y="2982493"/>
            <a:chExt cx="4575175" cy="3232785"/>
          </a:xfrm>
        </p:grpSpPr>
        <p:pic>
          <p:nvPicPr>
            <p:cNvPr id="18" name="object 18"/>
            <p:cNvPicPr/>
            <p:nvPr/>
          </p:nvPicPr>
          <p:blipFill>
            <a:blip r:embed="rId5" cstate="print"/>
            <a:stretch>
              <a:fillRect/>
            </a:stretch>
          </p:blipFill>
          <p:spPr>
            <a:xfrm>
              <a:off x="4445508" y="2982493"/>
              <a:ext cx="4575047" cy="3232404"/>
            </a:xfrm>
            <a:prstGeom prst="rect">
              <a:avLst/>
            </a:prstGeom>
          </p:spPr>
        </p:pic>
        <p:pic>
          <p:nvPicPr>
            <p:cNvPr id="19" name="object 19"/>
            <p:cNvPicPr/>
            <p:nvPr/>
          </p:nvPicPr>
          <p:blipFill>
            <a:blip r:embed="rId6" cstate="print"/>
            <a:stretch>
              <a:fillRect/>
            </a:stretch>
          </p:blipFill>
          <p:spPr>
            <a:xfrm>
              <a:off x="4640580" y="3177539"/>
              <a:ext cx="4005072" cy="2662427"/>
            </a:xfrm>
            <a:prstGeom prst="rect">
              <a:avLst/>
            </a:prstGeom>
          </p:spPr>
        </p:pic>
      </p:grpSp>
      <p:sp>
        <p:nvSpPr>
          <p:cNvPr id="20" name="object 20"/>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rgbClr val="001E60"/>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50"/>
              </a:lnSpc>
            </a:pPr>
            <a:fld id="{81D60167-4931-47E6-BA6A-407CBD079E47}" type="slidenum">
              <a:rPr lang="en-US" smtClean="0"/>
              <a:pPr marL="38100">
                <a:lnSpc>
                  <a:spcPts val="1650"/>
                </a:lnSpc>
              </a:pPr>
              <a:t>40</a:t>
            </a:fld>
            <a:endParaRPr dirty="0"/>
          </a:p>
        </p:txBody>
      </p:sp>
      <p:grpSp>
        <p:nvGrpSpPr>
          <p:cNvPr id="22" name="object 2">
            <a:extLst>
              <a:ext uri="{FF2B5EF4-FFF2-40B4-BE49-F238E27FC236}">
                <a16:creationId xmlns:a16="http://schemas.microsoft.com/office/drawing/2014/main" id="{B2A99BC8-4043-418A-BA1E-BC848C417550}"/>
              </a:ext>
            </a:extLst>
          </p:cNvPr>
          <p:cNvGrpSpPr/>
          <p:nvPr/>
        </p:nvGrpSpPr>
        <p:grpSpPr>
          <a:xfrm>
            <a:off x="1667259" y="466939"/>
            <a:ext cx="9822815" cy="506730"/>
            <a:chOff x="1538986" y="491998"/>
            <a:chExt cx="9822815" cy="506730"/>
          </a:xfrm>
        </p:grpSpPr>
        <p:sp>
          <p:nvSpPr>
            <p:cNvPr id="23" name="object 3">
              <a:extLst>
                <a:ext uri="{FF2B5EF4-FFF2-40B4-BE49-F238E27FC236}">
                  <a16:creationId xmlns:a16="http://schemas.microsoft.com/office/drawing/2014/main" id="{D90CB6C8-C681-4991-BCED-7400107BD037}"/>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4" name="object 4">
              <a:extLst>
                <a:ext uri="{FF2B5EF4-FFF2-40B4-BE49-F238E27FC236}">
                  <a16:creationId xmlns:a16="http://schemas.microsoft.com/office/drawing/2014/main" id="{141A1267-478E-4BD1-9C39-348602D58397}"/>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sp>
        <p:nvSpPr>
          <p:cNvPr id="25" name="object 5">
            <a:extLst>
              <a:ext uri="{FF2B5EF4-FFF2-40B4-BE49-F238E27FC236}">
                <a16:creationId xmlns:a16="http://schemas.microsoft.com/office/drawing/2014/main" id="{5F5311BA-D251-4B20-BA9A-50A7A4A429B0}"/>
              </a:ext>
            </a:extLst>
          </p:cNvPr>
          <p:cNvSpPr txBox="1"/>
          <p:nvPr/>
        </p:nvSpPr>
        <p:spPr>
          <a:xfrm>
            <a:off x="1685419" y="581636"/>
            <a:ext cx="9463837" cy="289823"/>
          </a:xfrm>
          <a:prstGeom prst="rect">
            <a:avLst/>
          </a:prstGeom>
        </p:spPr>
        <p:txBody>
          <a:bodyPr vert="horz" wrap="square" lIns="0" tIns="12700" rIns="0" bIns="0" rtlCol="0">
            <a:spAutoFit/>
          </a:bodyPr>
          <a:lstStyle/>
          <a:p>
            <a:pPr marL="12700">
              <a:spcBef>
                <a:spcPts val="100"/>
              </a:spcBef>
            </a:pPr>
            <a:r>
              <a:rPr sz="1800" b="1" spc="-5" dirty="0">
                <a:solidFill>
                  <a:srgbClr val="434343"/>
                </a:solidFill>
                <a:latin typeface="Calibri"/>
                <a:cs typeface="Calibri"/>
              </a:rPr>
              <a:t>Multidimensional</a:t>
            </a:r>
            <a:r>
              <a:rPr sz="1800" b="1" spc="-15" dirty="0">
                <a:solidFill>
                  <a:srgbClr val="434343"/>
                </a:solidFill>
                <a:latin typeface="Calibri"/>
                <a:cs typeface="Calibri"/>
              </a:rPr>
              <a:t> </a:t>
            </a:r>
            <a:r>
              <a:rPr sz="1800" b="1" spc="-5" dirty="0">
                <a:solidFill>
                  <a:srgbClr val="434343"/>
                </a:solidFill>
                <a:latin typeface="Calibri"/>
                <a:cs typeface="Calibri"/>
              </a:rPr>
              <a:t>Model</a:t>
            </a:r>
            <a:r>
              <a:rPr sz="1800" b="1" spc="-25" dirty="0">
                <a:solidFill>
                  <a:srgbClr val="434343"/>
                </a:solidFill>
                <a:latin typeface="Calibri"/>
                <a:cs typeface="Calibri"/>
              </a:rPr>
              <a:t> </a:t>
            </a:r>
            <a:r>
              <a:rPr sz="1800" b="1" dirty="0">
                <a:solidFill>
                  <a:srgbClr val="434343"/>
                </a:solidFill>
                <a:latin typeface="Calibri"/>
                <a:cs typeface="Calibri"/>
              </a:rPr>
              <a:t>–</a:t>
            </a:r>
            <a:r>
              <a:rPr sz="1800" b="1" spc="20" dirty="0">
                <a:solidFill>
                  <a:srgbClr val="434343"/>
                </a:solidFill>
                <a:latin typeface="Calibri"/>
                <a:cs typeface="Calibri"/>
              </a:rPr>
              <a:t> </a:t>
            </a:r>
            <a:r>
              <a:rPr lang="en-US" sz="1800" b="1" spc="-5" dirty="0">
                <a:solidFill>
                  <a:srgbClr val="434343"/>
                </a:solidFill>
                <a:latin typeface="Calibri"/>
                <a:cs typeface="Calibri"/>
              </a:rPr>
              <a:t>Multidimensional Cube Create</a:t>
            </a:r>
            <a:r>
              <a:rPr lang="en-US" sz="1800" b="1" spc="-35" dirty="0">
                <a:solidFill>
                  <a:srgbClr val="434343"/>
                </a:solidFill>
                <a:latin typeface="Calibri"/>
                <a:cs typeface="Calibri"/>
              </a:rPr>
              <a:t> </a:t>
            </a:r>
            <a:r>
              <a:rPr lang="en-US" sz="1800" b="1" dirty="0">
                <a:solidFill>
                  <a:srgbClr val="434343"/>
                </a:solidFill>
                <a:latin typeface="Calibri"/>
                <a:cs typeface="Calibri"/>
              </a:rPr>
              <a:t>New </a:t>
            </a:r>
            <a:r>
              <a:rPr lang="en-US" sz="1800" b="1" spc="-5" dirty="0">
                <a:solidFill>
                  <a:srgbClr val="434343"/>
                </a:solidFill>
                <a:latin typeface="Calibri"/>
                <a:cs typeface="Calibri"/>
              </a:rPr>
              <a:t>Calculated Member</a:t>
            </a:r>
            <a:endParaRPr sz="1800" dirty="0">
              <a:latin typeface="Calibri"/>
              <a:cs typeface="Calibri"/>
            </a:endParaRPr>
          </a:p>
        </p:txBody>
      </p:sp>
      <p:grpSp>
        <p:nvGrpSpPr>
          <p:cNvPr id="26" name="object 6">
            <a:extLst>
              <a:ext uri="{FF2B5EF4-FFF2-40B4-BE49-F238E27FC236}">
                <a16:creationId xmlns:a16="http://schemas.microsoft.com/office/drawing/2014/main" id="{E5B6A989-C6BE-4A25-ACCA-7ACD39370134}"/>
              </a:ext>
            </a:extLst>
          </p:cNvPr>
          <p:cNvGrpSpPr/>
          <p:nvPr/>
        </p:nvGrpSpPr>
        <p:grpSpPr>
          <a:xfrm>
            <a:off x="932944" y="327901"/>
            <a:ext cx="752475" cy="751840"/>
            <a:chOff x="899674" y="382524"/>
            <a:chExt cx="752475" cy="751840"/>
          </a:xfrm>
        </p:grpSpPr>
        <p:sp>
          <p:nvSpPr>
            <p:cNvPr id="27" name="object 7">
              <a:extLst>
                <a:ext uri="{FF2B5EF4-FFF2-40B4-BE49-F238E27FC236}">
                  <a16:creationId xmlns:a16="http://schemas.microsoft.com/office/drawing/2014/main" id="{51016B47-A833-4B7D-BA58-EFC6970EC30A}"/>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28" name="object 8">
              <a:extLst>
                <a:ext uri="{FF2B5EF4-FFF2-40B4-BE49-F238E27FC236}">
                  <a16:creationId xmlns:a16="http://schemas.microsoft.com/office/drawing/2014/main" id="{1FF06AFF-4A43-489A-B108-8A255501F757}"/>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29" name="object 9">
            <a:extLst>
              <a:ext uri="{FF2B5EF4-FFF2-40B4-BE49-F238E27FC236}">
                <a16:creationId xmlns:a16="http://schemas.microsoft.com/office/drawing/2014/main" id="{1137A04A-1E3D-4271-88A6-493EB24373ED}"/>
              </a:ext>
            </a:extLst>
          </p:cNvPr>
          <p:cNvSpPr txBox="1"/>
          <p:nvPr/>
        </p:nvSpPr>
        <p:spPr>
          <a:xfrm>
            <a:off x="1000838" y="50198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8</a:t>
            </a:r>
            <a:endParaRPr sz="27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7" name="laser.wav"/>
          </p:stSnd>
        </p:sndAc>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txBox="1"/>
          <p:nvPr/>
        </p:nvSpPr>
        <p:spPr>
          <a:xfrm>
            <a:off x="8301355" y="5355463"/>
            <a:ext cx="3161665" cy="1090042"/>
          </a:xfrm>
          <a:prstGeom prst="rect">
            <a:avLst/>
          </a:prstGeom>
        </p:spPr>
        <p:txBody>
          <a:bodyPr vert="horz" wrap="square" lIns="0" tIns="12700" rIns="0" bIns="0" rtlCol="0">
            <a:spAutoFit/>
          </a:bodyPr>
          <a:lstStyle/>
          <a:p>
            <a:pPr marL="12700">
              <a:lnSpc>
                <a:spcPct val="100000"/>
              </a:lnSpc>
              <a:spcBef>
                <a:spcPts val="100"/>
              </a:spcBef>
            </a:pPr>
            <a:r>
              <a:rPr sz="1400" i="1" dirty="0">
                <a:latin typeface="Arial"/>
                <a:cs typeface="Arial"/>
              </a:rPr>
              <a:t>Under</a:t>
            </a:r>
            <a:r>
              <a:rPr sz="1400" i="1" spc="-30" dirty="0">
                <a:latin typeface="Arial"/>
                <a:cs typeface="Arial"/>
              </a:rPr>
              <a:t> </a:t>
            </a:r>
            <a:r>
              <a:rPr sz="1400" i="1" dirty="0">
                <a:latin typeface="Arial"/>
                <a:cs typeface="Arial"/>
              </a:rPr>
              <a:t>Cube,</a:t>
            </a:r>
            <a:r>
              <a:rPr sz="1400" i="1" spc="-25" dirty="0">
                <a:latin typeface="Arial"/>
                <a:cs typeface="Arial"/>
              </a:rPr>
              <a:t> </a:t>
            </a:r>
            <a:r>
              <a:rPr sz="1400" i="1" dirty="0">
                <a:latin typeface="Arial"/>
                <a:cs typeface="Arial"/>
              </a:rPr>
              <a:t>from</a:t>
            </a:r>
            <a:r>
              <a:rPr sz="1400" i="1" spc="-45" dirty="0">
                <a:latin typeface="Arial"/>
                <a:cs typeface="Arial"/>
              </a:rPr>
              <a:t> </a:t>
            </a:r>
            <a:r>
              <a:rPr sz="1400" i="1" dirty="0">
                <a:latin typeface="Arial"/>
                <a:cs typeface="Arial"/>
              </a:rPr>
              <a:t>the</a:t>
            </a:r>
            <a:r>
              <a:rPr sz="1400" i="1" spc="-30" dirty="0">
                <a:latin typeface="Arial"/>
                <a:cs typeface="Arial"/>
              </a:rPr>
              <a:t> </a:t>
            </a:r>
            <a:r>
              <a:rPr sz="1400" i="1" dirty="0">
                <a:latin typeface="Arial"/>
                <a:cs typeface="Arial"/>
              </a:rPr>
              <a:t>tools</a:t>
            </a:r>
            <a:r>
              <a:rPr sz="1400" i="1" spc="-35" dirty="0">
                <a:latin typeface="Arial"/>
                <a:cs typeface="Arial"/>
              </a:rPr>
              <a:t> </a:t>
            </a:r>
            <a:r>
              <a:rPr sz="1400" i="1" spc="-5" dirty="0">
                <a:latin typeface="Arial"/>
                <a:cs typeface="Arial"/>
              </a:rPr>
              <a:t>menu</a:t>
            </a:r>
            <a:r>
              <a:rPr sz="1400" i="1" spc="-30" dirty="0">
                <a:latin typeface="Arial"/>
                <a:cs typeface="Arial"/>
              </a:rPr>
              <a:t> </a:t>
            </a:r>
            <a:r>
              <a:rPr sz="1400" i="1" dirty="0">
                <a:latin typeface="Arial"/>
                <a:cs typeface="Arial"/>
              </a:rPr>
              <a:t>select</a:t>
            </a:r>
            <a:endParaRPr sz="1400" dirty="0">
              <a:latin typeface="Arial"/>
              <a:cs typeface="Arial"/>
            </a:endParaRPr>
          </a:p>
          <a:p>
            <a:pPr marL="12700">
              <a:lnSpc>
                <a:spcPct val="100000"/>
              </a:lnSpc>
            </a:pPr>
            <a:r>
              <a:rPr sz="1400" b="1" i="1" dirty="0">
                <a:latin typeface="Arial"/>
                <a:cs typeface="Arial"/>
              </a:rPr>
              <a:t>Process</a:t>
            </a:r>
            <a:endParaRPr lang="en-US" sz="1400" b="1" i="1" dirty="0">
              <a:latin typeface="Arial"/>
              <a:cs typeface="Arial"/>
            </a:endParaRPr>
          </a:p>
          <a:p>
            <a:pPr marL="12700">
              <a:lnSpc>
                <a:spcPct val="100000"/>
              </a:lnSpc>
            </a:pPr>
            <a:endParaRPr sz="1400" dirty="0">
              <a:latin typeface="Arial"/>
              <a:cs typeface="Arial"/>
            </a:endParaRPr>
          </a:p>
          <a:p>
            <a:pPr marL="12700" marR="5080">
              <a:lnSpc>
                <a:spcPct val="100000"/>
              </a:lnSpc>
            </a:pPr>
            <a:r>
              <a:rPr sz="1400" i="1" dirty="0">
                <a:latin typeface="Arial"/>
                <a:cs typeface="Arial"/>
              </a:rPr>
              <a:t>Process</a:t>
            </a:r>
            <a:r>
              <a:rPr sz="1400" i="1" spc="-55" dirty="0">
                <a:latin typeface="Arial"/>
                <a:cs typeface="Arial"/>
              </a:rPr>
              <a:t> </a:t>
            </a:r>
            <a:r>
              <a:rPr sz="1400" i="1" dirty="0">
                <a:latin typeface="Arial"/>
                <a:cs typeface="Arial"/>
              </a:rPr>
              <a:t>automatically</a:t>
            </a:r>
            <a:r>
              <a:rPr sz="1400" i="1" spc="-55" dirty="0">
                <a:latin typeface="Arial"/>
                <a:cs typeface="Arial"/>
              </a:rPr>
              <a:t> </a:t>
            </a:r>
            <a:r>
              <a:rPr sz="1400" i="1" dirty="0">
                <a:latin typeface="Arial"/>
                <a:cs typeface="Arial"/>
              </a:rPr>
              <a:t>triggers</a:t>
            </a:r>
            <a:r>
              <a:rPr sz="1400" i="1" spc="-65" dirty="0">
                <a:latin typeface="Arial"/>
                <a:cs typeface="Arial"/>
              </a:rPr>
              <a:t> </a:t>
            </a:r>
            <a:r>
              <a:rPr sz="1400" i="1" dirty="0">
                <a:latin typeface="Arial"/>
                <a:cs typeface="Arial"/>
              </a:rPr>
              <a:t>build</a:t>
            </a:r>
            <a:r>
              <a:rPr sz="1400" i="1" spc="-25" dirty="0">
                <a:latin typeface="Arial"/>
                <a:cs typeface="Arial"/>
              </a:rPr>
              <a:t> </a:t>
            </a:r>
            <a:r>
              <a:rPr sz="1400" i="1" dirty="0">
                <a:latin typeface="Arial"/>
                <a:cs typeface="Arial"/>
              </a:rPr>
              <a:t>and </a:t>
            </a:r>
            <a:r>
              <a:rPr sz="1400" i="1" spc="-370" dirty="0">
                <a:latin typeface="Arial"/>
                <a:cs typeface="Arial"/>
              </a:rPr>
              <a:t> </a:t>
            </a:r>
            <a:r>
              <a:rPr sz="1400" i="1" spc="-5" dirty="0">
                <a:latin typeface="Arial"/>
                <a:cs typeface="Arial"/>
              </a:rPr>
              <a:t>deploy</a:t>
            </a:r>
            <a:endParaRPr sz="1400" dirty="0">
              <a:latin typeface="Arial"/>
              <a:cs typeface="Arial"/>
            </a:endParaRPr>
          </a:p>
        </p:txBody>
      </p:sp>
      <p:sp>
        <p:nvSpPr>
          <p:cNvPr id="16" name="object 16"/>
          <p:cNvSpPr txBox="1"/>
          <p:nvPr/>
        </p:nvSpPr>
        <p:spPr>
          <a:xfrm>
            <a:off x="2917063" y="5403291"/>
            <a:ext cx="1891664" cy="666750"/>
          </a:xfrm>
          <a:prstGeom prst="rect">
            <a:avLst/>
          </a:prstGeom>
        </p:spPr>
        <p:txBody>
          <a:bodyPr vert="horz" wrap="square" lIns="0" tIns="12700" rIns="0" bIns="0" rtlCol="0">
            <a:spAutoFit/>
          </a:bodyPr>
          <a:lstStyle/>
          <a:p>
            <a:pPr marL="12700" marR="5080" algn="just">
              <a:lnSpc>
                <a:spcPct val="100000"/>
              </a:lnSpc>
              <a:spcBef>
                <a:spcPts val="100"/>
              </a:spcBef>
            </a:pPr>
            <a:r>
              <a:rPr sz="1400" i="1" spc="-5" dirty="0">
                <a:latin typeface="Times New Roman" panose="02020603050405020304" pitchFamily="18" charset="0"/>
                <a:cs typeface="Times New Roman" panose="02020603050405020304" pitchFamily="18" charset="0"/>
              </a:rPr>
              <a:t>From</a:t>
            </a:r>
            <a:r>
              <a:rPr sz="1400" i="1" spc="-5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Solution</a:t>
            </a:r>
            <a:r>
              <a:rPr sz="1400" i="1" spc="-5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Explorer, </a:t>
            </a:r>
            <a:r>
              <a:rPr sz="1400" i="1" spc="-37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right</a:t>
            </a:r>
            <a:r>
              <a:rPr sz="1400" i="1" spc="-4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click</a:t>
            </a:r>
            <a:r>
              <a:rPr sz="1400" i="1" spc="-3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on</a:t>
            </a:r>
            <a:r>
              <a:rPr sz="1400" i="1" spc="-3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the</a:t>
            </a:r>
            <a:r>
              <a:rPr sz="1400" i="1" spc="-4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project </a:t>
            </a:r>
            <a:r>
              <a:rPr sz="1400" i="1" spc="-37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and</a:t>
            </a:r>
            <a:r>
              <a:rPr sz="1400" i="1" spc="-3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select</a:t>
            </a:r>
            <a:r>
              <a:rPr sz="1400" i="1" spc="-5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Properties</a:t>
            </a:r>
            <a:endParaRPr sz="1400" dirty="0">
              <a:latin typeface="Times New Roman" panose="02020603050405020304" pitchFamily="18" charset="0"/>
              <a:cs typeface="Times New Roman" panose="02020603050405020304" pitchFamily="18" charset="0"/>
            </a:endParaRPr>
          </a:p>
        </p:txBody>
      </p:sp>
      <p:sp>
        <p:nvSpPr>
          <p:cNvPr id="17" name="object 17"/>
          <p:cNvSpPr txBox="1"/>
          <p:nvPr/>
        </p:nvSpPr>
        <p:spPr>
          <a:xfrm>
            <a:off x="5248402" y="4767452"/>
            <a:ext cx="2007870" cy="879475"/>
          </a:xfrm>
          <a:prstGeom prst="rect">
            <a:avLst/>
          </a:prstGeom>
        </p:spPr>
        <p:txBody>
          <a:bodyPr vert="horz" wrap="square" lIns="0" tIns="12700" rIns="0" bIns="0" rtlCol="0">
            <a:spAutoFit/>
          </a:bodyPr>
          <a:lstStyle/>
          <a:p>
            <a:pPr marL="12700" marR="5080">
              <a:lnSpc>
                <a:spcPct val="100000"/>
              </a:lnSpc>
              <a:spcBef>
                <a:spcPts val="100"/>
              </a:spcBef>
            </a:pPr>
            <a:r>
              <a:rPr sz="1400" i="1" dirty="0">
                <a:latin typeface="Times New Roman" panose="02020603050405020304" pitchFamily="18" charset="0"/>
                <a:cs typeface="Times New Roman" panose="02020603050405020304" pitchFamily="18" charset="0"/>
              </a:rPr>
              <a:t>Under</a:t>
            </a:r>
            <a:r>
              <a:rPr sz="1400" i="1" spc="-6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Deployment,</a:t>
            </a:r>
            <a:r>
              <a:rPr sz="1400" i="1" spc="-9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enter </a:t>
            </a:r>
            <a:r>
              <a:rPr sz="1400" i="1" spc="-37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the SSAS server where </a:t>
            </a:r>
            <a:r>
              <a:rPr sz="1400" i="1" spc="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you </a:t>
            </a:r>
            <a:r>
              <a:rPr sz="1400" i="1" spc="-5" dirty="0">
                <a:latin typeface="Times New Roman" panose="02020603050405020304" pitchFamily="18" charset="0"/>
                <a:cs typeface="Times New Roman" panose="02020603050405020304" pitchFamily="18" charset="0"/>
              </a:rPr>
              <a:t>would </a:t>
            </a:r>
            <a:r>
              <a:rPr sz="1400" i="1" dirty="0">
                <a:latin typeface="Times New Roman" panose="02020603050405020304" pitchFamily="18" charset="0"/>
                <a:cs typeface="Times New Roman" panose="02020603050405020304" pitchFamily="18" charset="0"/>
              </a:rPr>
              <a:t>like to deploy </a:t>
            </a:r>
            <a:r>
              <a:rPr sz="1400" i="1" spc="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the</a:t>
            </a:r>
            <a:r>
              <a:rPr sz="1400" i="1" spc="-2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cube</a:t>
            </a:r>
            <a:endParaRPr sz="1400" dirty="0">
              <a:latin typeface="Times New Roman" panose="02020603050405020304" pitchFamily="18" charset="0"/>
              <a:cs typeface="Times New Roman" panose="02020603050405020304" pitchFamily="18" charset="0"/>
            </a:endParaRPr>
          </a:p>
        </p:txBody>
      </p:sp>
      <p:grpSp>
        <p:nvGrpSpPr>
          <p:cNvPr id="18" name="object 18"/>
          <p:cNvGrpSpPr/>
          <p:nvPr/>
        </p:nvGrpSpPr>
        <p:grpSpPr>
          <a:xfrm>
            <a:off x="731519" y="2805696"/>
            <a:ext cx="10998709" cy="3674364"/>
            <a:chOff x="731519" y="2805696"/>
            <a:chExt cx="10998709" cy="3674364"/>
          </a:xfrm>
        </p:grpSpPr>
        <p:pic>
          <p:nvPicPr>
            <p:cNvPr id="19" name="object 19"/>
            <p:cNvPicPr/>
            <p:nvPr/>
          </p:nvPicPr>
          <p:blipFill>
            <a:blip r:embed="rId3" cstate="print"/>
            <a:stretch>
              <a:fillRect/>
            </a:stretch>
          </p:blipFill>
          <p:spPr>
            <a:xfrm>
              <a:off x="731519" y="2805696"/>
              <a:ext cx="2445893" cy="3674364"/>
            </a:xfrm>
            <a:prstGeom prst="rect">
              <a:avLst/>
            </a:prstGeom>
          </p:spPr>
        </p:pic>
        <p:pic>
          <p:nvPicPr>
            <p:cNvPr id="20" name="object 20"/>
            <p:cNvPicPr/>
            <p:nvPr/>
          </p:nvPicPr>
          <p:blipFill>
            <a:blip r:embed="rId4" cstate="print"/>
            <a:stretch>
              <a:fillRect/>
            </a:stretch>
          </p:blipFill>
          <p:spPr>
            <a:xfrm>
              <a:off x="926591" y="3000756"/>
              <a:ext cx="1876044" cy="3104388"/>
            </a:xfrm>
            <a:prstGeom prst="rect">
              <a:avLst/>
            </a:prstGeom>
          </p:spPr>
        </p:pic>
        <p:pic>
          <p:nvPicPr>
            <p:cNvPr id="21" name="object 21"/>
            <p:cNvPicPr/>
            <p:nvPr/>
          </p:nvPicPr>
          <p:blipFill>
            <a:blip r:embed="rId5" cstate="print"/>
            <a:stretch>
              <a:fillRect/>
            </a:stretch>
          </p:blipFill>
          <p:spPr>
            <a:xfrm>
              <a:off x="8304276" y="3471659"/>
              <a:ext cx="3425952" cy="2156332"/>
            </a:xfrm>
            <a:prstGeom prst="rect">
              <a:avLst/>
            </a:prstGeom>
          </p:spPr>
        </p:pic>
        <p:pic>
          <p:nvPicPr>
            <p:cNvPr id="22" name="object 22"/>
            <p:cNvPicPr/>
            <p:nvPr/>
          </p:nvPicPr>
          <p:blipFill>
            <a:blip r:embed="rId6" cstate="print"/>
            <a:stretch>
              <a:fillRect/>
            </a:stretch>
          </p:blipFill>
          <p:spPr>
            <a:xfrm>
              <a:off x="8499348" y="3666744"/>
              <a:ext cx="2855976" cy="1586484"/>
            </a:xfrm>
            <a:prstGeom prst="rect">
              <a:avLst/>
            </a:prstGeom>
          </p:spPr>
        </p:pic>
        <p:pic>
          <p:nvPicPr>
            <p:cNvPr id="23" name="object 23"/>
            <p:cNvPicPr/>
            <p:nvPr/>
          </p:nvPicPr>
          <p:blipFill>
            <a:blip r:embed="rId7" cstate="print"/>
            <a:stretch>
              <a:fillRect/>
            </a:stretch>
          </p:blipFill>
          <p:spPr>
            <a:xfrm>
              <a:off x="3297936" y="2825496"/>
              <a:ext cx="5036820" cy="2231262"/>
            </a:xfrm>
            <a:prstGeom prst="rect">
              <a:avLst/>
            </a:prstGeom>
          </p:spPr>
        </p:pic>
        <p:pic>
          <p:nvPicPr>
            <p:cNvPr id="24" name="object 24"/>
            <p:cNvPicPr/>
            <p:nvPr/>
          </p:nvPicPr>
          <p:blipFill>
            <a:blip r:embed="rId8" cstate="print"/>
            <a:stretch>
              <a:fillRect/>
            </a:stretch>
          </p:blipFill>
          <p:spPr>
            <a:xfrm>
              <a:off x="3493008" y="3020568"/>
              <a:ext cx="4466844" cy="1661160"/>
            </a:xfrm>
            <a:prstGeom prst="rect">
              <a:avLst/>
            </a:prstGeom>
          </p:spPr>
        </p:pic>
        <p:sp>
          <p:nvSpPr>
            <p:cNvPr id="25" name="object 25"/>
            <p:cNvSpPr/>
            <p:nvPr/>
          </p:nvSpPr>
          <p:spPr>
            <a:xfrm>
              <a:off x="8078306" y="2915522"/>
              <a:ext cx="2745105" cy="577850"/>
            </a:xfrm>
            <a:custGeom>
              <a:avLst/>
              <a:gdLst/>
              <a:ahLst/>
              <a:cxnLst/>
              <a:rect l="l" t="t" r="r" b="b"/>
              <a:pathLst>
                <a:path w="2745104" h="577850">
                  <a:moveTo>
                    <a:pt x="2744597" y="481330"/>
                  </a:moveTo>
                  <a:lnTo>
                    <a:pt x="201040" y="481330"/>
                  </a:lnTo>
                  <a:lnTo>
                    <a:pt x="208599" y="518820"/>
                  </a:lnTo>
                  <a:lnTo>
                    <a:pt x="229219" y="549417"/>
                  </a:lnTo>
                  <a:lnTo>
                    <a:pt x="259816" y="570037"/>
                  </a:lnTo>
                  <a:lnTo>
                    <a:pt x="297306" y="577596"/>
                  </a:lnTo>
                  <a:lnTo>
                    <a:pt x="2648330" y="577596"/>
                  </a:lnTo>
                  <a:lnTo>
                    <a:pt x="2685821" y="570037"/>
                  </a:lnTo>
                  <a:lnTo>
                    <a:pt x="2716418" y="549417"/>
                  </a:lnTo>
                  <a:lnTo>
                    <a:pt x="2737038" y="518820"/>
                  </a:lnTo>
                  <a:lnTo>
                    <a:pt x="2744597" y="481330"/>
                  </a:lnTo>
                  <a:close/>
                </a:path>
                <a:path w="2745104" h="577850">
                  <a:moveTo>
                    <a:pt x="2648330" y="0"/>
                  </a:moveTo>
                  <a:lnTo>
                    <a:pt x="297306" y="0"/>
                  </a:lnTo>
                  <a:lnTo>
                    <a:pt x="259816" y="7558"/>
                  </a:lnTo>
                  <a:lnTo>
                    <a:pt x="229219" y="28178"/>
                  </a:lnTo>
                  <a:lnTo>
                    <a:pt x="208599" y="58775"/>
                  </a:lnTo>
                  <a:lnTo>
                    <a:pt x="201040" y="96266"/>
                  </a:lnTo>
                  <a:lnTo>
                    <a:pt x="201040" y="336931"/>
                  </a:lnTo>
                  <a:lnTo>
                    <a:pt x="0" y="541782"/>
                  </a:lnTo>
                  <a:lnTo>
                    <a:pt x="201040" y="481330"/>
                  </a:lnTo>
                  <a:lnTo>
                    <a:pt x="2744597" y="481330"/>
                  </a:lnTo>
                  <a:lnTo>
                    <a:pt x="2744597" y="96266"/>
                  </a:lnTo>
                  <a:lnTo>
                    <a:pt x="2737038" y="58775"/>
                  </a:lnTo>
                  <a:lnTo>
                    <a:pt x="2716418" y="28178"/>
                  </a:lnTo>
                  <a:lnTo>
                    <a:pt x="2685821" y="7558"/>
                  </a:lnTo>
                  <a:lnTo>
                    <a:pt x="2648330" y="0"/>
                  </a:lnTo>
                  <a:close/>
                </a:path>
              </a:pathLst>
            </a:custGeom>
            <a:solidFill>
              <a:srgbClr val="41B6E4"/>
            </a:solidFill>
          </p:spPr>
          <p:txBody>
            <a:bodyPr wrap="square" lIns="0" tIns="0" rIns="0" bIns="0" rtlCol="0"/>
            <a:lstStyle/>
            <a:p>
              <a:r>
                <a:rPr lang="en-US" sz="1400" dirty="0">
                  <a:latin typeface="Times New Roman" panose="02020603050405020304" pitchFamily="18" charset="0"/>
                  <a:cs typeface="Times New Roman" panose="02020603050405020304" pitchFamily="18" charset="0"/>
                </a:rPr>
                <a:t>	Ensure</a:t>
              </a:r>
              <a:r>
                <a:rPr lang="en-US" sz="1400" spc="-45"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the</a:t>
              </a:r>
              <a:r>
                <a:rPr lang="en-US" sz="1400" spc="-3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server</a:t>
              </a:r>
              <a:r>
                <a:rPr lang="en-US" sz="1400" spc="-3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a:t>
              </a:r>
              <a:r>
                <a:rPr lang="en-US" sz="1400" spc="-2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running </a:t>
              </a:r>
              <a:r>
                <a:rPr lang="en-US" sz="1400" spc="-37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in</a:t>
              </a:r>
              <a:r>
                <a:rPr lang="en-US" sz="1400" spc="-15"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multidimensional</a:t>
              </a:r>
              <a:r>
                <a:rPr lang="en-US" sz="1400" spc="-45"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mode</a:t>
              </a:r>
              <a:endParaRPr lang="en-US" sz="1400" dirty="0">
                <a:latin typeface="Times New Roman" panose="02020603050405020304" pitchFamily="18" charset="0"/>
                <a:cs typeface="Times New Roman" panose="02020603050405020304" pitchFamily="18" charset="0"/>
              </a:endParaRPr>
            </a:p>
            <a:p>
              <a:endParaRPr dirty="0"/>
            </a:p>
          </p:txBody>
        </p:sp>
        <p:sp>
          <p:nvSpPr>
            <p:cNvPr id="26" name="object 26"/>
            <p:cNvSpPr/>
            <p:nvPr/>
          </p:nvSpPr>
          <p:spPr>
            <a:xfrm>
              <a:off x="8110965" y="2871978"/>
              <a:ext cx="2745105" cy="577850"/>
            </a:xfrm>
            <a:custGeom>
              <a:avLst/>
              <a:gdLst/>
              <a:ahLst/>
              <a:cxnLst/>
              <a:rect l="l" t="t" r="r" b="b"/>
              <a:pathLst>
                <a:path w="2745104" h="577850">
                  <a:moveTo>
                    <a:pt x="201040" y="96266"/>
                  </a:moveTo>
                  <a:lnTo>
                    <a:pt x="208599" y="58775"/>
                  </a:lnTo>
                  <a:lnTo>
                    <a:pt x="229219" y="28178"/>
                  </a:lnTo>
                  <a:lnTo>
                    <a:pt x="259816" y="7558"/>
                  </a:lnTo>
                  <a:lnTo>
                    <a:pt x="297306" y="0"/>
                  </a:lnTo>
                  <a:lnTo>
                    <a:pt x="624967" y="0"/>
                  </a:lnTo>
                  <a:lnTo>
                    <a:pt x="1260855" y="0"/>
                  </a:lnTo>
                  <a:lnTo>
                    <a:pt x="2648330" y="0"/>
                  </a:lnTo>
                  <a:lnTo>
                    <a:pt x="2685821" y="7558"/>
                  </a:lnTo>
                  <a:lnTo>
                    <a:pt x="2716418" y="28178"/>
                  </a:lnTo>
                  <a:lnTo>
                    <a:pt x="2737038" y="58775"/>
                  </a:lnTo>
                  <a:lnTo>
                    <a:pt x="2744597" y="96266"/>
                  </a:lnTo>
                  <a:lnTo>
                    <a:pt x="2744597" y="336931"/>
                  </a:lnTo>
                  <a:lnTo>
                    <a:pt x="2744597" y="481330"/>
                  </a:lnTo>
                  <a:lnTo>
                    <a:pt x="2737038" y="518820"/>
                  </a:lnTo>
                  <a:lnTo>
                    <a:pt x="2716418" y="549417"/>
                  </a:lnTo>
                  <a:lnTo>
                    <a:pt x="2685821" y="570037"/>
                  </a:lnTo>
                  <a:lnTo>
                    <a:pt x="2648330" y="577596"/>
                  </a:lnTo>
                  <a:lnTo>
                    <a:pt x="1260855" y="577596"/>
                  </a:lnTo>
                  <a:lnTo>
                    <a:pt x="624967" y="577596"/>
                  </a:lnTo>
                  <a:lnTo>
                    <a:pt x="297306" y="577596"/>
                  </a:lnTo>
                  <a:lnTo>
                    <a:pt x="259816" y="570037"/>
                  </a:lnTo>
                  <a:lnTo>
                    <a:pt x="229219" y="549417"/>
                  </a:lnTo>
                  <a:lnTo>
                    <a:pt x="208599" y="518820"/>
                  </a:lnTo>
                  <a:lnTo>
                    <a:pt x="201040" y="481330"/>
                  </a:lnTo>
                  <a:lnTo>
                    <a:pt x="0" y="541782"/>
                  </a:lnTo>
                  <a:lnTo>
                    <a:pt x="201040" y="336931"/>
                  </a:lnTo>
                  <a:lnTo>
                    <a:pt x="201040" y="96266"/>
                  </a:lnTo>
                  <a:close/>
                </a:path>
              </a:pathLst>
            </a:custGeom>
            <a:ln w="25399">
              <a:solidFill>
                <a:srgbClr val="2C85A8"/>
              </a:solidFill>
            </a:ln>
          </p:spPr>
          <p:txBody>
            <a:bodyPr wrap="square" lIns="0" tIns="0" rIns="0" bIns="0" rtlCol="0"/>
            <a:lstStyle/>
            <a:p>
              <a:endParaRPr/>
            </a:p>
          </p:txBody>
        </p:sp>
      </p:grpSp>
      <p:sp>
        <p:nvSpPr>
          <p:cNvPr id="28" name="object 28"/>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400" b="1" i="0" kern="1200">
                <a:solidFill>
                  <a:srgbClr val="001E60"/>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50"/>
              </a:lnSpc>
            </a:pPr>
            <a:fld id="{81D60167-4931-47E6-BA6A-407CBD079E47}" type="slidenum">
              <a:rPr lang="en-US" smtClean="0"/>
              <a:pPr marL="38100">
                <a:lnSpc>
                  <a:spcPts val="1650"/>
                </a:lnSpc>
              </a:pPr>
              <a:t>41</a:t>
            </a:fld>
            <a:endParaRPr dirty="0"/>
          </a:p>
        </p:txBody>
      </p:sp>
      <p:grpSp>
        <p:nvGrpSpPr>
          <p:cNvPr id="34" name="object 2">
            <a:extLst>
              <a:ext uri="{FF2B5EF4-FFF2-40B4-BE49-F238E27FC236}">
                <a16:creationId xmlns:a16="http://schemas.microsoft.com/office/drawing/2014/main" id="{CC8D6DD6-E6CB-4333-B9E4-54F413368139}"/>
              </a:ext>
            </a:extLst>
          </p:cNvPr>
          <p:cNvGrpSpPr/>
          <p:nvPr/>
        </p:nvGrpSpPr>
        <p:grpSpPr>
          <a:xfrm>
            <a:off x="1667259" y="466939"/>
            <a:ext cx="9822815" cy="506730"/>
            <a:chOff x="1538986" y="491998"/>
            <a:chExt cx="9822815" cy="506730"/>
          </a:xfrm>
        </p:grpSpPr>
        <p:sp>
          <p:nvSpPr>
            <p:cNvPr id="35" name="object 3">
              <a:extLst>
                <a:ext uri="{FF2B5EF4-FFF2-40B4-BE49-F238E27FC236}">
                  <a16:creationId xmlns:a16="http://schemas.microsoft.com/office/drawing/2014/main" id="{8B330031-5580-48AF-AE3E-D5F019F7DFD3}"/>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36" name="object 4">
              <a:extLst>
                <a:ext uri="{FF2B5EF4-FFF2-40B4-BE49-F238E27FC236}">
                  <a16:creationId xmlns:a16="http://schemas.microsoft.com/office/drawing/2014/main" id="{8693535D-A9EA-4125-915B-27619C77CEF0}"/>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sp>
        <p:nvSpPr>
          <p:cNvPr id="37" name="object 5">
            <a:extLst>
              <a:ext uri="{FF2B5EF4-FFF2-40B4-BE49-F238E27FC236}">
                <a16:creationId xmlns:a16="http://schemas.microsoft.com/office/drawing/2014/main" id="{4E491FBD-2BD0-471C-8DD6-89D43EAEC450}"/>
              </a:ext>
            </a:extLst>
          </p:cNvPr>
          <p:cNvSpPr txBox="1"/>
          <p:nvPr/>
        </p:nvSpPr>
        <p:spPr>
          <a:xfrm>
            <a:off x="1685419" y="581636"/>
            <a:ext cx="9463837" cy="579646"/>
          </a:xfrm>
          <a:prstGeom prst="rect">
            <a:avLst/>
          </a:prstGeom>
        </p:spPr>
        <p:txBody>
          <a:bodyPr vert="horz" wrap="square" lIns="0" tIns="12700" rIns="0" bIns="0" rtlCol="0">
            <a:spAutoFit/>
          </a:bodyPr>
          <a:lstStyle/>
          <a:p>
            <a:pPr marL="12700">
              <a:spcBef>
                <a:spcPts val="100"/>
              </a:spcBef>
            </a:pPr>
            <a:r>
              <a:rPr sz="1800" b="1" spc="-5" dirty="0">
                <a:solidFill>
                  <a:srgbClr val="434343"/>
                </a:solidFill>
                <a:latin typeface="Calibri"/>
                <a:cs typeface="Calibri"/>
              </a:rPr>
              <a:t>Multidimensional</a:t>
            </a:r>
            <a:r>
              <a:rPr sz="1800" b="1" spc="-15" dirty="0">
                <a:solidFill>
                  <a:srgbClr val="434343"/>
                </a:solidFill>
                <a:latin typeface="Calibri"/>
                <a:cs typeface="Calibri"/>
              </a:rPr>
              <a:t> </a:t>
            </a:r>
            <a:r>
              <a:rPr sz="1800" b="1" spc="-5" dirty="0">
                <a:solidFill>
                  <a:srgbClr val="434343"/>
                </a:solidFill>
                <a:latin typeface="Calibri"/>
                <a:cs typeface="Calibri"/>
              </a:rPr>
              <a:t>Model</a:t>
            </a:r>
            <a:r>
              <a:rPr sz="1800" b="1" spc="-25" dirty="0">
                <a:solidFill>
                  <a:srgbClr val="434343"/>
                </a:solidFill>
                <a:latin typeface="Calibri"/>
                <a:cs typeface="Calibri"/>
              </a:rPr>
              <a:t> </a:t>
            </a:r>
            <a:r>
              <a:rPr sz="1800" b="1" dirty="0">
                <a:solidFill>
                  <a:srgbClr val="434343"/>
                </a:solidFill>
                <a:latin typeface="Calibri"/>
                <a:cs typeface="Calibri"/>
              </a:rPr>
              <a:t>–</a:t>
            </a:r>
            <a:r>
              <a:rPr sz="1800" b="1" spc="20" dirty="0">
                <a:solidFill>
                  <a:srgbClr val="434343"/>
                </a:solidFill>
                <a:latin typeface="Calibri"/>
                <a:cs typeface="Calibri"/>
              </a:rPr>
              <a:t> </a:t>
            </a:r>
            <a:r>
              <a:rPr lang="en-US" sz="1800" b="1" spc="-5" dirty="0">
                <a:solidFill>
                  <a:srgbClr val="434343"/>
                </a:solidFill>
                <a:latin typeface="Calibri"/>
                <a:cs typeface="Calibri"/>
              </a:rPr>
              <a:t>Multidimensional</a:t>
            </a:r>
            <a:r>
              <a:rPr lang="en-US" sz="1800" b="1" spc="-15" dirty="0">
                <a:solidFill>
                  <a:srgbClr val="434343"/>
                </a:solidFill>
                <a:latin typeface="Calibri"/>
                <a:cs typeface="Calibri"/>
              </a:rPr>
              <a:t> </a:t>
            </a:r>
            <a:r>
              <a:rPr lang="en-US" sz="1800" b="1" spc="-5" dirty="0">
                <a:solidFill>
                  <a:srgbClr val="434343"/>
                </a:solidFill>
                <a:latin typeface="Calibri"/>
                <a:cs typeface="Calibri"/>
              </a:rPr>
              <a:t>Cube</a:t>
            </a:r>
            <a:r>
              <a:rPr lang="en-US" sz="1800" b="1" spc="-10" dirty="0">
                <a:solidFill>
                  <a:srgbClr val="434343"/>
                </a:solidFill>
                <a:latin typeface="Calibri"/>
                <a:cs typeface="Calibri"/>
              </a:rPr>
              <a:t> </a:t>
            </a:r>
            <a:r>
              <a:rPr lang="en-US" sz="1800" b="1" spc="-5" dirty="0">
                <a:solidFill>
                  <a:srgbClr val="434343"/>
                </a:solidFill>
                <a:latin typeface="Calibri"/>
                <a:cs typeface="Calibri"/>
              </a:rPr>
              <a:t>Deployment</a:t>
            </a:r>
            <a:endParaRPr lang="en-US" sz="1800" dirty="0">
              <a:latin typeface="Arial"/>
              <a:cs typeface="Arial"/>
            </a:endParaRPr>
          </a:p>
          <a:p>
            <a:pPr marL="12700">
              <a:lnSpc>
                <a:spcPct val="100000"/>
              </a:lnSpc>
              <a:spcBef>
                <a:spcPts val="100"/>
              </a:spcBef>
            </a:pPr>
            <a:endParaRPr sz="1800" dirty="0">
              <a:latin typeface="Calibri"/>
              <a:cs typeface="Calibri"/>
            </a:endParaRPr>
          </a:p>
        </p:txBody>
      </p:sp>
      <p:grpSp>
        <p:nvGrpSpPr>
          <p:cNvPr id="38" name="object 6">
            <a:extLst>
              <a:ext uri="{FF2B5EF4-FFF2-40B4-BE49-F238E27FC236}">
                <a16:creationId xmlns:a16="http://schemas.microsoft.com/office/drawing/2014/main" id="{A7B42688-6201-4147-AB89-D490F1A96250}"/>
              </a:ext>
            </a:extLst>
          </p:cNvPr>
          <p:cNvGrpSpPr/>
          <p:nvPr/>
        </p:nvGrpSpPr>
        <p:grpSpPr>
          <a:xfrm>
            <a:off x="932944" y="327901"/>
            <a:ext cx="752475" cy="751840"/>
            <a:chOff x="899674" y="382524"/>
            <a:chExt cx="752475" cy="751840"/>
          </a:xfrm>
        </p:grpSpPr>
        <p:sp>
          <p:nvSpPr>
            <p:cNvPr id="39" name="object 7">
              <a:extLst>
                <a:ext uri="{FF2B5EF4-FFF2-40B4-BE49-F238E27FC236}">
                  <a16:creationId xmlns:a16="http://schemas.microsoft.com/office/drawing/2014/main" id="{A905B58E-4433-41D8-A605-A2093087AD78}"/>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40" name="object 8">
              <a:extLst>
                <a:ext uri="{FF2B5EF4-FFF2-40B4-BE49-F238E27FC236}">
                  <a16:creationId xmlns:a16="http://schemas.microsoft.com/office/drawing/2014/main" id="{B6476380-14EA-4728-8F74-1AC883EAF174}"/>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41" name="object 9">
            <a:extLst>
              <a:ext uri="{FF2B5EF4-FFF2-40B4-BE49-F238E27FC236}">
                <a16:creationId xmlns:a16="http://schemas.microsoft.com/office/drawing/2014/main" id="{452062A6-8A5C-4B37-90E1-F87F0372B308}"/>
              </a:ext>
            </a:extLst>
          </p:cNvPr>
          <p:cNvSpPr txBox="1"/>
          <p:nvPr/>
        </p:nvSpPr>
        <p:spPr>
          <a:xfrm>
            <a:off x="1000838" y="50198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8</a:t>
            </a:r>
            <a:endParaRPr sz="2700" dirty="0">
              <a:latin typeface="Calibri"/>
              <a:cs typeface="Calibri"/>
            </a:endParaRPr>
          </a:p>
        </p:txBody>
      </p:sp>
      <p:sp>
        <p:nvSpPr>
          <p:cNvPr id="30" name="object 27">
            <a:extLst>
              <a:ext uri="{FF2B5EF4-FFF2-40B4-BE49-F238E27FC236}">
                <a16:creationId xmlns:a16="http://schemas.microsoft.com/office/drawing/2014/main" id="{0EB30707-F5FD-1FA9-33D5-9494039202E3}"/>
              </a:ext>
            </a:extLst>
          </p:cNvPr>
          <p:cNvSpPr txBox="1"/>
          <p:nvPr/>
        </p:nvSpPr>
        <p:spPr>
          <a:xfrm>
            <a:off x="931570" y="1132078"/>
            <a:ext cx="10292715" cy="1305486"/>
          </a:xfrm>
          <a:prstGeom prst="rect">
            <a:avLst/>
          </a:prstGeom>
        </p:spPr>
        <p:txBody>
          <a:bodyPr vert="horz" wrap="square" lIns="0" tIns="12700" rIns="0" bIns="0" rtlCol="0">
            <a:spAutoFit/>
          </a:bodyPr>
          <a:lstStyle/>
          <a:p>
            <a:pPr marL="299085" marR="5080" indent="-287020">
              <a:lnSpc>
                <a:spcPct val="100000"/>
              </a:lnSpc>
              <a:spcBef>
                <a:spcPts val="100"/>
              </a:spcBef>
              <a:buFont typeface="Arial" panose="020B0604020202020204" pitchFamily="34" charset="0"/>
              <a:buChar char="•"/>
              <a:tabLst>
                <a:tab pos="299720" algn="l"/>
              </a:tabLst>
            </a:pPr>
            <a:r>
              <a:rPr sz="1400" dirty="0">
                <a:latin typeface="Times New Roman" panose="02020603050405020304" pitchFamily="18" charset="0"/>
                <a:cs typeface="Times New Roman" panose="02020603050405020304" pitchFamily="18" charset="0"/>
              </a:rPr>
              <a:t>After</a:t>
            </a:r>
            <a:r>
              <a:rPr sz="1400" spc="-1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modeling,</a:t>
            </a:r>
            <a:r>
              <a:rPr sz="1400" spc="3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the </a:t>
            </a:r>
            <a:r>
              <a:rPr sz="1400" dirty="0">
                <a:latin typeface="Times New Roman" panose="02020603050405020304" pitchFamily="18" charset="0"/>
                <a:cs typeface="Times New Roman" panose="02020603050405020304" pitchFamily="18" charset="0"/>
              </a:rPr>
              <a:t>most</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important</a:t>
            </a:r>
            <a:r>
              <a:rPr sz="1400" spc="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step </a:t>
            </a:r>
            <a:r>
              <a:rPr sz="1400" dirty="0">
                <a:latin typeface="Times New Roman" panose="02020603050405020304" pitchFamily="18" charset="0"/>
                <a:cs typeface="Times New Roman" panose="02020603050405020304" pitchFamily="18" charset="0"/>
              </a:rPr>
              <a:t>to</a:t>
            </a:r>
            <a:r>
              <a:rPr sz="1400" spc="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make</a:t>
            </a:r>
            <a:r>
              <a:rPr sz="140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this</a:t>
            </a:r>
            <a:r>
              <a:rPr sz="1400" spc="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model</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available</a:t>
            </a:r>
            <a:r>
              <a:rPr sz="1400" spc="3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for</a:t>
            </a:r>
            <a:r>
              <a:rPr sz="1400" spc="-5" dirty="0">
                <a:latin typeface="Times New Roman" panose="02020603050405020304" pitchFamily="18" charset="0"/>
                <a:cs typeface="Times New Roman" panose="02020603050405020304" pitchFamily="18" charset="0"/>
              </a:rPr>
              <a:t> use</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is</a:t>
            </a:r>
            <a:r>
              <a:rPr sz="1400" spc="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to</a:t>
            </a:r>
            <a:r>
              <a:rPr sz="1400" spc="-5" dirty="0">
                <a:latin typeface="Times New Roman" panose="02020603050405020304" pitchFamily="18" charset="0"/>
                <a:cs typeface="Times New Roman" panose="02020603050405020304" pitchFamily="18" charset="0"/>
              </a:rPr>
              <a:t> deploy</a:t>
            </a:r>
            <a:r>
              <a:rPr sz="1400" spc="2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the</a:t>
            </a:r>
            <a:r>
              <a:rPr sz="1400" spc="-5" dirty="0">
                <a:latin typeface="Times New Roman" panose="02020603050405020304" pitchFamily="18" charset="0"/>
                <a:cs typeface="Times New Roman" panose="02020603050405020304" pitchFamily="18" charset="0"/>
              </a:rPr>
              <a:t> model </a:t>
            </a:r>
            <a:r>
              <a:rPr sz="1400" spc="-484"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to </a:t>
            </a:r>
            <a:r>
              <a:rPr sz="1400" spc="-5" dirty="0">
                <a:latin typeface="Times New Roman" panose="02020603050405020304" pitchFamily="18" charset="0"/>
                <a:cs typeface="Times New Roman" panose="02020603050405020304" pitchFamily="18" charset="0"/>
              </a:rPr>
              <a:t>the</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server,</a:t>
            </a:r>
            <a:r>
              <a:rPr sz="1400" spc="1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Once</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a</a:t>
            </a:r>
            <a:r>
              <a:rPr sz="140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model</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is</a:t>
            </a:r>
            <a:r>
              <a:rPr sz="1400"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deployed</a:t>
            </a:r>
            <a:r>
              <a:rPr sz="1400" spc="4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on </a:t>
            </a:r>
            <a:r>
              <a:rPr sz="1400" dirty="0">
                <a:latin typeface="Times New Roman" panose="02020603050405020304" pitchFamily="18" charset="0"/>
                <a:cs typeface="Times New Roman" panose="02020603050405020304" pitchFamily="18" charset="0"/>
              </a:rPr>
              <a:t>the</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server,</a:t>
            </a:r>
            <a:r>
              <a:rPr sz="1400" spc="1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it </a:t>
            </a:r>
            <a:r>
              <a:rPr sz="1400" spc="-5" dirty="0">
                <a:latin typeface="Times New Roman" panose="02020603050405020304" pitchFamily="18" charset="0"/>
                <a:cs typeface="Times New Roman" panose="02020603050405020304" pitchFamily="18" charset="0"/>
              </a:rPr>
              <a:t>becomes</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available</a:t>
            </a:r>
            <a:r>
              <a:rPr sz="1400" spc="2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to </a:t>
            </a:r>
            <a:r>
              <a:rPr sz="1400" spc="-5" dirty="0">
                <a:latin typeface="Times New Roman" panose="02020603050405020304" pitchFamily="18" charset="0"/>
                <a:cs typeface="Times New Roman" panose="02020603050405020304" pitchFamily="18" charset="0"/>
              </a:rPr>
              <a:t>use</a:t>
            </a:r>
            <a:endParaRPr sz="1400" dirty="0">
              <a:latin typeface="Times New Roman" panose="02020603050405020304" pitchFamily="18" charset="0"/>
              <a:cs typeface="Times New Roman" panose="02020603050405020304" pitchFamily="18" charset="0"/>
            </a:endParaRPr>
          </a:p>
          <a:p>
            <a:pPr marL="299085" indent="-287020">
              <a:lnSpc>
                <a:spcPct val="100000"/>
              </a:lnSpc>
              <a:buFont typeface="Arial" panose="020B0604020202020204" pitchFamily="34" charset="0"/>
              <a:buChar char="•"/>
              <a:tabLst>
                <a:tab pos="299720" algn="l"/>
              </a:tabLst>
            </a:pPr>
            <a:r>
              <a:rPr sz="1400" spc="-10" dirty="0">
                <a:latin typeface="Times New Roman" panose="02020603050405020304" pitchFamily="18" charset="0"/>
                <a:cs typeface="Times New Roman" panose="02020603050405020304" pitchFamily="18" charset="0"/>
              </a:rPr>
              <a:t>Deployment</a:t>
            </a:r>
            <a:r>
              <a:rPr sz="1400" spc="5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involves</a:t>
            </a:r>
            <a:r>
              <a:rPr sz="1400" spc="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three</a:t>
            </a:r>
            <a:r>
              <a:rPr sz="1400" spc="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steps</a:t>
            </a:r>
            <a:r>
              <a:rPr sz="1400" spc="1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 </a:t>
            </a:r>
            <a:r>
              <a:rPr sz="1400" b="1" dirty="0">
                <a:latin typeface="Times New Roman" panose="02020603050405020304" pitchFamily="18" charset="0"/>
                <a:cs typeface="Times New Roman" panose="02020603050405020304" pitchFamily="18" charset="0"/>
              </a:rPr>
              <a:t>Build, </a:t>
            </a:r>
            <a:r>
              <a:rPr sz="1400" b="1" spc="-5" dirty="0">
                <a:latin typeface="Times New Roman" panose="02020603050405020304" pitchFamily="18" charset="0"/>
                <a:cs typeface="Times New Roman" panose="02020603050405020304" pitchFamily="18" charset="0"/>
              </a:rPr>
              <a:t>Deploy</a:t>
            </a:r>
            <a:r>
              <a:rPr sz="1400" b="1" spc="-10" dirty="0">
                <a:latin typeface="Times New Roman" panose="02020603050405020304" pitchFamily="18" charset="0"/>
                <a:cs typeface="Times New Roman" panose="02020603050405020304" pitchFamily="18" charset="0"/>
              </a:rPr>
              <a:t> </a:t>
            </a:r>
            <a:r>
              <a:rPr sz="1400" b="1" dirty="0">
                <a:latin typeface="Times New Roman" panose="02020603050405020304" pitchFamily="18" charset="0"/>
                <a:cs typeface="Times New Roman" panose="02020603050405020304" pitchFamily="18" charset="0"/>
              </a:rPr>
              <a:t>and</a:t>
            </a:r>
            <a:r>
              <a:rPr sz="1400" b="1" spc="10" dirty="0">
                <a:latin typeface="Times New Roman" panose="02020603050405020304" pitchFamily="18" charset="0"/>
                <a:cs typeface="Times New Roman" panose="02020603050405020304" pitchFamily="18" charset="0"/>
              </a:rPr>
              <a:t> </a:t>
            </a:r>
            <a:r>
              <a:rPr sz="1400" b="1" spc="-5" dirty="0">
                <a:latin typeface="Times New Roman" panose="02020603050405020304" pitchFamily="18" charset="0"/>
                <a:cs typeface="Times New Roman" panose="02020603050405020304" pitchFamily="18" charset="0"/>
              </a:rPr>
              <a:t>Process</a:t>
            </a:r>
            <a:endParaRPr sz="1400" dirty="0">
              <a:latin typeface="Times New Roman" panose="02020603050405020304" pitchFamily="18" charset="0"/>
              <a:cs typeface="Times New Roman" panose="02020603050405020304" pitchFamily="18" charset="0"/>
            </a:endParaRPr>
          </a:p>
          <a:p>
            <a:pPr marL="299085" indent="-287020">
              <a:lnSpc>
                <a:spcPct val="100000"/>
              </a:lnSpc>
              <a:buFont typeface="Arial" panose="020B0604020202020204" pitchFamily="34" charset="0"/>
              <a:buChar char="•"/>
              <a:tabLst>
                <a:tab pos="299720" algn="l"/>
              </a:tabLst>
            </a:pPr>
            <a:r>
              <a:rPr sz="1400" b="1" dirty="0">
                <a:latin typeface="Times New Roman" panose="02020603050405020304" pitchFamily="18" charset="0"/>
                <a:cs typeface="Times New Roman" panose="02020603050405020304" pitchFamily="18" charset="0"/>
              </a:rPr>
              <a:t>Build </a:t>
            </a:r>
            <a:r>
              <a:rPr sz="140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Ensures</a:t>
            </a:r>
            <a:r>
              <a:rPr sz="1400" spc="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that</a:t>
            </a:r>
            <a:r>
              <a:rPr sz="1400" spc="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all</a:t>
            </a:r>
            <a:r>
              <a:rPr sz="1400" spc="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the</a:t>
            </a:r>
            <a:r>
              <a:rPr sz="1400" spc="-5" dirty="0">
                <a:latin typeface="Times New Roman" panose="02020603050405020304" pitchFamily="18" charset="0"/>
                <a:cs typeface="Times New Roman" panose="02020603050405020304" pitchFamily="18" charset="0"/>
              </a:rPr>
              <a:t> relationships,</a:t>
            </a:r>
            <a:r>
              <a:rPr sz="1400" spc="35"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dimensions</a:t>
            </a:r>
            <a:r>
              <a:rPr sz="1400" spc="25"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and</a:t>
            </a:r>
            <a:r>
              <a:rPr sz="140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measures</a:t>
            </a:r>
            <a:r>
              <a:rPr sz="1400" spc="1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are</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correctly</a:t>
            </a:r>
            <a:r>
              <a:rPr sz="1400" spc="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defined</a:t>
            </a:r>
            <a:endParaRPr sz="1400" dirty="0">
              <a:latin typeface="Times New Roman" panose="02020603050405020304" pitchFamily="18" charset="0"/>
              <a:cs typeface="Times New Roman" panose="02020603050405020304" pitchFamily="18" charset="0"/>
            </a:endParaRPr>
          </a:p>
          <a:p>
            <a:pPr marL="299085" indent="-287020">
              <a:lnSpc>
                <a:spcPct val="100000"/>
              </a:lnSpc>
              <a:buFont typeface="Arial" panose="020B0604020202020204" pitchFamily="34" charset="0"/>
              <a:buChar char="•"/>
              <a:tabLst>
                <a:tab pos="299720" algn="l"/>
              </a:tabLst>
            </a:pPr>
            <a:r>
              <a:rPr sz="1400" b="1" spc="-5" dirty="0">
                <a:latin typeface="Times New Roman" panose="02020603050405020304" pitchFamily="18" charset="0"/>
                <a:cs typeface="Times New Roman" panose="02020603050405020304" pitchFamily="18" charset="0"/>
              </a:rPr>
              <a:t>Deploy</a:t>
            </a:r>
            <a:r>
              <a:rPr sz="1400" b="1"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t>
            </a:r>
            <a:r>
              <a:rPr sz="1400" spc="-5" dirty="0">
                <a:latin typeface="Times New Roman" panose="02020603050405020304" pitchFamily="18" charset="0"/>
                <a:cs typeface="Times New Roman" panose="02020603050405020304" pitchFamily="18" charset="0"/>
              </a:rPr>
              <a:t> Pushes</a:t>
            </a:r>
            <a:r>
              <a:rPr sz="1400" dirty="0">
                <a:latin typeface="Times New Roman" panose="02020603050405020304" pitchFamily="18" charset="0"/>
                <a:cs typeface="Times New Roman" panose="02020603050405020304" pitchFamily="18" charset="0"/>
              </a:rPr>
              <a:t> the</a:t>
            </a:r>
            <a:r>
              <a:rPr sz="1400" spc="-1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model</a:t>
            </a:r>
            <a:r>
              <a:rPr sz="1400" spc="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to </a:t>
            </a:r>
            <a:r>
              <a:rPr sz="1400" spc="-5" dirty="0">
                <a:latin typeface="Times New Roman" panose="02020603050405020304" pitchFamily="18" charset="0"/>
                <a:cs typeface="Times New Roman" panose="02020603050405020304" pitchFamily="18" charset="0"/>
              </a:rPr>
              <a:t>the</a:t>
            </a:r>
            <a:r>
              <a:rPr sz="1400" spc="-1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server</a:t>
            </a:r>
            <a:endParaRPr sz="1400" dirty="0">
              <a:latin typeface="Times New Roman" panose="02020603050405020304" pitchFamily="18" charset="0"/>
              <a:cs typeface="Times New Roman" panose="02020603050405020304" pitchFamily="18" charset="0"/>
            </a:endParaRPr>
          </a:p>
          <a:p>
            <a:pPr marL="299085" indent="-287020">
              <a:lnSpc>
                <a:spcPct val="100000"/>
              </a:lnSpc>
              <a:buFont typeface="Arial" panose="020B0604020202020204" pitchFamily="34" charset="0"/>
              <a:buChar char="•"/>
              <a:tabLst>
                <a:tab pos="299720" algn="l"/>
              </a:tabLst>
            </a:pPr>
            <a:r>
              <a:rPr sz="1400" b="1" spc="-5" dirty="0">
                <a:latin typeface="Times New Roman" panose="02020603050405020304" pitchFamily="18" charset="0"/>
                <a:cs typeface="Times New Roman" panose="02020603050405020304" pitchFamily="18" charset="0"/>
              </a:rPr>
              <a:t>Process</a:t>
            </a:r>
            <a:r>
              <a:rPr sz="1400" b="1" spc="1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t>
            </a:r>
            <a:r>
              <a:rPr sz="1400" spc="-5" dirty="0">
                <a:latin typeface="Times New Roman" panose="02020603050405020304" pitchFamily="18" charset="0"/>
                <a:cs typeface="Times New Roman" panose="02020603050405020304" pitchFamily="18" charset="0"/>
              </a:rPr>
              <a:t> Processes</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all</a:t>
            </a:r>
            <a:r>
              <a:rPr sz="1400" dirty="0">
                <a:latin typeface="Times New Roman" panose="02020603050405020304" pitchFamily="18" charset="0"/>
                <a:cs typeface="Times New Roman" panose="02020603050405020304" pitchFamily="18" charset="0"/>
              </a:rPr>
              <a:t> the</a:t>
            </a:r>
            <a:r>
              <a:rPr sz="1400" spc="-5" dirty="0">
                <a:latin typeface="Times New Roman" panose="02020603050405020304" pitchFamily="18" charset="0"/>
                <a:cs typeface="Times New Roman" panose="02020603050405020304" pitchFamily="18" charset="0"/>
              </a:rPr>
              <a:t> tables</a:t>
            </a:r>
            <a:r>
              <a:rPr sz="1400" spc="1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from</a:t>
            </a:r>
            <a:r>
              <a:rPr sz="1400" spc="5"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the</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data</a:t>
            </a:r>
            <a:r>
              <a:rPr sz="140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source</a:t>
            </a:r>
            <a:r>
              <a:rPr sz="1400" spc="1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to</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bring</a:t>
            </a:r>
            <a:r>
              <a:rPr sz="1400" spc="1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the</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data</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over</a:t>
            </a:r>
            <a:endParaRPr sz="1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9" name="laser.wav"/>
          </p:stSnd>
        </p:sndAc>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931570" y="1188796"/>
            <a:ext cx="10218420" cy="1243930"/>
          </a:xfrm>
          <a:prstGeom prst="rect">
            <a:avLst/>
          </a:prstGeom>
        </p:spPr>
        <p:txBody>
          <a:bodyPr vert="horz" wrap="square" lIns="0" tIns="12700" rIns="0" bIns="0" rtlCol="0">
            <a:spAutoFit/>
          </a:bodyPr>
          <a:lstStyle/>
          <a:p>
            <a:pPr marL="299085" indent="-287020">
              <a:lnSpc>
                <a:spcPct val="100000"/>
              </a:lnSpc>
              <a:spcBef>
                <a:spcPts val="100"/>
              </a:spcBef>
              <a:buFont typeface="Arial" panose="020B0604020202020204" pitchFamily="34" charset="0"/>
              <a:buChar char="•"/>
              <a:tabLst>
                <a:tab pos="299720" algn="l"/>
              </a:tabLst>
            </a:pPr>
            <a:r>
              <a:rPr sz="1600" dirty="0">
                <a:latin typeface="Times New Roman" panose="02020603050405020304" pitchFamily="18" charset="0"/>
                <a:cs typeface="Times New Roman" panose="02020603050405020304" pitchFamily="18" charset="0"/>
              </a:rPr>
              <a:t>The</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process</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first</a:t>
            </a:r>
            <a:r>
              <a:rPr sz="1600" spc="-10" dirty="0">
                <a:latin typeface="Times New Roman" panose="02020603050405020304" pitchFamily="18" charset="0"/>
                <a:cs typeface="Times New Roman" panose="02020603050405020304" pitchFamily="18" charset="0"/>
              </a:rPr>
              <a:t> builds</a:t>
            </a:r>
            <a:r>
              <a:rPr sz="1600" spc="1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and</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deploys</a:t>
            </a:r>
            <a:r>
              <a:rPr sz="1600" spc="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model</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 the</a:t>
            </a:r>
            <a:r>
              <a:rPr sz="1600" spc="-5" dirty="0">
                <a:latin typeface="Times New Roman" panose="02020603050405020304" pitchFamily="18" charset="0"/>
                <a:cs typeface="Times New Roman" panose="02020603050405020304" pitchFamily="18" charset="0"/>
              </a:rPr>
              <a:t> mentioned</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server;</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any</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inconsistencies</a:t>
            </a:r>
            <a:r>
              <a:rPr sz="1600" spc="2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in</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a:t>
            </a:r>
            <a:r>
              <a:rPr lang="en-US"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model</a:t>
            </a:r>
            <a:r>
              <a:rPr sz="1600" spc="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will</a:t>
            </a:r>
            <a:r>
              <a:rPr sz="1600" spc="4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result</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 error</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build</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phase</a:t>
            </a:r>
            <a:endParaRPr sz="1600" dirty="0">
              <a:latin typeface="Times New Roman" panose="02020603050405020304" pitchFamily="18" charset="0"/>
              <a:cs typeface="Times New Roman" panose="02020603050405020304" pitchFamily="18" charset="0"/>
            </a:endParaRPr>
          </a:p>
          <a:p>
            <a:pPr marL="299085" indent="-287020">
              <a:lnSpc>
                <a:spcPct val="100000"/>
              </a:lnSpc>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Issues</a:t>
            </a:r>
            <a:r>
              <a:rPr sz="1600" spc="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with</a:t>
            </a:r>
            <a:r>
              <a:rPr sz="1600" spc="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a:t>
            </a:r>
            <a:r>
              <a:rPr sz="1600" spc="-5" dirty="0">
                <a:latin typeface="Times New Roman" panose="02020603050405020304" pitchFamily="18" charset="0"/>
                <a:cs typeface="Times New Roman" panose="02020603050405020304" pitchFamily="18" charset="0"/>
              </a:rPr>
              <a:t> target</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SSAS</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server</a:t>
            </a:r>
            <a:r>
              <a:rPr sz="1600" spc="1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you</a:t>
            </a:r>
            <a:r>
              <a:rPr sz="1600" spc="3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are </a:t>
            </a:r>
            <a:r>
              <a:rPr sz="1600" spc="-10" dirty="0">
                <a:latin typeface="Times New Roman" panose="02020603050405020304" pitchFamily="18" charset="0"/>
                <a:cs typeface="Times New Roman" panose="02020603050405020304" pitchFamily="18" charset="0"/>
              </a:rPr>
              <a:t>deploying</a:t>
            </a:r>
            <a:r>
              <a:rPr sz="1600" spc="5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a:t>
            </a:r>
            <a:r>
              <a:rPr sz="1600" spc="1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will</a:t>
            </a:r>
            <a:r>
              <a:rPr sz="1600" spc="5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result</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error</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 </a:t>
            </a:r>
            <a:r>
              <a:rPr sz="1600" spc="-5" dirty="0">
                <a:latin typeface="Times New Roman" panose="02020603050405020304" pitchFamily="18" charset="0"/>
                <a:cs typeface="Times New Roman" panose="02020603050405020304" pitchFamily="18" charset="0"/>
              </a:rPr>
              <a:t>deploy</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phase</a:t>
            </a:r>
            <a:endParaRPr sz="1600" dirty="0">
              <a:latin typeface="Times New Roman" panose="02020603050405020304" pitchFamily="18" charset="0"/>
              <a:cs typeface="Times New Roman" panose="02020603050405020304" pitchFamily="18" charset="0"/>
            </a:endParaRPr>
          </a:p>
          <a:p>
            <a:pPr marL="299085" marR="342900" indent="-287020">
              <a:lnSpc>
                <a:spcPct val="100000"/>
              </a:lnSpc>
              <a:buFont typeface="Arial" panose="020B0604020202020204" pitchFamily="34" charset="0"/>
              <a:buChar char="•"/>
              <a:tabLst>
                <a:tab pos="299720" algn="l"/>
              </a:tabLst>
            </a:pPr>
            <a:r>
              <a:rPr sz="1600" dirty="0">
                <a:latin typeface="Times New Roman" panose="02020603050405020304" pitchFamily="18" charset="0"/>
                <a:cs typeface="Times New Roman" panose="02020603050405020304" pitchFamily="18" charset="0"/>
              </a:rPr>
              <a:t>Once</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deployment</a:t>
            </a:r>
            <a:r>
              <a:rPr sz="1600" spc="6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is</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successful,</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it</a:t>
            </a:r>
            <a:r>
              <a:rPr sz="1600" spc="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will</a:t>
            </a:r>
            <a:r>
              <a:rPr sz="1600" spc="5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process</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all</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from</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a:t>
            </a:r>
            <a:r>
              <a:rPr sz="1600" spc="-5" dirty="0">
                <a:latin typeface="Times New Roman" panose="02020603050405020304" pitchFamily="18" charset="0"/>
                <a:cs typeface="Times New Roman" panose="02020603050405020304" pitchFamily="18" charset="0"/>
              </a:rPr>
              <a:t> tables;</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inconsistencies</a:t>
            </a:r>
            <a:r>
              <a:rPr sz="1600" spc="3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will </a:t>
            </a:r>
            <a:r>
              <a:rPr sz="1600" spc="-484"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result</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error</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process</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phase</a:t>
            </a:r>
            <a:r>
              <a:rPr lang="en-US"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Finally,</a:t>
            </a:r>
            <a:r>
              <a:rPr sz="1600" spc="4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when</a:t>
            </a:r>
            <a:r>
              <a:rPr sz="1600" spc="5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a:t>
            </a:r>
            <a:r>
              <a:rPr sz="1600" spc="-5" dirty="0">
                <a:latin typeface="Times New Roman" panose="02020603050405020304" pitchFamily="18" charset="0"/>
                <a:cs typeface="Times New Roman" panose="02020603050405020304" pitchFamily="18" charset="0"/>
              </a:rPr>
              <a:t> process</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completes,</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check</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deployed</a:t>
            </a:r>
            <a:r>
              <a:rPr sz="1600" spc="4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model</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SSMS</a:t>
            </a:r>
          </a:p>
        </p:txBody>
      </p:sp>
      <p:sp>
        <p:nvSpPr>
          <p:cNvPr id="11" name="object 11"/>
          <p:cNvSpPr txBox="1"/>
          <p:nvPr/>
        </p:nvSpPr>
        <p:spPr>
          <a:xfrm>
            <a:off x="9197720" y="5363083"/>
            <a:ext cx="2046605" cy="228268"/>
          </a:xfrm>
          <a:prstGeom prst="rect">
            <a:avLst/>
          </a:prstGeom>
        </p:spPr>
        <p:txBody>
          <a:bodyPr vert="horz" wrap="square" lIns="0" tIns="12700" rIns="0" bIns="0" rtlCol="0">
            <a:spAutoFit/>
          </a:bodyPr>
          <a:lstStyle/>
          <a:p>
            <a:pPr marL="12700">
              <a:lnSpc>
                <a:spcPct val="100000"/>
              </a:lnSpc>
              <a:spcBef>
                <a:spcPts val="100"/>
              </a:spcBef>
            </a:pPr>
            <a:r>
              <a:rPr sz="1400" i="1" dirty="0">
                <a:latin typeface="Times New Roman" panose="02020603050405020304" pitchFamily="18" charset="0"/>
                <a:cs typeface="Times New Roman" panose="02020603050405020304" pitchFamily="18" charset="0"/>
              </a:rPr>
              <a:t>Deployed</a:t>
            </a:r>
            <a:r>
              <a:rPr sz="1400" i="1" spc="-5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model</a:t>
            </a:r>
            <a:r>
              <a:rPr sz="1400" i="1" spc="-4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in</a:t>
            </a:r>
            <a:r>
              <a:rPr sz="1400" i="1" spc="-35" dirty="0">
                <a:latin typeface="Times New Roman" panose="02020603050405020304" pitchFamily="18" charset="0"/>
                <a:cs typeface="Times New Roman" panose="02020603050405020304" pitchFamily="18" charset="0"/>
              </a:rPr>
              <a:t> </a:t>
            </a:r>
            <a:r>
              <a:rPr sz="1400" i="1" spc="-5" dirty="0">
                <a:latin typeface="Times New Roman" panose="02020603050405020304" pitchFamily="18" charset="0"/>
                <a:cs typeface="Times New Roman" panose="02020603050405020304" pitchFamily="18" charset="0"/>
              </a:rPr>
              <a:t>SSMS</a:t>
            </a:r>
            <a:endParaRPr sz="1400" dirty="0">
              <a:latin typeface="Times New Roman" panose="02020603050405020304" pitchFamily="18" charset="0"/>
              <a:cs typeface="Times New Roman" panose="02020603050405020304" pitchFamily="18" charset="0"/>
            </a:endParaRPr>
          </a:p>
        </p:txBody>
      </p:sp>
      <p:sp>
        <p:nvSpPr>
          <p:cNvPr id="12" name="object 12"/>
          <p:cNvSpPr txBox="1"/>
          <p:nvPr/>
        </p:nvSpPr>
        <p:spPr>
          <a:xfrm>
            <a:off x="1215059" y="5006815"/>
            <a:ext cx="2264282" cy="228268"/>
          </a:xfrm>
          <a:prstGeom prst="rect">
            <a:avLst/>
          </a:prstGeom>
        </p:spPr>
        <p:txBody>
          <a:bodyPr vert="horz" wrap="square" lIns="0" tIns="12700" rIns="0" bIns="0" rtlCol="0">
            <a:spAutoFit/>
          </a:bodyPr>
          <a:lstStyle/>
          <a:p>
            <a:pPr marL="12700" marR="5080">
              <a:lnSpc>
                <a:spcPct val="100000"/>
              </a:lnSpc>
              <a:spcBef>
                <a:spcPts val="100"/>
              </a:spcBef>
            </a:pPr>
            <a:r>
              <a:rPr sz="1400" i="1" spc="-10" dirty="0">
                <a:latin typeface="Times New Roman" panose="02020603050405020304" pitchFamily="18" charset="0"/>
                <a:cs typeface="Times New Roman" panose="02020603050405020304" pitchFamily="18" charset="0"/>
              </a:rPr>
              <a:t>D</a:t>
            </a:r>
            <a:r>
              <a:rPr sz="1400" i="1" dirty="0">
                <a:latin typeface="Times New Roman" panose="02020603050405020304" pitchFamily="18" charset="0"/>
                <a:cs typeface="Times New Roman" panose="02020603050405020304" pitchFamily="18" charset="0"/>
              </a:rPr>
              <a:t>eploy</a:t>
            </a:r>
            <a:r>
              <a:rPr sz="1400" i="1" spc="-10" dirty="0">
                <a:latin typeface="Times New Roman" panose="02020603050405020304" pitchFamily="18" charset="0"/>
                <a:cs typeface="Times New Roman" panose="02020603050405020304" pitchFamily="18" charset="0"/>
              </a:rPr>
              <a:t>m</a:t>
            </a:r>
            <a:r>
              <a:rPr sz="1400" i="1" dirty="0">
                <a:latin typeface="Times New Roman" panose="02020603050405020304" pitchFamily="18" charset="0"/>
                <a:cs typeface="Times New Roman" panose="02020603050405020304" pitchFamily="18" charset="0"/>
              </a:rPr>
              <a:t>ent</a:t>
            </a:r>
            <a:r>
              <a:rPr sz="1400" i="1" spc="-4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progress  window</a:t>
            </a:r>
            <a:endParaRPr sz="1400" dirty="0">
              <a:latin typeface="Times New Roman" panose="02020603050405020304" pitchFamily="18" charset="0"/>
              <a:cs typeface="Times New Roman" panose="02020603050405020304" pitchFamily="18" charset="0"/>
            </a:endParaRPr>
          </a:p>
        </p:txBody>
      </p:sp>
      <p:sp>
        <p:nvSpPr>
          <p:cNvPr id="13" name="object 13"/>
          <p:cNvSpPr txBox="1"/>
          <p:nvPr/>
        </p:nvSpPr>
        <p:spPr>
          <a:xfrm>
            <a:off x="5071617" y="5844641"/>
            <a:ext cx="2046605" cy="239395"/>
          </a:xfrm>
          <a:prstGeom prst="rect">
            <a:avLst/>
          </a:prstGeom>
        </p:spPr>
        <p:txBody>
          <a:bodyPr vert="horz" wrap="square" lIns="0" tIns="12700" rIns="0" bIns="0" rtlCol="0">
            <a:spAutoFit/>
          </a:bodyPr>
          <a:lstStyle/>
          <a:p>
            <a:pPr marL="12700">
              <a:lnSpc>
                <a:spcPct val="100000"/>
              </a:lnSpc>
              <a:spcBef>
                <a:spcPts val="100"/>
              </a:spcBef>
            </a:pPr>
            <a:r>
              <a:rPr sz="1400" i="1" dirty="0">
                <a:solidFill>
                  <a:srgbClr val="565656"/>
                </a:solidFill>
                <a:latin typeface="Arial"/>
                <a:cs typeface="Arial"/>
              </a:rPr>
              <a:t>Process</a:t>
            </a:r>
            <a:r>
              <a:rPr sz="1400" i="1" spc="-70" dirty="0">
                <a:solidFill>
                  <a:srgbClr val="565656"/>
                </a:solidFill>
                <a:latin typeface="Arial"/>
                <a:cs typeface="Arial"/>
              </a:rPr>
              <a:t> </a:t>
            </a:r>
            <a:r>
              <a:rPr sz="1400" i="1" dirty="0">
                <a:solidFill>
                  <a:srgbClr val="565656"/>
                </a:solidFill>
                <a:latin typeface="Arial"/>
                <a:cs typeface="Arial"/>
              </a:rPr>
              <a:t>progress</a:t>
            </a:r>
            <a:r>
              <a:rPr sz="1400" i="1" spc="-80" dirty="0">
                <a:solidFill>
                  <a:srgbClr val="565656"/>
                </a:solidFill>
                <a:latin typeface="Arial"/>
                <a:cs typeface="Arial"/>
              </a:rPr>
              <a:t> </a:t>
            </a:r>
            <a:r>
              <a:rPr sz="1400" i="1" dirty="0">
                <a:solidFill>
                  <a:srgbClr val="565656"/>
                </a:solidFill>
                <a:latin typeface="Arial"/>
                <a:cs typeface="Arial"/>
              </a:rPr>
              <a:t>window</a:t>
            </a:r>
            <a:endParaRPr sz="1400">
              <a:latin typeface="Arial"/>
              <a:cs typeface="Arial"/>
            </a:endParaRPr>
          </a:p>
        </p:txBody>
      </p:sp>
      <p:grpSp>
        <p:nvGrpSpPr>
          <p:cNvPr id="14" name="object 14"/>
          <p:cNvGrpSpPr/>
          <p:nvPr/>
        </p:nvGrpSpPr>
        <p:grpSpPr>
          <a:xfrm>
            <a:off x="4078223" y="2769120"/>
            <a:ext cx="4215765" cy="3343910"/>
            <a:chOff x="4078223" y="2769120"/>
            <a:chExt cx="4215765" cy="3343910"/>
          </a:xfrm>
        </p:grpSpPr>
        <p:pic>
          <p:nvPicPr>
            <p:cNvPr id="15" name="object 15"/>
            <p:cNvPicPr/>
            <p:nvPr/>
          </p:nvPicPr>
          <p:blipFill>
            <a:blip r:embed="rId3" cstate="print"/>
            <a:stretch>
              <a:fillRect/>
            </a:stretch>
          </p:blipFill>
          <p:spPr>
            <a:xfrm>
              <a:off x="4078223" y="2769120"/>
              <a:ext cx="4215384" cy="3343656"/>
            </a:xfrm>
            <a:prstGeom prst="rect">
              <a:avLst/>
            </a:prstGeom>
          </p:spPr>
        </p:pic>
        <p:pic>
          <p:nvPicPr>
            <p:cNvPr id="16" name="object 16"/>
            <p:cNvPicPr/>
            <p:nvPr/>
          </p:nvPicPr>
          <p:blipFill>
            <a:blip r:embed="rId4" cstate="print"/>
            <a:stretch>
              <a:fillRect/>
            </a:stretch>
          </p:blipFill>
          <p:spPr>
            <a:xfrm>
              <a:off x="4273295" y="2964179"/>
              <a:ext cx="3645407" cy="2773680"/>
            </a:xfrm>
            <a:prstGeom prst="rect">
              <a:avLst/>
            </a:prstGeom>
          </p:spPr>
        </p:pic>
      </p:grpSp>
      <p:grpSp>
        <p:nvGrpSpPr>
          <p:cNvPr id="17" name="object 17"/>
          <p:cNvGrpSpPr/>
          <p:nvPr/>
        </p:nvGrpSpPr>
        <p:grpSpPr>
          <a:xfrm>
            <a:off x="862583" y="2930651"/>
            <a:ext cx="3150235" cy="2304415"/>
            <a:chOff x="862583" y="2930651"/>
            <a:chExt cx="3150235" cy="2304415"/>
          </a:xfrm>
        </p:grpSpPr>
        <p:pic>
          <p:nvPicPr>
            <p:cNvPr id="18" name="object 18"/>
            <p:cNvPicPr/>
            <p:nvPr/>
          </p:nvPicPr>
          <p:blipFill>
            <a:blip r:embed="rId5" cstate="print"/>
            <a:stretch>
              <a:fillRect/>
            </a:stretch>
          </p:blipFill>
          <p:spPr>
            <a:xfrm>
              <a:off x="862583" y="2930651"/>
              <a:ext cx="3150235" cy="2304415"/>
            </a:xfrm>
            <a:prstGeom prst="rect">
              <a:avLst/>
            </a:prstGeom>
          </p:spPr>
        </p:pic>
        <p:pic>
          <p:nvPicPr>
            <p:cNvPr id="19" name="object 19"/>
            <p:cNvPicPr/>
            <p:nvPr/>
          </p:nvPicPr>
          <p:blipFill>
            <a:blip r:embed="rId6" cstate="print"/>
            <a:stretch>
              <a:fillRect/>
            </a:stretch>
          </p:blipFill>
          <p:spPr>
            <a:xfrm>
              <a:off x="1057655" y="3125723"/>
              <a:ext cx="2580132" cy="1734312"/>
            </a:xfrm>
            <a:prstGeom prst="rect">
              <a:avLst/>
            </a:prstGeom>
          </p:spPr>
        </p:pic>
      </p:grpSp>
      <p:grpSp>
        <p:nvGrpSpPr>
          <p:cNvPr id="20" name="object 20"/>
          <p:cNvGrpSpPr/>
          <p:nvPr/>
        </p:nvGrpSpPr>
        <p:grpSpPr>
          <a:xfrm>
            <a:off x="8656517" y="2895855"/>
            <a:ext cx="2946400" cy="2733040"/>
            <a:chOff x="8784335" y="2855925"/>
            <a:chExt cx="2946400" cy="2733040"/>
          </a:xfrm>
        </p:grpSpPr>
        <p:pic>
          <p:nvPicPr>
            <p:cNvPr id="21" name="object 21"/>
            <p:cNvPicPr/>
            <p:nvPr/>
          </p:nvPicPr>
          <p:blipFill>
            <a:blip r:embed="rId7" cstate="print"/>
            <a:stretch>
              <a:fillRect/>
            </a:stretch>
          </p:blipFill>
          <p:spPr>
            <a:xfrm>
              <a:off x="8784335" y="2855925"/>
              <a:ext cx="2945892" cy="2732532"/>
            </a:xfrm>
            <a:prstGeom prst="rect">
              <a:avLst/>
            </a:prstGeom>
          </p:spPr>
        </p:pic>
        <p:pic>
          <p:nvPicPr>
            <p:cNvPr id="22" name="object 22"/>
            <p:cNvPicPr/>
            <p:nvPr/>
          </p:nvPicPr>
          <p:blipFill>
            <a:blip r:embed="rId8" cstate="print"/>
            <a:stretch>
              <a:fillRect/>
            </a:stretch>
          </p:blipFill>
          <p:spPr>
            <a:xfrm>
              <a:off x="8979407" y="3051048"/>
              <a:ext cx="2375916" cy="2162556"/>
            </a:xfrm>
            <a:prstGeom prst="rect">
              <a:avLst/>
            </a:prstGeom>
          </p:spPr>
        </p:pic>
      </p:grpSp>
      <p:grpSp>
        <p:nvGrpSpPr>
          <p:cNvPr id="41" name="object 2">
            <a:extLst>
              <a:ext uri="{FF2B5EF4-FFF2-40B4-BE49-F238E27FC236}">
                <a16:creationId xmlns:a16="http://schemas.microsoft.com/office/drawing/2014/main" id="{3692F1D9-2DDF-427A-8025-6192A4C1C71A}"/>
              </a:ext>
            </a:extLst>
          </p:cNvPr>
          <p:cNvGrpSpPr/>
          <p:nvPr/>
        </p:nvGrpSpPr>
        <p:grpSpPr>
          <a:xfrm>
            <a:off x="1688212" y="465438"/>
            <a:ext cx="9822815" cy="506730"/>
            <a:chOff x="1538986" y="491998"/>
            <a:chExt cx="9822815" cy="506730"/>
          </a:xfrm>
        </p:grpSpPr>
        <p:sp>
          <p:nvSpPr>
            <p:cNvPr id="42" name="object 3">
              <a:extLst>
                <a:ext uri="{FF2B5EF4-FFF2-40B4-BE49-F238E27FC236}">
                  <a16:creationId xmlns:a16="http://schemas.microsoft.com/office/drawing/2014/main" id="{99A78B66-8745-4760-AAE1-40B60441F511}"/>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43" name="object 4">
              <a:extLst>
                <a:ext uri="{FF2B5EF4-FFF2-40B4-BE49-F238E27FC236}">
                  <a16:creationId xmlns:a16="http://schemas.microsoft.com/office/drawing/2014/main" id="{30B1BB8E-DC5F-43E1-ABDE-236D060DB3B5}"/>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sp>
        <p:nvSpPr>
          <p:cNvPr id="44" name="object 5">
            <a:extLst>
              <a:ext uri="{FF2B5EF4-FFF2-40B4-BE49-F238E27FC236}">
                <a16:creationId xmlns:a16="http://schemas.microsoft.com/office/drawing/2014/main" id="{57FBE8B9-CEC4-4049-813D-5615010A8C20}"/>
              </a:ext>
            </a:extLst>
          </p:cNvPr>
          <p:cNvSpPr txBox="1"/>
          <p:nvPr/>
        </p:nvSpPr>
        <p:spPr>
          <a:xfrm>
            <a:off x="1706372" y="580135"/>
            <a:ext cx="9463837" cy="579646"/>
          </a:xfrm>
          <a:prstGeom prst="rect">
            <a:avLst/>
          </a:prstGeom>
        </p:spPr>
        <p:txBody>
          <a:bodyPr vert="horz" wrap="square" lIns="0" tIns="12700" rIns="0" bIns="0" rtlCol="0">
            <a:spAutoFit/>
          </a:bodyPr>
          <a:lstStyle/>
          <a:p>
            <a:pPr marL="12700">
              <a:spcBef>
                <a:spcPts val="100"/>
              </a:spcBef>
            </a:pPr>
            <a:r>
              <a:rPr sz="1800" b="1" spc="-5" dirty="0">
                <a:solidFill>
                  <a:srgbClr val="434343"/>
                </a:solidFill>
                <a:latin typeface="Calibri"/>
                <a:cs typeface="Calibri"/>
              </a:rPr>
              <a:t>Multidimensional</a:t>
            </a:r>
            <a:r>
              <a:rPr sz="1800" b="1" spc="-15" dirty="0">
                <a:solidFill>
                  <a:srgbClr val="434343"/>
                </a:solidFill>
                <a:latin typeface="Calibri"/>
                <a:cs typeface="Calibri"/>
              </a:rPr>
              <a:t> </a:t>
            </a:r>
            <a:r>
              <a:rPr sz="1800" b="1" spc="-5" dirty="0">
                <a:solidFill>
                  <a:srgbClr val="434343"/>
                </a:solidFill>
                <a:latin typeface="Calibri"/>
                <a:cs typeface="Calibri"/>
              </a:rPr>
              <a:t>Model</a:t>
            </a:r>
            <a:r>
              <a:rPr sz="1800" b="1" spc="-25" dirty="0">
                <a:solidFill>
                  <a:srgbClr val="434343"/>
                </a:solidFill>
                <a:latin typeface="Calibri"/>
                <a:cs typeface="Calibri"/>
              </a:rPr>
              <a:t> </a:t>
            </a:r>
            <a:r>
              <a:rPr sz="1800" b="1" dirty="0">
                <a:solidFill>
                  <a:srgbClr val="434343"/>
                </a:solidFill>
                <a:latin typeface="Calibri"/>
                <a:cs typeface="Calibri"/>
              </a:rPr>
              <a:t>–</a:t>
            </a:r>
            <a:r>
              <a:rPr sz="1800" b="1" spc="20" dirty="0">
                <a:solidFill>
                  <a:srgbClr val="434343"/>
                </a:solidFill>
                <a:latin typeface="Calibri"/>
                <a:cs typeface="Calibri"/>
              </a:rPr>
              <a:t> </a:t>
            </a:r>
            <a:r>
              <a:rPr lang="en-US" sz="1800" b="1" spc="-5" dirty="0">
                <a:solidFill>
                  <a:srgbClr val="434343"/>
                </a:solidFill>
                <a:latin typeface="Calibri"/>
                <a:cs typeface="Calibri"/>
              </a:rPr>
              <a:t>Multidimensional</a:t>
            </a:r>
            <a:r>
              <a:rPr lang="en-US" sz="1800" b="1" spc="-15" dirty="0">
                <a:solidFill>
                  <a:srgbClr val="434343"/>
                </a:solidFill>
                <a:latin typeface="Calibri"/>
                <a:cs typeface="Calibri"/>
              </a:rPr>
              <a:t> </a:t>
            </a:r>
            <a:r>
              <a:rPr lang="en-US" sz="1800" b="1" spc="-5" dirty="0">
                <a:solidFill>
                  <a:srgbClr val="434343"/>
                </a:solidFill>
                <a:latin typeface="Calibri"/>
                <a:cs typeface="Calibri"/>
              </a:rPr>
              <a:t>Cube</a:t>
            </a:r>
            <a:r>
              <a:rPr lang="en-US" sz="1800" b="1" spc="-10" dirty="0">
                <a:solidFill>
                  <a:srgbClr val="434343"/>
                </a:solidFill>
                <a:latin typeface="Calibri"/>
                <a:cs typeface="Calibri"/>
              </a:rPr>
              <a:t> </a:t>
            </a:r>
            <a:r>
              <a:rPr lang="en-US" sz="1800" b="1" spc="-5" dirty="0">
                <a:solidFill>
                  <a:srgbClr val="434343"/>
                </a:solidFill>
                <a:latin typeface="Calibri"/>
                <a:cs typeface="Calibri"/>
              </a:rPr>
              <a:t>Deployment</a:t>
            </a:r>
            <a:r>
              <a:rPr lang="en-US" sz="1800" b="1" spc="-25" dirty="0">
                <a:solidFill>
                  <a:srgbClr val="434343"/>
                </a:solidFill>
                <a:latin typeface="Calibri"/>
                <a:cs typeface="Calibri"/>
              </a:rPr>
              <a:t> </a:t>
            </a:r>
            <a:r>
              <a:rPr lang="en-US" sz="1800" b="1" spc="-5" dirty="0">
                <a:solidFill>
                  <a:srgbClr val="434343"/>
                </a:solidFill>
                <a:latin typeface="Calibri"/>
                <a:cs typeface="Calibri"/>
              </a:rPr>
              <a:t>Continued..</a:t>
            </a:r>
            <a:endParaRPr lang="en-US" sz="1800" dirty="0">
              <a:latin typeface="Arial"/>
              <a:cs typeface="Arial"/>
            </a:endParaRPr>
          </a:p>
          <a:p>
            <a:pPr marL="12700">
              <a:lnSpc>
                <a:spcPct val="100000"/>
              </a:lnSpc>
              <a:spcBef>
                <a:spcPts val="100"/>
              </a:spcBef>
            </a:pPr>
            <a:endParaRPr sz="1800" dirty="0">
              <a:latin typeface="Calibri"/>
              <a:cs typeface="Calibri"/>
            </a:endParaRPr>
          </a:p>
        </p:txBody>
      </p:sp>
      <p:grpSp>
        <p:nvGrpSpPr>
          <p:cNvPr id="45" name="object 6">
            <a:extLst>
              <a:ext uri="{FF2B5EF4-FFF2-40B4-BE49-F238E27FC236}">
                <a16:creationId xmlns:a16="http://schemas.microsoft.com/office/drawing/2014/main" id="{4EE64ECF-8CAD-4671-A720-A169F1E103E2}"/>
              </a:ext>
            </a:extLst>
          </p:cNvPr>
          <p:cNvGrpSpPr/>
          <p:nvPr/>
        </p:nvGrpSpPr>
        <p:grpSpPr>
          <a:xfrm>
            <a:off x="953897" y="326400"/>
            <a:ext cx="752475" cy="751840"/>
            <a:chOff x="899674" y="382524"/>
            <a:chExt cx="752475" cy="751840"/>
          </a:xfrm>
        </p:grpSpPr>
        <p:sp>
          <p:nvSpPr>
            <p:cNvPr id="46" name="object 7">
              <a:extLst>
                <a:ext uri="{FF2B5EF4-FFF2-40B4-BE49-F238E27FC236}">
                  <a16:creationId xmlns:a16="http://schemas.microsoft.com/office/drawing/2014/main" id="{78B8623D-0C15-4110-9F9E-8E8644528A28}"/>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47" name="object 8">
              <a:extLst>
                <a:ext uri="{FF2B5EF4-FFF2-40B4-BE49-F238E27FC236}">
                  <a16:creationId xmlns:a16="http://schemas.microsoft.com/office/drawing/2014/main" id="{2FD8BC56-C686-4C15-8E29-D11A05FD2DEE}"/>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48" name="object 9">
            <a:extLst>
              <a:ext uri="{FF2B5EF4-FFF2-40B4-BE49-F238E27FC236}">
                <a16:creationId xmlns:a16="http://schemas.microsoft.com/office/drawing/2014/main" id="{E0D072CA-BB5C-4ADB-BEE1-BD92146F6B42}"/>
              </a:ext>
            </a:extLst>
          </p:cNvPr>
          <p:cNvSpPr txBox="1"/>
          <p:nvPr/>
        </p:nvSpPr>
        <p:spPr>
          <a:xfrm>
            <a:off x="1021791" y="500481"/>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8</a:t>
            </a:r>
            <a:endParaRPr sz="27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9" name="laser.wav"/>
          </p:stSnd>
        </p:sndAc>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931570" y="1308566"/>
            <a:ext cx="10274935" cy="1243930"/>
          </a:xfrm>
          <a:prstGeom prst="rect">
            <a:avLst/>
          </a:prstGeom>
        </p:spPr>
        <p:txBody>
          <a:bodyPr vert="horz" wrap="square" lIns="0" tIns="12700" rIns="0" bIns="0" rtlCol="0">
            <a:spAutoFit/>
          </a:bodyPr>
          <a:lstStyle/>
          <a:p>
            <a:pPr marL="299085" indent="-287020">
              <a:lnSpc>
                <a:spcPct val="100000"/>
              </a:lnSpc>
              <a:spcBef>
                <a:spcPts val="100"/>
              </a:spcBef>
              <a:buFont typeface="Arial" panose="020B0604020202020204" pitchFamily="34" charset="0"/>
              <a:buChar char="•"/>
              <a:tabLst>
                <a:tab pos="299720" algn="l"/>
              </a:tabLst>
            </a:pPr>
            <a:r>
              <a:rPr sz="1600" dirty="0">
                <a:latin typeface="Times New Roman" panose="02020603050405020304" pitchFamily="18" charset="0"/>
                <a:cs typeface="Times New Roman" panose="02020603050405020304" pitchFamily="18" charset="0"/>
              </a:rPr>
              <a:t>Once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model</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is</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deployed</a:t>
            </a:r>
            <a:r>
              <a:rPr sz="1600" spc="4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processed,</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it</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is</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ready</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for </a:t>
            </a:r>
            <a:r>
              <a:rPr sz="1600" spc="-5" dirty="0">
                <a:latin typeface="Times New Roman" panose="02020603050405020304" pitchFamily="18" charset="0"/>
                <a:cs typeface="Times New Roman" panose="02020603050405020304" pitchFamily="18" charset="0"/>
              </a:rPr>
              <a:t>reporting</a:t>
            </a:r>
            <a:endParaRPr sz="1600" dirty="0">
              <a:latin typeface="Times New Roman" panose="02020603050405020304" pitchFamily="18" charset="0"/>
              <a:cs typeface="Times New Roman" panose="02020603050405020304" pitchFamily="18" charset="0"/>
            </a:endParaRPr>
          </a:p>
          <a:p>
            <a:pPr marL="299085" indent="-287020">
              <a:lnSpc>
                <a:spcPct val="100000"/>
              </a:lnSpc>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Reporting</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can be</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done</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from</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various</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tools</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that</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can</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connect</a:t>
            </a:r>
            <a:r>
              <a:rPr sz="1600" spc="2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 </a:t>
            </a:r>
            <a:r>
              <a:rPr sz="1600" spc="-10" dirty="0">
                <a:latin typeface="Times New Roman" panose="02020603050405020304" pitchFamily="18" charset="0"/>
                <a:cs typeface="Times New Roman" panose="02020603050405020304" pitchFamily="18" charset="0"/>
              </a:rPr>
              <a:t>Analysis</a:t>
            </a:r>
            <a:r>
              <a:rPr sz="1600" spc="4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Services</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database</a:t>
            </a:r>
            <a:r>
              <a:rPr sz="1600" spc="2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including</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SSRS,</a:t>
            </a:r>
            <a:r>
              <a:rPr sz="160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Power</a:t>
            </a:r>
            <a:r>
              <a:rPr sz="1600" spc="4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BI</a:t>
            </a:r>
            <a:r>
              <a:rPr sz="1600" spc="-10" dirty="0">
                <a:latin typeface="Times New Roman" panose="02020603050405020304" pitchFamily="18" charset="0"/>
                <a:cs typeface="Times New Roman" panose="02020603050405020304" pitchFamily="18" charset="0"/>
              </a:rPr>
              <a:t> and</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Excel</a:t>
            </a:r>
            <a:endParaRPr sz="1600" dirty="0">
              <a:latin typeface="Times New Roman" panose="02020603050405020304" pitchFamily="18" charset="0"/>
              <a:cs typeface="Times New Roman" panose="02020603050405020304" pitchFamily="18" charset="0"/>
            </a:endParaRPr>
          </a:p>
          <a:p>
            <a:pPr marL="299085" marR="5080" indent="-287020">
              <a:lnSpc>
                <a:spcPct val="100000"/>
              </a:lnSpc>
              <a:buFont typeface="Arial" panose="020B0604020202020204" pitchFamily="34" charset="0"/>
              <a:buChar char="•"/>
              <a:tabLst>
                <a:tab pos="299720" algn="l"/>
              </a:tabLst>
            </a:pPr>
            <a:r>
              <a:rPr sz="1600" dirty="0">
                <a:latin typeface="Times New Roman" panose="02020603050405020304" pitchFamily="18" charset="0"/>
                <a:cs typeface="Times New Roman" panose="02020603050405020304" pitchFamily="18" charset="0"/>
              </a:rPr>
              <a:t>For </a:t>
            </a:r>
            <a:r>
              <a:rPr sz="1600" spc="-5" dirty="0">
                <a:latin typeface="Times New Roman" panose="02020603050405020304" pitchFamily="18" charset="0"/>
                <a:cs typeface="Times New Roman" panose="02020603050405020304" pitchFamily="18" charset="0"/>
              </a:rPr>
              <a:t>reporting</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 Excel</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create</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connection</a:t>
            </a:r>
            <a:r>
              <a:rPr sz="1600" spc="2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with</a:t>
            </a:r>
            <a:r>
              <a:rPr sz="1600" spc="3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SSAS</a:t>
            </a:r>
            <a:r>
              <a:rPr sz="1600" spc="2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t>
            </a:r>
            <a:r>
              <a:rPr sz="1600" spc="-5" dirty="0">
                <a:latin typeface="Times New Roman" panose="02020603050405020304" pitchFamily="18" charset="0"/>
                <a:cs typeface="Times New Roman" panose="02020603050405020304" pitchFamily="18" charset="0"/>
              </a:rPr>
              <a:t> Select</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a:t>
            </a:r>
            <a:r>
              <a:rPr sz="1600" dirty="0">
                <a:latin typeface="Times New Roman" panose="02020603050405020304" pitchFamily="18" charset="0"/>
                <a:cs typeface="Times New Roman" panose="02020603050405020304" pitchFamily="18" charset="0"/>
              </a:rPr>
              <a:t> &gt; Get</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&gt;</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From</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Database</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&gt; </a:t>
            </a:r>
            <a:r>
              <a:rPr sz="1600" spc="-484"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From </a:t>
            </a:r>
            <a:r>
              <a:rPr sz="1600" spc="-10" dirty="0">
                <a:latin typeface="Times New Roman" panose="02020603050405020304" pitchFamily="18" charset="0"/>
                <a:cs typeface="Times New Roman" panose="02020603050405020304" pitchFamily="18" charset="0"/>
              </a:rPr>
              <a:t>Analysis</a:t>
            </a:r>
            <a:r>
              <a:rPr sz="1600" spc="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Services</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connect</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to</a:t>
            </a:r>
            <a:r>
              <a:rPr sz="1600" spc="-1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SSAS </a:t>
            </a:r>
            <a:r>
              <a:rPr sz="1600" spc="-5" dirty="0">
                <a:latin typeface="Times New Roman" panose="02020603050405020304" pitchFamily="18" charset="0"/>
                <a:cs typeface="Times New Roman" panose="02020603050405020304" pitchFamily="18" charset="0"/>
              </a:rPr>
              <a:t>server</a:t>
            </a:r>
            <a:endParaRPr sz="1600" dirty="0">
              <a:latin typeface="Times New Roman" panose="02020603050405020304" pitchFamily="18" charset="0"/>
              <a:cs typeface="Times New Roman" panose="02020603050405020304" pitchFamily="18" charset="0"/>
            </a:endParaRPr>
          </a:p>
        </p:txBody>
      </p:sp>
      <p:sp>
        <p:nvSpPr>
          <p:cNvPr id="11" name="object 11"/>
          <p:cNvSpPr txBox="1"/>
          <p:nvPr/>
        </p:nvSpPr>
        <p:spPr>
          <a:xfrm>
            <a:off x="9227216" y="5334380"/>
            <a:ext cx="2048510" cy="453390"/>
          </a:xfrm>
          <a:prstGeom prst="rect">
            <a:avLst/>
          </a:prstGeom>
        </p:spPr>
        <p:txBody>
          <a:bodyPr vert="horz" wrap="square" lIns="0" tIns="12700" rIns="0" bIns="0" rtlCol="0">
            <a:spAutoFit/>
          </a:bodyPr>
          <a:lstStyle/>
          <a:p>
            <a:pPr marL="12700">
              <a:lnSpc>
                <a:spcPct val="100000"/>
              </a:lnSpc>
              <a:spcBef>
                <a:spcPts val="100"/>
              </a:spcBef>
            </a:pPr>
            <a:r>
              <a:rPr sz="1400" i="1" dirty="0">
                <a:latin typeface="Times New Roman" panose="02020603050405020304" pitchFamily="18" charset="0"/>
                <a:cs typeface="Times New Roman" panose="02020603050405020304" pitchFamily="18" charset="0"/>
              </a:rPr>
              <a:t>Imported</a:t>
            </a:r>
            <a:r>
              <a:rPr sz="1400" i="1" spc="-6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data</a:t>
            </a:r>
            <a:r>
              <a:rPr sz="1400" i="1" spc="-5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is</a:t>
            </a:r>
            <a:r>
              <a:rPr sz="1400" i="1" spc="-2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available</a:t>
            </a:r>
            <a:endParaRPr sz="1400" dirty="0">
              <a:latin typeface="Times New Roman" panose="02020603050405020304" pitchFamily="18" charset="0"/>
              <a:cs typeface="Times New Roman" panose="02020603050405020304" pitchFamily="18" charset="0"/>
            </a:endParaRPr>
          </a:p>
          <a:p>
            <a:pPr marL="12700">
              <a:lnSpc>
                <a:spcPct val="100000"/>
              </a:lnSpc>
              <a:spcBef>
                <a:spcPts val="5"/>
              </a:spcBef>
            </a:pPr>
            <a:r>
              <a:rPr sz="1400" i="1" dirty="0">
                <a:latin typeface="Times New Roman" panose="02020603050405020304" pitchFamily="18" charset="0"/>
                <a:cs typeface="Times New Roman" panose="02020603050405020304" pitchFamily="18" charset="0"/>
              </a:rPr>
              <a:t>in</a:t>
            </a:r>
            <a:r>
              <a:rPr sz="1400" i="1" spc="-2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the</a:t>
            </a:r>
            <a:r>
              <a:rPr sz="1400" i="1" spc="-3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form</a:t>
            </a:r>
            <a:r>
              <a:rPr sz="1400" i="1" spc="-4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of</a:t>
            </a:r>
            <a:r>
              <a:rPr sz="1400" i="1" spc="-2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pivot</a:t>
            </a:r>
            <a:r>
              <a:rPr sz="1400" i="1" spc="-2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table</a:t>
            </a:r>
            <a:endParaRPr sz="1400" dirty="0">
              <a:latin typeface="Times New Roman" panose="02020603050405020304" pitchFamily="18" charset="0"/>
              <a:cs typeface="Times New Roman" panose="02020603050405020304" pitchFamily="18" charset="0"/>
            </a:endParaRPr>
          </a:p>
        </p:txBody>
      </p:sp>
      <p:sp>
        <p:nvSpPr>
          <p:cNvPr id="12" name="object 12"/>
          <p:cNvSpPr txBox="1"/>
          <p:nvPr/>
        </p:nvSpPr>
        <p:spPr>
          <a:xfrm>
            <a:off x="1307719" y="5441086"/>
            <a:ext cx="1991995" cy="228268"/>
          </a:xfrm>
          <a:prstGeom prst="rect">
            <a:avLst/>
          </a:prstGeom>
        </p:spPr>
        <p:txBody>
          <a:bodyPr vert="horz" wrap="square" lIns="0" tIns="12700" rIns="0" bIns="0" rtlCol="0">
            <a:spAutoFit/>
          </a:bodyPr>
          <a:lstStyle/>
          <a:p>
            <a:pPr marL="12700">
              <a:lnSpc>
                <a:spcPct val="100000"/>
              </a:lnSpc>
              <a:spcBef>
                <a:spcPts val="100"/>
              </a:spcBef>
            </a:pPr>
            <a:r>
              <a:rPr sz="1400" i="1" dirty="0">
                <a:latin typeface="Times New Roman" panose="02020603050405020304" pitchFamily="18" charset="0"/>
                <a:cs typeface="Times New Roman" panose="02020603050405020304" pitchFamily="18" charset="0"/>
              </a:rPr>
              <a:t>Create</a:t>
            </a:r>
            <a:r>
              <a:rPr sz="1400" i="1" spc="-5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a</a:t>
            </a:r>
            <a:r>
              <a:rPr sz="1400" i="1" spc="-3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new</a:t>
            </a:r>
            <a:r>
              <a:rPr sz="1400" i="1" spc="-3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connection</a:t>
            </a:r>
            <a:endParaRPr sz="1400" dirty="0">
              <a:latin typeface="Times New Roman" panose="02020603050405020304" pitchFamily="18" charset="0"/>
              <a:cs typeface="Times New Roman" panose="02020603050405020304" pitchFamily="18" charset="0"/>
            </a:endParaRPr>
          </a:p>
        </p:txBody>
      </p:sp>
      <p:sp>
        <p:nvSpPr>
          <p:cNvPr id="13" name="object 13"/>
          <p:cNvSpPr txBox="1"/>
          <p:nvPr/>
        </p:nvSpPr>
        <p:spPr>
          <a:xfrm>
            <a:off x="5391954" y="5655055"/>
            <a:ext cx="2755900" cy="453390"/>
          </a:xfrm>
          <a:prstGeom prst="rect">
            <a:avLst/>
          </a:prstGeom>
        </p:spPr>
        <p:txBody>
          <a:bodyPr vert="horz" wrap="square" lIns="0" tIns="12700" rIns="0" bIns="0" rtlCol="0">
            <a:spAutoFit/>
          </a:bodyPr>
          <a:lstStyle/>
          <a:p>
            <a:pPr marL="12700">
              <a:lnSpc>
                <a:spcPct val="100000"/>
              </a:lnSpc>
              <a:spcBef>
                <a:spcPts val="100"/>
              </a:spcBef>
            </a:pPr>
            <a:r>
              <a:rPr sz="1400" i="1" spc="-5" dirty="0">
                <a:latin typeface="Times New Roman" panose="02020603050405020304" pitchFamily="18" charset="0"/>
                <a:cs typeface="Times New Roman" panose="02020603050405020304" pitchFamily="18" charset="0"/>
              </a:rPr>
              <a:t>From</a:t>
            </a:r>
            <a:r>
              <a:rPr sz="1400" i="1" spc="-3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the</a:t>
            </a:r>
            <a:r>
              <a:rPr sz="1400" i="1" spc="-25" dirty="0">
                <a:latin typeface="Times New Roman" panose="02020603050405020304" pitchFamily="18" charset="0"/>
                <a:cs typeface="Times New Roman" panose="02020603050405020304" pitchFamily="18" charset="0"/>
              </a:rPr>
              <a:t> </a:t>
            </a:r>
            <a:r>
              <a:rPr sz="1400" i="1" spc="-5" dirty="0">
                <a:latin typeface="Times New Roman" panose="02020603050405020304" pitchFamily="18" charset="0"/>
                <a:cs typeface="Times New Roman" panose="02020603050405020304" pitchFamily="18" charset="0"/>
              </a:rPr>
              <a:t>Data</a:t>
            </a:r>
            <a:r>
              <a:rPr sz="1400" i="1" spc="-2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Connection</a:t>
            </a:r>
            <a:r>
              <a:rPr sz="1400" i="1" spc="-45" dirty="0">
                <a:latin typeface="Times New Roman" panose="02020603050405020304" pitchFamily="18" charset="0"/>
                <a:cs typeface="Times New Roman" panose="02020603050405020304" pitchFamily="18" charset="0"/>
              </a:rPr>
              <a:t> </a:t>
            </a:r>
            <a:r>
              <a:rPr sz="1400" i="1" spc="-5" dirty="0">
                <a:latin typeface="Times New Roman" panose="02020603050405020304" pitchFamily="18" charset="0"/>
                <a:cs typeface="Times New Roman" panose="02020603050405020304" pitchFamily="18" charset="0"/>
              </a:rPr>
              <a:t>Wizard,</a:t>
            </a:r>
            <a:endParaRPr sz="1400" dirty="0">
              <a:latin typeface="Times New Roman" panose="02020603050405020304" pitchFamily="18" charset="0"/>
              <a:cs typeface="Times New Roman" panose="02020603050405020304" pitchFamily="18" charset="0"/>
            </a:endParaRPr>
          </a:p>
          <a:p>
            <a:pPr marL="12700">
              <a:lnSpc>
                <a:spcPct val="100000"/>
              </a:lnSpc>
            </a:pPr>
            <a:r>
              <a:rPr sz="1400" i="1" dirty="0">
                <a:latin typeface="Times New Roman" panose="02020603050405020304" pitchFamily="18" charset="0"/>
                <a:cs typeface="Times New Roman" panose="02020603050405020304" pitchFamily="18" charset="0"/>
              </a:rPr>
              <a:t>select</a:t>
            </a:r>
            <a:r>
              <a:rPr sz="1400" i="1" spc="-5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the</a:t>
            </a:r>
            <a:r>
              <a:rPr sz="1400" i="1" spc="-3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database</a:t>
            </a:r>
            <a:r>
              <a:rPr sz="1400" i="1" spc="-5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with</a:t>
            </a:r>
            <a:r>
              <a:rPr sz="1400" i="1" spc="-3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cube</a:t>
            </a:r>
            <a:endParaRPr sz="1400" dirty="0">
              <a:latin typeface="Times New Roman" panose="02020603050405020304" pitchFamily="18" charset="0"/>
              <a:cs typeface="Times New Roman" panose="02020603050405020304" pitchFamily="18" charset="0"/>
            </a:endParaRPr>
          </a:p>
        </p:txBody>
      </p:sp>
      <p:grpSp>
        <p:nvGrpSpPr>
          <p:cNvPr id="14" name="object 14"/>
          <p:cNvGrpSpPr/>
          <p:nvPr/>
        </p:nvGrpSpPr>
        <p:grpSpPr>
          <a:xfrm>
            <a:off x="732355" y="2720289"/>
            <a:ext cx="11115040" cy="3115310"/>
            <a:chOff x="742187" y="2720289"/>
            <a:chExt cx="11115040" cy="3115310"/>
          </a:xfrm>
        </p:grpSpPr>
        <p:pic>
          <p:nvPicPr>
            <p:cNvPr id="15" name="object 15"/>
            <p:cNvPicPr/>
            <p:nvPr/>
          </p:nvPicPr>
          <p:blipFill>
            <a:blip r:embed="rId3" cstate="print"/>
            <a:stretch>
              <a:fillRect/>
            </a:stretch>
          </p:blipFill>
          <p:spPr>
            <a:xfrm>
              <a:off x="742187" y="3025165"/>
              <a:ext cx="4139184" cy="2592197"/>
            </a:xfrm>
            <a:prstGeom prst="rect">
              <a:avLst/>
            </a:prstGeom>
          </p:spPr>
        </p:pic>
        <p:pic>
          <p:nvPicPr>
            <p:cNvPr id="16" name="object 16"/>
            <p:cNvPicPr/>
            <p:nvPr/>
          </p:nvPicPr>
          <p:blipFill>
            <a:blip r:embed="rId4" cstate="print"/>
            <a:stretch>
              <a:fillRect/>
            </a:stretch>
          </p:blipFill>
          <p:spPr>
            <a:xfrm>
              <a:off x="937259" y="3220211"/>
              <a:ext cx="3569208" cy="2022348"/>
            </a:xfrm>
            <a:prstGeom prst="rect">
              <a:avLst/>
            </a:prstGeom>
          </p:spPr>
        </p:pic>
        <p:pic>
          <p:nvPicPr>
            <p:cNvPr id="17" name="object 17"/>
            <p:cNvPicPr/>
            <p:nvPr/>
          </p:nvPicPr>
          <p:blipFill>
            <a:blip r:embed="rId5" cstate="print"/>
            <a:stretch>
              <a:fillRect/>
            </a:stretch>
          </p:blipFill>
          <p:spPr>
            <a:xfrm>
              <a:off x="4728972" y="2720289"/>
              <a:ext cx="4137660" cy="3115182"/>
            </a:xfrm>
            <a:prstGeom prst="rect">
              <a:avLst/>
            </a:prstGeom>
          </p:spPr>
        </p:pic>
        <p:pic>
          <p:nvPicPr>
            <p:cNvPr id="18" name="object 18"/>
            <p:cNvPicPr/>
            <p:nvPr/>
          </p:nvPicPr>
          <p:blipFill>
            <a:blip r:embed="rId6" cstate="print"/>
            <a:stretch>
              <a:fillRect/>
            </a:stretch>
          </p:blipFill>
          <p:spPr>
            <a:xfrm>
              <a:off x="4924043" y="2915411"/>
              <a:ext cx="3567684" cy="2545079"/>
            </a:xfrm>
            <a:prstGeom prst="rect">
              <a:avLst/>
            </a:prstGeom>
          </p:spPr>
        </p:pic>
        <p:pic>
          <p:nvPicPr>
            <p:cNvPr id="19" name="object 19"/>
            <p:cNvPicPr/>
            <p:nvPr/>
          </p:nvPicPr>
          <p:blipFill>
            <a:blip r:embed="rId7" cstate="print"/>
            <a:stretch>
              <a:fillRect/>
            </a:stretch>
          </p:blipFill>
          <p:spPr>
            <a:xfrm>
              <a:off x="8766047" y="2720339"/>
              <a:ext cx="3090672" cy="2863595"/>
            </a:xfrm>
            <a:prstGeom prst="rect">
              <a:avLst/>
            </a:prstGeom>
          </p:spPr>
        </p:pic>
        <p:pic>
          <p:nvPicPr>
            <p:cNvPr id="20" name="object 20"/>
            <p:cNvPicPr/>
            <p:nvPr/>
          </p:nvPicPr>
          <p:blipFill>
            <a:blip r:embed="rId8" cstate="print"/>
            <a:stretch>
              <a:fillRect/>
            </a:stretch>
          </p:blipFill>
          <p:spPr>
            <a:xfrm>
              <a:off x="8961119" y="2915411"/>
              <a:ext cx="2520696" cy="2293620"/>
            </a:xfrm>
            <a:prstGeom prst="rect">
              <a:avLst/>
            </a:prstGeom>
          </p:spPr>
        </p:pic>
      </p:grpSp>
      <p:grpSp>
        <p:nvGrpSpPr>
          <p:cNvPr id="23" name="object 2">
            <a:extLst>
              <a:ext uri="{FF2B5EF4-FFF2-40B4-BE49-F238E27FC236}">
                <a16:creationId xmlns:a16="http://schemas.microsoft.com/office/drawing/2014/main" id="{CC6B502E-A529-413E-BFC0-0C592215C744}"/>
              </a:ext>
            </a:extLst>
          </p:cNvPr>
          <p:cNvGrpSpPr/>
          <p:nvPr/>
        </p:nvGrpSpPr>
        <p:grpSpPr>
          <a:xfrm>
            <a:off x="1688212" y="465438"/>
            <a:ext cx="9822815" cy="506730"/>
            <a:chOff x="1538986" y="491998"/>
            <a:chExt cx="9822815" cy="506730"/>
          </a:xfrm>
        </p:grpSpPr>
        <p:sp>
          <p:nvSpPr>
            <p:cNvPr id="24" name="object 3">
              <a:extLst>
                <a:ext uri="{FF2B5EF4-FFF2-40B4-BE49-F238E27FC236}">
                  <a16:creationId xmlns:a16="http://schemas.microsoft.com/office/drawing/2014/main" id="{F1E77CF3-0166-4B83-9D46-046BBEEC6DA9}"/>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5" name="object 4">
              <a:extLst>
                <a:ext uri="{FF2B5EF4-FFF2-40B4-BE49-F238E27FC236}">
                  <a16:creationId xmlns:a16="http://schemas.microsoft.com/office/drawing/2014/main" id="{EA21EEB9-0CCD-4B38-9295-92C171443C90}"/>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sp>
        <p:nvSpPr>
          <p:cNvPr id="26" name="object 5">
            <a:extLst>
              <a:ext uri="{FF2B5EF4-FFF2-40B4-BE49-F238E27FC236}">
                <a16:creationId xmlns:a16="http://schemas.microsoft.com/office/drawing/2014/main" id="{CAA7BBDE-AD79-48BE-B6DB-AB32266B3F39}"/>
              </a:ext>
            </a:extLst>
          </p:cNvPr>
          <p:cNvSpPr txBox="1"/>
          <p:nvPr/>
        </p:nvSpPr>
        <p:spPr>
          <a:xfrm>
            <a:off x="1706372" y="580135"/>
            <a:ext cx="653986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434343"/>
                </a:solidFill>
                <a:latin typeface="Calibri"/>
                <a:cs typeface="Calibri"/>
              </a:rPr>
              <a:t>Multidimensional</a:t>
            </a:r>
            <a:r>
              <a:rPr sz="1800" b="1" spc="-15" dirty="0">
                <a:solidFill>
                  <a:srgbClr val="434343"/>
                </a:solidFill>
                <a:latin typeface="Calibri"/>
                <a:cs typeface="Calibri"/>
              </a:rPr>
              <a:t> </a:t>
            </a:r>
            <a:r>
              <a:rPr sz="1800" b="1" spc="-5" dirty="0">
                <a:solidFill>
                  <a:srgbClr val="434343"/>
                </a:solidFill>
                <a:latin typeface="Calibri"/>
                <a:cs typeface="Calibri"/>
              </a:rPr>
              <a:t>Model</a:t>
            </a:r>
            <a:r>
              <a:rPr sz="1800" b="1" spc="-25" dirty="0">
                <a:solidFill>
                  <a:srgbClr val="434343"/>
                </a:solidFill>
                <a:latin typeface="Calibri"/>
                <a:cs typeface="Calibri"/>
              </a:rPr>
              <a:t> </a:t>
            </a:r>
            <a:r>
              <a:rPr sz="1800" b="1" dirty="0">
                <a:solidFill>
                  <a:srgbClr val="434343"/>
                </a:solidFill>
                <a:latin typeface="Calibri"/>
                <a:cs typeface="Calibri"/>
              </a:rPr>
              <a:t>–</a:t>
            </a:r>
            <a:r>
              <a:rPr sz="1800" b="1" spc="20" dirty="0">
                <a:solidFill>
                  <a:srgbClr val="434343"/>
                </a:solidFill>
                <a:latin typeface="Calibri"/>
                <a:cs typeface="Calibri"/>
              </a:rPr>
              <a:t> </a:t>
            </a:r>
            <a:r>
              <a:rPr sz="1800" b="1" spc="-5" dirty="0">
                <a:solidFill>
                  <a:srgbClr val="434343"/>
                </a:solidFill>
                <a:latin typeface="Calibri"/>
                <a:cs typeface="Calibri"/>
              </a:rPr>
              <a:t>Multidimensional</a:t>
            </a:r>
            <a:r>
              <a:rPr sz="1800" b="1" spc="-10" dirty="0">
                <a:solidFill>
                  <a:srgbClr val="434343"/>
                </a:solidFill>
                <a:latin typeface="Calibri"/>
                <a:cs typeface="Calibri"/>
              </a:rPr>
              <a:t> </a:t>
            </a:r>
            <a:r>
              <a:rPr sz="1800" b="1" spc="-5" dirty="0">
                <a:solidFill>
                  <a:srgbClr val="434343"/>
                </a:solidFill>
                <a:latin typeface="Calibri"/>
                <a:cs typeface="Calibri"/>
              </a:rPr>
              <a:t>Cube Reporting</a:t>
            </a:r>
            <a:r>
              <a:rPr sz="1800" b="1" spc="-25" dirty="0">
                <a:solidFill>
                  <a:srgbClr val="434343"/>
                </a:solidFill>
                <a:latin typeface="Calibri"/>
                <a:cs typeface="Calibri"/>
              </a:rPr>
              <a:t> </a:t>
            </a:r>
            <a:r>
              <a:rPr sz="1800" b="1" dirty="0">
                <a:solidFill>
                  <a:srgbClr val="434343"/>
                </a:solidFill>
                <a:latin typeface="Calibri"/>
                <a:cs typeface="Calibri"/>
              </a:rPr>
              <a:t>in Excel</a:t>
            </a:r>
            <a:endParaRPr sz="1800">
              <a:latin typeface="Calibri"/>
              <a:cs typeface="Calibri"/>
            </a:endParaRPr>
          </a:p>
        </p:txBody>
      </p:sp>
      <p:grpSp>
        <p:nvGrpSpPr>
          <p:cNvPr id="27" name="object 6">
            <a:extLst>
              <a:ext uri="{FF2B5EF4-FFF2-40B4-BE49-F238E27FC236}">
                <a16:creationId xmlns:a16="http://schemas.microsoft.com/office/drawing/2014/main" id="{2273257D-996C-4569-B8F4-5305F0C8B3F8}"/>
              </a:ext>
            </a:extLst>
          </p:cNvPr>
          <p:cNvGrpSpPr/>
          <p:nvPr/>
        </p:nvGrpSpPr>
        <p:grpSpPr>
          <a:xfrm>
            <a:off x="953897" y="326400"/>
            <a:ext cx="752475" cy="751840"/>
            <a:chOff x="899674" y="382524"/>
            <a:chExt cx="752475" cy="751840"/>
          </a:xfrm>
        </p:grpSpPr>
        <p:sp>
          <p:nvSpPr>
            <p:cNvPr id="28" name="object 7">
              <a:extLst>
                <a:ext uri="{FF2B5EF4-FFF2-40B4-BE49-F238E27FC236}">
                  <a16:creationId xmlns:a16="http://schemas.microsoft.com/office/drawing/2014/main" id="{0B23E9FE-FCA1-4776-97A2-C5198F01CF76}"/>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29" name="object 8">
              <a:extLst>
                <a:ext uri="{FF2B5EF4-FFF2-40B4-BE49-F238E27FC236}">
                  <a16:creationId xmlns:a16="http://schemas.microsoft.com/office/drawing/2014/main" id="{264634AE-D686-4986-997F-6307FCEF4C52}"/>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30" name="object 9">
            <a:extLst>
              <a:ext uri="{FF2B5EF4-FFF2-40B4-BE49-F238E27FC236}">
                <a16:creationId xmlns:a16="http://schemas.microsoft.com/office/drawing/2014/main" id="{88DBEC27-A3C1-4239-B32A-3B8E545DC059}"/>
              </a:ext>
            </a:extLst>
          </p:cNvPr>
          <p:cNvSpPr txBox="1"/>
          <p:nvPr/>
        </p:nvSpPr>
        <p:spPr>
          <a:xfrm>
            <a:off x="1021791" y="500481"/>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8</a:t>
            </a:r>
            <a:endParaRPr sz="27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9" name="laser.wav"/>
          </p:stSnd>
        </p:sndAc>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38986" y="491998"/>
            <a:ext cx="9822815" cy="506730"/>
            <a:chOff x="1538986" y="491998"/>
            <a:chExt cx="9822815" cy="506730"/>
          </a:xfrm>
        </p:grpSpPr>
        <p:sp>
          <p:nvSpPr>
            <p:cNvPr id="3" name="object 3"/>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4" name="object 4"/>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sp>
        <p:nvSpPr>
          <p:cNvPr id="5" name="object 5"/>
          <p:cNvSpPr txBox="1"/>
          <p:nvPr/>
        </p:nvSpPr>
        <p:spPr>
          <a:xfrm>
            <a:off x="1706372" y="580135"/>
            <a:ext cx="653986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434343"/>
                </a:solidFill>
                <a:latin typeface="Calibri"/>
                <a:cs typeface="Calibri"/>
              </a:rPr>
              <a:t>Multidimensional</a:t>
            </a:r>
            <a:r>
              <a:rPr sz="1800" b="1" spc="-15" dirty="0">
                <a:solidFill>
                  <a:srgbClr val="434343"/>
                </a:solidFill>
                <a:latin typeface="Calibri"/>
                <a:cs typeface="Calibri"/>
              </a:rPr>
              <a:t> </a:t>
            </a:r>
            <a:r>
              <a:rPr sz="1800" b="1" spc="-5" dirty="0">
                <a:solidFill>
                  <a:srgbClr val="434343"/>
                </a:solidFill>
                <a:latin typeface="Calibri"/>
                <a:cs typeface="Calibri"/>
              </a:rPr>
              <a:t>Model</a:t>
            </a:r>
            <a:r>
              <a:rPr sz="1800" b="1" spc="-25" dirty="0">
                <a:solidFill>
                  <a:srgbClr val="434343"/>
                </a:solidFill>
                <a:latin typeface="Calibri"/>
                <a:cs typeface="Calibri"/>
              </a:rPr>
              <a:t> </a:t>
            </a:r>
            <a:r>
              <a:rPr sz="1800" b="1" dirty="0">
                <a:solidFill>
                  <a:srgbClr val="434343"/>
                </a:solidFill>
                <a:latin typeface="Calibri"/>
                <a:cs typeface="Calibri"/>
              </a:rPr>
              <a:t>–</a:t>
            </a:r>
            <a:r>
              <a:rPr sz="1800" b="1" spc="20" dirty="0">
                <a:solidFill>
                  <a:srgbClr val="434343"/>
                </a:solidFill>
                <a:latin typeface="Calibri"/>
                <a:cs typeface="Calibri"/>
              </a:rPr>
              <a:t> </a:t>
            </a:r>
            <a:r>
              <a:rPr sz="1800" b="1" spc="-5" dirty="0">
                <a:solidFill>
                  <a:srgbClr val="434343"/>
                </a:solidFill>
                <a:latin typeface="Calibri"/>
                <a:cs typeface="Calibri"/>
              </a:rPr>
              <a:t>Multidimensional</a:t>
            </a:r>
            <a:r>
              <a:rPr sz="1800" b="1" spc="-10" dirty="0">
                <a:solidFill>
                  <a:srgbClr val="434343"/>
                </a:solidFill>
                <a:latin typeface="Calibri"/>
                <a:cs typeface="Calibri"/>
              </a:rPr>
              <a:t> </a:t>
            </a:r>
            <a:r>
              <a:rPr sz="1800" b="1" spc="-5" dirty="0">
                <a:solidFill>
                  <a:srgbClr val="434343"/>
                </a:solidFill>
                <a:latin typeface="Calibri"/>
                <a:cs typeface="Calibri"/>
              </a:rPr>
              <a:t>Cube Reporting</a:t>
            </a:r>
            <a:r>
              <a:rPr sz="1800" b="1" spc="-25" dirty="0">
                <a:solidFill>
                  <a:srgbClr val="434343"/>
                </a:solidFill>
                <a:latin typeface="Calibri"/>
                <a:cs typeface="Calibri"/>
              </a:rPr>
              <a:t> </a:t>
            </a:r>
            <a:r>
              <a:rPr sz="1800" b="1" dirty="0">
                <a:solidFill>
                  <a:srgbClr val="434343"/>
                </a:solidFill>
                <a:latin typeface="Calibri"/>
                <a:cs typeface="Calibri"/>
              </a:rPr>
              <a:t>in Excel</a:t>
            </a:r>
            <a:endParaRPr sz="1800">
              <a:latin typeface="Calibri"/>
              <a:cs typeface="Calibri"/>
            </a:endParaRPr>
          </a:p>
        </p:txBody>
      </p:sp>
      <p:sp>
        <p:nvSpPr>
          <p:cNvPr id="8" name="object 8"/>
          <p:cNvSpPr txBox="1"/>
          <p:nvPr/>
        </p:nvSpPr>
        <p:spPr>
          <a:xfrm>
            <a:off x="1057452" y="518236"/>
            <a:ext cx="19939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endParaRPr sz="2700">
              <a:latin typeface="Calibri"/>
              <a:cs typeface="Calibri"/>
            </a:endParaRPr>
          </a:p>
        </p:txBody>
      </p:sp>
      <p:sp>
        <p:nvSpPr>
          <p:cNvPr id="9" name="object 9"/>
          <p:cNvSpPr txBox="1"/>
          <p:nvPr/>
        </p:nvSpPr>
        <p:spPr>
          <a:xfrm>
            <a:off x="931570" y="1456182"/>
            <a:ext cx="5023485" cy="259045"/>
          </a:xfrm>
          <a:prstGeom prst="rect">
            <a:avLst/>
          </a:prstGeom>
        </p:spPr>
        <p:txBody>
          <a:bodyPr vert="horz" wrap="square" lIns="0" tIns="12700" rIns="0" bIns="0" rtlCol="0">
            <a:spAutoFit/>
          </a:bodyPr>
          <a:lstStyle/>
          <a:p>
            <a:pPr marL="299085" indent="-287020">
              <a:lnSpc>
                <a:spcPct val="100000"/>
              </a:lnSpc>
              <a:spcBef>
                <a:spcPts val="100"/>
              </a:spcBef>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Create</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 report</a:t>
            </a:r>
            <a:r>
              <a:rPr sz="1600" dirty="0">
                <a:latin typeface="Times New Roman" panose="02020603050405020304" pitchFamily="18" charset="0"/>
                <a:cs typeface="Times New Roman" panose="02020603050405020304" pitchFamily="18" charset="0"/>
              </a:rPr>
              <a:t> for </a:t>
            </a:r>
            <a:r>
              <a:rPr sz="1600" b="1" dirty="0">
                <a:latin typeface="Times New Roman" panose="02020603050405020304" pitchFamily="18" charset="0"/>
                <a:cs typeface="Times New Roman" panose="02020603050405020304" pitchFamily="18" charset="0"/>
              </a:rPr>
              <a:t>Top</a:t>
            </a:r>
            <a:r>
              <a:rPr sz="1600" b="1" spc="-20"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10</a:t>
            </a:r>
            <a:r>
              <a:rPr sz="1600" b="1" dirty="0">
                <a:latin typeface="Times New Roman" panose="02020603050405020304" pitchFamily="18" charset="0"/>
                <a:cs typeface="Times New Roman" panose="02020603050405020304" pitchFamily="18" charset="0"/>
              </a:rPr>
              <a:t> Products</a:t>
            </a:r>
            <a:r>
              <a:rPr sz="1600" b="1" spc="-2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by</a:t>
            </a:r>
            <a:r>
              <a:rPr sz="1600" b="1" spc="-5" dirty="0">
                <a:latin typeface="Times New Roman" panose="02020603050405020304" pitchFamily="18" charset="0"/>
                <a:cs typeface="Times New Roman" panose="02020603050405020304" pitchFamily="18" charset="0"/>
              </a:rPr>
              <a:t> Sales</a:t>
            </a:r>
            <a:endParaRPr sz="1600" dirty="0">
              <a:latin typeface="Times New Roman" panose="02020603050405020304" pitchFamily="18" charset="0"/>
              <a:cs typeface="Times New Roman" panose="02020603050405020304" pitchFamily="18" charset="0"/>
            </a:endParaRPr>
          </a:p>
        </p:txBody>
      </p:sp>
      <p:sp>
        <p:nvSpPr>
          <p:cNvPr id="11" name="object 11"/>
          <p:cNvSpPr txBox="1"/>
          <p:nvPr/>
        </p:nvSpPr>
        <p:spPr>
          <a:xfrm>
            <a:off x="937360" y="5249417"/>
            <a:ext cx="2726335" cy="666115"/>
          </a:xfrm>
          <a:prstGeom prst="rect">
            <a:avLst/>
          </a:prstGeom>
        </p:spPr>
        <p:txBody>
          <a:bodyPr vert="horz" wrap="square" lIns="0" tIns="12700" rIns="0" bIns="0" rtlCol="0">
            <a:spAutoFit/>
          </a:bodyPr>
          <a:lstStyle/>
          <a:p>
            <a:pPr marL="12700" marR="5080">
              <a:lnSpc>
                <a:spcPct val="100000"/>
              </a:lnSpc>
              <a:spcBef>
                <a:spcPts val="100"/>
              </a:spcBef>
            </a:pPr>
            <a:r>
              <a:rPr sz="1400" i="1" spc="-5" dirty="0">
                <a:latin typeface="Times New Roman" panose="02020603050405020304" pitchFamily="18" charset="0"/>
                <a:cs typeface="Times New Roman" panose="02020603050405020304" pitchFamily="18" charset="0"/>
              </a:rPr>
              <a:t>From </a:t>
            </a:r>
            <a:r>
              <a:rPr sz="1400" i="1" dirty="0">
                <a:latin typeface="Times New Roman" panose="02020603050405020304" pitchFamily="18" charset="0"/>
                <a:cs typeface="Times New Roman" panose="02020603050405020304" pitchFamily="18" charset="0"/>
              </a:rPr>
              <a:t>the cube, select Sales </a:t>
            </a:r>
            <a:r>
              <a:rPr sz="1400" i="1" spc="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Amount</a:t>
            </a:r>
            <a:r>
              <a:rPr sz="1400" i="1" spc="-5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measure</a:t>
            </a:r>
            <a:r>
              <a:rPr sz="1400" i="1" spc="-5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and</a:t>
            </a:r>
            <a:r>
              <a:rPr sz="1400" i="1" spc="-4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Product </a:t>
            </a:r>
            <a:r>
              <a:rPr sz="1400" i="1" spc="-370" dirty="0">
                <a:latin typeface="Times New Roman" panose="02020603050405020304" pitchFamily="18" charset="0"/>
                <a:cs typeface="Times New Roman" panose="02020603050405020304" pitchFamily="18" charset="0"/>
              </a:rPr>
              <a:t> </a:t>
            </a:r>
            <a:r>
              <a:rPr sz="1400" i="1" spc="-5" dirty="0">
                <a:latin typeface="Times New Roman" panose="02020603050405020304" pitchFamily="18" charset="0"/>
                <a:cs typeface="Times New Roman" panose="02020603050405020304" pitchFamily="18" charset="0"/>
              </a:rPr>
              <a:t>Name</a:t>
            </a:r>
            <a:r>
              <a:rPr sz="1400" i="1" spc="-1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as</a:t>
            </a:r>
            <a:r>
              <a:rPr sz="1400" i="1" spc="-2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dimension</a:t>
            </a:r>
            <a:endParaRPr sz="1400" dirty="0">
              <a:latin typeface="Times New Roman" panose="02020603050405020304" pitchFamily="18" charset="0"/>
              <a:cs typeface="Times New Roman" panose="02020603050405020304" pitchFamily="18" charset="0"/>
            </a:endParaRPr>
          </a:p>
        </p:txBody>
      </p:sp>
      <p:grpSp>
        <p:nvGrpSpPr>
          <p:cNvPr id="12" name="object 12"/>
          <p:cNvGrpSpPr/>
          <p:nvPr/>
        </p:nvGrpSpPr>
        <p:grpSpPr>
          <a:xfrm>
            <a:off x="699516" y="1834895"/>
            <a:ext cx="8860790" cy="3682365"/>
            <a:chOff x="699516" y="1834895"/>
            <a:chExt cx="8860790" cy="3682365"/>
          </a:xfrm>
        </p:grpSpPr>
        <p:pic>
          <p:nvPicPr>
            <p:cNvPr id="13" name="object 13"/>
            <p:cNvPicPr/>
            <p:nvPr/>
          </p:nvPicPr>
          <p:blipFill>
            <a:blip r:embed="rId3" cstate="print"/>
            <a:stretch>
              <a:fillRect/>
            </a:stretch>
          </p:blipFill>
          <p:spPr>
            <a:xfrm>
              <a:off x="699516" y="1834895"/>
              <a:ext cx="3339084" cy="3662299"/>
            </a:xfrm>
            <a:prstGeom prst="rect">
              <a:avLst/>
            </a:prstGeom>
          </p:spPr>
        </p:pic>
        <p:pic>
          <p:nvPicPr>
            <p:cNvPr id="14" name="object 14"/>
            <p:cNvPicPr/>
            <p:nvPr/>
          </p:nvPicPr>
          <p:blipFill>
            <a:blip r:embed="rId4" cstate="print"/>
            <a:stretch>
              <a:fillRect/>
            </a:stretch>
          </p:blipFill>
          <p:spPr>
            <a:xfrm>
              <a:off x="894588" y="2029967"/>
              <a:ext cx="2769108" cy="3092195"/>
            </a:xfrm>
            <a:prstGeom prst="rect">
              <a:avLst/>
            </a:prstGeom>
          </p:spPr>
        </p:pic>
        <p:pic>
          <p:nvPicPr>
            <p:cNvPr id="15" name="object 15"/>
            <p:cNvPicPr/>
            <p:nvPr/>
          </p:nvPicPr>
          <p:blipFill>
            <a:blip r:embed="rId5" cstate="print"/>
            <a:stretch>
              <a:fillRect/>
            </a:stretch>
          </p:blipFill>
          <p:spPr>
            <a:xfrm>
              <a:off x="3576827" y="1834895"/>
              <a:ext cx="3660775" cy="3681984"/>
            </a:xfrm>
            <a:prstGeom prst="rect">
              <a:avLst/>
            </a:prstGeom>
          </p:spPr>
        </p:pic>
        <p:pic>
          <p:nvPicPr>
            <p:cNvPr id="16" name="object 16"/>
            <p:cNvPicPr/>
            <p:nvPr/>
          </p:nvPicPr>
          <p:blipFill>
            <a:blip r:embed="rId6" cstate="print"/>
            <a:stretch>
              <a:fillRect/>
            </a:stretch>
          </p:blipFill>
          <p:spPr>
            <a:xfrm>
              <a:off x="3771900" y="2029967"/>
              <a:ext cx="3090672" cy="3112007"/>
            </a:xfrm>
            <a:prstGeom prst="rect">
              <a:avLst/>
            </a:prstGeom>
          </p:spPr>
        </p:pic>
        <p:pic>
          <p:nvPicPr>
            <p:cNvPr id="17" name="object 17"/>
            <p:cNvPicPr/>
            <p:nvPr/>
          </p:nvPicPr>
          <p:blipFill>
            <a:blip r:embed="rId7" cstate="print"/>
            <a:stretch>
              <a:fillRect/>
            </a:stretch>
          </p:blipFill>
          <p:spPr>
            <a:xfrm>
              <a:off x="6839712" y="1834895"/>
              <a:ext cx="2720340" cy="2654808"/>
            </a:xfrm>
            <a:prstGeom prst="rect">
              <a:avLst/>
            </a:prstGeom>
          </p:spPr>
        </p:pic>
        <p:pic>
          <p:nvPicPr>
            <p:cNvPr id="18" name="object 18"/>
            <p:cNvPicPr/>
            <p:nvPr/>
          </p:nvPicPr>
          <p:blipFill>
            <a:blip r:embed="rId8" cstate="print"/>
            <a:stretch>
              <a:fillRect/>
            </a:stretch>
          </p:blipFill>
          <p:spPr>
            <a:xfrm>
              <a:off x="7034783" y="2029967"/>
              <a:ext cx="2150364" cy="2084831"/>
            </a:xfrm>
            <a:prstGeom prst="rect">
              <a:avLst/>
            </a:prstGeom>
          </p:spPr>
        </p:pic>
      </p:grpSp>
      <p:sp>
        <p:nvSpPr>
          <p:cNvPr id="19" name="object 19"/>
          <p:cNvSpPr txBox="1"/>
          <p:nvPr/>
        </p:nvSpPr>
        <p:spPr>
          <a:xfrm>
            <a:off x="3967353" y="5249417"/>
            <a:ext cx="2625090" cy="666115"/>
          </a:xfrm>
          <a:prstGeom prst="rect">
            <a:avLst/>
          </a:prstGeom>
        </p:spPr>
        <p:txBody>
          <a:bodyPr vert="horz" wrap="square" lIns="0" tIns="12700" rIns="0" bIns="0" rtlCol="0">
            <a:spAutoFit/>
          </a:bodyPr>
          <a:lstStyle/>
          <a:p>
            <a:pPr marL="12700" marR="5080">
              <a:lnSpc>
                <a:spcPct val="100000"/>
              </a:lnSpc>
              <a:spcBef>
                <a:spcPts val="100"/>
              </a:spcBef>
            </a:pPr>
            <a:r>
              <a:rPr sz="1400" i="1" spc="-5" dirty="0">
                <a:latin typeface="Times New Roman" panose="02020603050405020304" pitchFamily="18" charset="0"/>
                <a:cs typeface="Times New Roman" panose="02020603050405020304" pitchFamily="18" charset="0"/>
              </a:rPr>
              <a:t>From </a:t>
            </a:r>
            <a:r>
              <a:rPr sz="1400" i="1" dirty="0">
                <a:latin typeface="Times New Roman" panose="02020603050405020304" pitchFamily="18" charset="0"/>
                <a:cs typeface="Times New Roman" panose="02020603050405020304" pitchFamily="18" charset="0"/>
              </a:rPr>
              <a:t>the generated report, filter </a:t>
            </a:r>
            <a:r>
              <a:rPr sz="1400" i="1" spc="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on</a:t>
            </a:r>
            <a:r>
              <a:rPr sz="1400" i="1" spc="-3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values</a:t>
            </a:r>
            <a:r>
              <a:rPr sz="1400" i="1" spc="-3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to</a:t>
            </a:r>
            <a:r>
              <a:rPr sz="1400" i="1" spc="-2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select</a:t>
            </a:r>
            <a:r>
              <a:rPr sz="1400" i="1" spc="-4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the</a:t>
            </a:r>
            <a:r>
              <a:rPr sz="1400" i="1" spc="-25" dirty="0">
                <a:latin typeface="Times New Roman" panose="02020603050405020304" pitchFamily="18" charset="0"/>
                <a:cs typeface="Times New Roman" panose="02020603050405020304" pitchFamily="18" charset="0"/>
              </a:rPr>
              <a:t> </a:t>
            </a:r>
            <a:r>
              <a:rPr sz="1400" i="1" spc="-5" dirty="0">
                <a:latin typeface="Times New Roman" panose="02020603050405020304" pitchFamily="18" charset="0"/>
                <a:cs typeface="Times New Roman" panose="02020603050405020304" pitchFamily="18" charset="0"/>
              </a:rPr>
              <a:t>Top</a:t>
            </a:r>
            <a:r>
              <a:rPr sz="1400" i="1" spc="-2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10</a:t>
            </a:r>
            <a:r>
              <a:rPr sz="1400" i="1" spc="-3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by </a:t>
            </a:r>
            <a:r>
              <a:rPr sz="1400" i="1" spc="-37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Sales</a:t>
            </a:r>
            <a:r>
              <a:rPr sz="1400" i="1" spc="-2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Amount</a:t>
            </a:r>
            <a:endParaRPr sz="1400" dirty="0">
              <a:latin typeface="Times New Roman" panose="02020603050405020304" pitchFamily="18" charset="0"/>
              <a:cs typeface="Times New Roman" panose="02020603050405020304" pitchFamily="18" charset="0"/>
            </a:endParaRPr>
          </a:p>
        </p:txBody>
      </p:sp>
      <p:sp>
        <p:nvSpPr>
          <p:cNvPr id="20" name="object 20"/>
          <p:cNvSpPr txBox="1"/>
          <p:nvPr/>
        </p:nvSpPr>
        <p:spPr>
          <a:xfrm>
            <a:off x="8121522" y="5424627"/>
            <a:ext cx="2627630" cy="228268"/>
          </a:xfrm>
          <a:prstGeom prst="rect">
            <a:avLst/>
          </a:prstGeom>
        </p:spPr>
        <p:txBody>
          <a:bodyPr vert="horz" wrap="square" lIns="0" tIns="12700" rIns="0" bIns="0" rtlCol="0">
            <a:spAutoFit/>
          </a:bodyPr>
          <a:lstStyle/>
          <a:p>
            <a:pPr marL="12700">
              <a:lnSpc>
                <a:spcPct val="100000"/>
              </a:lnSpc>
              <a:spcBef>
                <a:spcPts val="100"/>
              </a:spcBef>
            </a:pPr>
            <a:r>
              <a:rPr sz="1400" i="1" dirty="0">
                <a:latin typeface="Times New Roman" panose="02020603050405020304" pitchFamily="18" charset="0"/>
                <a:cs typeface="Times New Roman" panose="02020603050405020304" pitchFamily="18" charset="0"/>
              </a:rPr>
              <a:t>Convert</a:t>
            </a:r>
            <a:r>
              <a:rPr sz="1400" i="1" spc="-5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generated</a:t>
            </a:r>
            <a:r>
              <a:rPr sz="1400" i="1" spc="-6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table</a:t>
            </a:r>
            <a:r>
              <a:rPr sz="1400" i="1" spc="-5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to</a:t>
            </a:r>
            <a:r>
              <a:rPr sz="1400" i="1" spc="-3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visual</a:t>
            </a:r>
            <a:endParaRPr sz="1400" dirty="0">
              <a:latin typeface="Times New Roman" panose="02020603050405020304" pitchFamily="18" charset="0"/>
              <a:cs typeface="Times New Roman" panose="02020603050405020304" pitchFamily="18" charset="0"/>
            </a:endParaRPr>
          </a:p>
        </p:txBody>
      </p:sp>
      <p:pic>
        <p:nvPicPr>
          <p:cNvPr id="23" name="object 23"/>
          <p:cNvPicPr/>
          <p:nvPr/>
        </p:nvPicPr>
        <p:blipFill>
          <a:blip r:embed="rId9" cstate="print"/>
          <a:stretch>
            <a:fillRect/>
          </a:stretch>
        </p:blipFill>
        <p:spPr>
          <a:xfrm>
            <a:off x="7699248" y="3169920"/>
            <a:ext cx="3537204" cy="2139695"/>
          </a:xfrm>
          <a:prstGeom prst="rect">
            <a:avLst/>
          </a:prstGeom>
        </p:spPr>
      </p:pic>
      <p:grpSp>
        <p:nvGrpSpPr>
          <p:cNvPr id="26" name="object 2">
            <a:extLst>
              <a:ext uri="{FF2B5EF4-FFF2-40B4-BE49-F238E27FC236}">
                <a16:creationId xmlns:a16="http://schemas.microsoft.com/office/drawing/2014/main" id="{F093FAC8-BF7A-4D28-877B-864A92C6F67C}"/>
              </a:ext>
            </a:extLst>
          </p:cNvPr>
          <p:cNvGrpSpPr/>
          <p:nvPr/>
        </p:nvGrpSpPr>
        <p:grpSpPr>
          <a:xfrm>
            <a:off x="1688212" y="465438"/>
            <a:ext cx="9822815" cy="506730"/>
            <a:chOff x="1538986" y="491998"/>
            <a:chExt cx="9822815" cy="506730"/>
          </a:xfrm>
        </p:grpSpPr>
        <p:sp>
          <p:nvSpPr>
            <p:cNvPr id="27" name="object 3">
              <a:extLst>
                <a:ext uri="{FF2B5EF4-FFF2-40B4-BE49-F238E27FC236}">
                  <a16:creationId xmlns:a16="http://schemas.microsoft.com/office/drawing/2014/main" id="{DFCF4902-FF8C-4560-81FE-B71D2F6A1774}"/>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8" name="object 4">
              <a:extLst>
                <a:ext uri="{FF2B5EF4-FFF2-40B4-BE49-F238E27FC236}">
                  <a16:creationId xmlns:a16="http://schemas.microsoft.com/office/drawing/2014/main" id="{988BC4A2-5B48-4A9E-ADD7-3953AE0651EC}"/>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sp>
        <p:nvSpPr>
          <p:cNvPr id="29" name="object 5">
            <a:extLst>
              <a:ext uri="{FF2B5EF4-FFF2-40B4-BE49-F238E27FC236}">
                <a16:creationId xmlns:a16="http://schemas.microsoft.com/office/drawing/2014/main" id="{E86358FE-6058-4876-9096-63AF820BD004}"/>
              </a:ext>
            </a:extLst>
          </p:cNvPr>
          <p:cNvSpPr txBox="1"/>
          <p:nvPr/>
        </p:nvSpPr>
        <p:spPr>
          <a:xfrm>
            <a:off x="1706372" y="580135"/>
            <a:ext cx="653986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434343"/>
                </a:solidFill>
                <a:latin typeface="Calibri"/>
                <a:cs typeface="Calibri"/>
              </a:rPr>
              <a:t>Multidimensional</a:t>
            </a:r>
            <a:r>
              <a:rPr sz="1800" b="1" spc="-15" dirty="0">
                <a:solidFill>
                  <a:srgbClr val="434343"/>
                </a:solidFill>
                <a:latin typeface="Calibri"/>
                <a:cs typeface="Calibri"/>
              </a:rPr>
              <a:t> </a:t>
            </a:r>
            <a:r>
              <a:rPr sz="1800" b="1" spc="-5" dirty="0">
                <a:solidFill>
                  <a:srgbClr val="434343"/>
                </a:solidFill>
                <a:latin typeface="Calibri"/>
                <a:cs typeface="Calibri"/>
              </a:rPr>
              <a:t>Model</a:t>
            </a:r>
            <a:r>
              <a:rPr sz="1800" b="1" spc="-25" dirty="0">
                <a:solidFill>
                  <a:srgbClr val="434343"/>
                </a:solidFill>
                <a:latin typeface="Calibri"/>
                <a:cs typeface="Calibri"/>
              </a:rPr>
              <a:t> </a:t>
            </a:r>
            <a:r>
              <a:rPr sz="1800" b="1" dirty="0">
                <a:solidFill>
                  <a:srgbClr val="434343"/>
                </a:solidFill>
                <a:latin typeface="Calibri"/>
                <a:cs typeface="Calibri"/>
              </a:rPr>
              <a:t>–</a:t>
            </a:r>
            <a:r>
              <a:rPr sz="1800" b="1" spc="20" dirty="0">
                <a:solidFill>
                  <a:srgbClr val="434343"/>
                </a:solidFill>
                <a:latin typeface="Calibri"/>
                <a:cs typeface="Calibri"/>
              </a:rPr>
              <a:t> </a:t>
            </a:r>
            <a:r>
              <a:rPr sz="1800" b="1" spc="-5" dirty="0">
                <a:solidFill>
                  <a:srgbClr val="434343"/>
                </a:solidFill>
                <a:latin typeface="Calibri"/>
                <a:cs typeface="Calibri"/>
              </a:rPr>
              <a:t>Multidimensional</a:t>
            </a:r>
            <a:r>
              <a:rPr sz="1800" b="1" spc="-10" dirty="0">
                <a:solidFill>
                  <a:srgbClr val="434343"/>
                </a:solidFill>
                <a:latin typeface="Calibri"/>
                <a:cs typeface="Calibri"/>
              </a:rPr>
              <a:t> </a:t>
            </a:r>
            <a:r>
              <a:rPr sz="1800" b="1" spc="-5" dirty="0">
                <a:solidFill>
                  <a:srgbClr val="434343"/>
                </a:solidFill>
                <a:latin typeface="Calibri"/>
                <a:cs typeface="Calibri"/>
              </a:rPr>
              <a:t>Cube Reporting</a:t>
            </a:r>
            <a:r>
              <a:rPr sz="1800" b="1" spc="-25" dirty="0">
                <a:solidFill>
                  <a:srgbClr val="434343"/>
                </a:solidFill>
                <a:latin typeface="Calibri"/>
                <a:cs typeface="Calibri"/>
              </a:rPr>
              <a:t> </a:t>
            </a:r>
            <a:r>
              <a:rPr sz="1800" b="1" dirty="0">
                <a:solidFill>
                  <a:srgbClr val="434343"/>
                </a:solidFill>
                <a:latin typeface="Calibri"/>
                <a:cs typeface="Calibri"/>
              </a:rPr>
              <a:t>in Excel</a:t>
            </a:r>
            <a:endParaRPr sz="1800">
              <a:latin typeface="Calibri"/>
              <a:cs typeface="Calibri"/>
            </a:endParaRPr>
          </a:p>
        </p:txBody>
      </p:sp>
      <p:grpSp>
        <p:nvGrpSpPr>
          <p:cNvPr id="30" name="object 6">
            <a:extLst>
              <a:ext uri="{FF2B5EF4-FFF2-40B4-BE49-F238E27FC236}">
                <a16:creationId xmlns:a16="http://schemas.microsoft.com/office/drawing/2014/main" id="{8B30DBE3-C6A0-4A97-B4CA-059949E91C78}"/>
              </a:ext>
            </a:extLst>
          </p:cNvPr>
          <p:cNvGrpSpPr/>
          <p:nvPr/>
        </p:nvGrpSpPr>
        <p:grpSpPr>
          <a:xfrm>
            <a:off x="953897" y="326400"/>
            <a:ext cx="752475" cy="751840"/>
            <a:chOff x="899674" y="382524"/>
            <a:chExt cx="752475" cy="751840"/>
          </a:xfrm>
        </p:grpSpPr>
        <p:sp>
          <p:nvSpPr>
            <p:cNvPr id="31" name="object 7">
              <a:extLst>
                <a:ext uri="{FF2B5EF4-FFF2-40B4-BE49-F238E27FC236}">
                  <a16:creationId xmlns:a16="http://schemas.microsoft.com/office/drawing/2014/main" id="{E013F992-9C52-4F44-BEFF-712A8A252289}"/>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32" name="object 8">
              <a:extLst>
                <a:ext uri="{FF2B5EF4-FFF2-40B4-BE49-F238E27FC236}">
                  <a16:creationId xmlns:a16="http://schemas.microsoft.com/office/drawing/2014/main" id="{EF31BF1E-EF79-4560-9AC5-802222F0936A}"/>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33" name="object 9">
            <a:extLst>
              <a:ext uri="{FF2B5EF4-FFF2-40B4-BE49-F238E27FC236}">
                <a16:creationId xmlns:a16="http://schemas.microsoft.com/office/drawing/2014/main" id="{9E2CA1B8-E39F-4E45-8219-76C327C0D488}"/>
              </a:ext>
            </a:extLst>
          </p:cNvPr>
          <p:cNvSpPr txBox="1"/>
          <p:nvPr/>
        </p:nvSpPr>
        <p:spPr>
          <a:xfrm>
            <a:off x="1021791" y="500481"/>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8</a:t>
            </a:r>
            <a:endParaRPr sz="27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10" name="laser.wav"/>
          </p:stSnd>
        </p:sndAc>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1737816" y="1319021"/>
            <a:ext cx="5505450" cy="505267"/>
          </a:xfrm>
          <a:prstGeom prst="rect">
            <a:avLst/>
          </a:prstGeom>
        </p:spPr>
        <p:txBody>
          <a:bodyPr vert="horz" wrap="square" lIns="0" tIns="12700" rIns="0" bIns="0" rtlCol="0">
            <a:spAutoFit/>
          </a:bodyPr>
          <a:lstStyle/>
          <a:p>
            <a:pPr marL="299085" indent="-287020">
              <a:lnSpc>
                <a:spcPct val="100000"/>
              </a:lnSpc>
              <a:spcBef>
                <a:spcPts val="100"/>
              </a:spcBef>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Create</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report</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for</a:t>
            </a:r>
            <a:r>
              <a:rPr sz="1600" spc="5"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Sales</a:t>
            </a:r>
            <a:r>
              <a:rPr sz="1600" b="1" spc="-10"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by</a:t>
            </a:r>
            <a:r>
              <a:rPr sz="1600" b="1" spc="-5" dirty="0">
                <a:latin typeface="Times New Roman" panose="02020603050405020304" pitchFamily="18" charset="0"/>
                <a:cs typeface="Times New Roman" panose="02020603050405020304" pitchFamily="18" charset="0"/>
              </a:rPr>
              <a:t> Region </a:t>
            </a:r>
            <a:r>
              <a:rPr sz="1600" b="1" dirty="0">
                <a:latin typeface="Times New Roman" panose="02020603050405020304" pitchFamily="18" charset="0"/>
                <a:cs typeface="Times New Roman" panose="02020603050405020304" pitchFamily="18" charset="0"/>
              </a:rPr>
              <a:t>for</a:t>
            </a:r>
            <a:r>
              <a:rPr sz="1600" b="1" spc="-10"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Year</a:t>
            </a:r>
            <a:r>
              <a:rPr sz="1600" b="1" spc="5"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2013</a:t>
            </a:r>
            <a:endParaRPr sz="1600" dirty="0">
              <a:latin typeface="Times New Roman" panose="02020603050405020304" pitchFamily="18" charset="0"/>
              <a:cs typeface="Times New Roman" panose="02020603050405020304" pitchFamily="18" charset="0"/>
            </a:endParaRPr>
          </a:p>
          <a:p>
            <a:pPr marL="299085" indent="-287020">
              <a:lnSpc>
                <a:spcPct val="100000"/>
              </a:lnSpc>
              <a:buFont typeface="Arial" panose="020B0604020202020204" pitchFamily="34" charset="0"/>
              <a:buChar char="•"/>
              <a:tabLst>
                <a:tab pos="299720" algn="l"/>
              </a:tabLst>
            </a:pPr>
            <a:r>
              <a:rPr sz="1600" dirty="0">
                <a:latin typeface="Times New Roman" panose="02020603050405020304" pitchFamily="18" charset="0"/>
                <a:cs typeface="Times New Roman" panose="02020603050405020304" pitchFamily="18" charset="0"/>
              </a:rPr>
              <a:t>With</a:t>
            </a:r>
            <a:r>
              <a:rPr sz="1600" spc="-10"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drill-down</a:t>
            </a:r>
            <a:r>
              <a:rPr sz="1600" b="1" spc="-4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to</a:t>
            </a:r>
            <a:r>
              <a:rPr sz="1600" b="1" spc="-5" dirty="0">
                <a:latin typeface="Times New Roman" panose="02020603050405020304" pitchFamily="18" charset="0"/>
                <a:cs typeface="Times New Roman" panose="02020603050405020304" pitchFamily="18" charset="0"/>
              </a:rPr>
              <a:t> Country</a:t>
            </a:r>
            <a:r>
              <a:rPr sz="1600" b="1" spc="-15" dirty="0">
                <a:latin typeface="Times New Roman" panose="02020603050405020304" pitchFamily="18" charset="0"/>
                <a:cs typeface="Times New Roman" panose="02020603050405020304" pitchFamily="18" charset="0"/>
              </a:rPr>
              <a:t> </a:t>
            </a:r>
            <a:r>
              <a:rPr sz="1600" b="1" spc="-10" dirty="0">
                <a:latin typeface="Times New Roman" panose="02020603050405020304" pitchFamily="18" charset="0"/>
                <a:cs typeface="Times New Roman" panose="02020603050405020304" pitchFamily="18" charset="0"/>
              </a:rPr>
              <a:t>level</a:t>
            </a:r>
            <a:endParaRPr sz="1600" dirty="0">
              <a:latin typeface="Times New Roman" panose="02020603050405020304" pitchFamily="18" charset="0"/>
              <a:cs typeface="Times New Roman" panose="02020603050405020304" pitchFamily="18" charset="0"/>
            </a:endParaRPr>
          </a:p>
        </p:txBody>
      </p:sp>
      <p:sp>
        <p:nvSpPr>
          <p:cNvPr id="11" name="object 11"/>
          <p:cNvSpPr txBox="1"/>
          <p:nvPr/>
        </p:nvSpPr>
        <p:spPr>
          <a:xfrm>
            <a:off x="937361" y="5287517"/>
            <a:ext cx="2913786" cy="666115"/>
          </a:xfrm>
          <a:prstGeom prst="rect">
            <a:avLst/>
          </a:prstGeom>
        </p:spPr>
        <p:txBody>
          <a:bodyPr vert="horz" wrap="square" lIns="0" tIns="12700" rIns="0" bIns="0" rtlCol="0">
            <a:spAutoFit/>
          </a:bodyPr>
          <a:lstStyle/>
          <a:p>
            <a:pPr marL="12700" marR="5080" algn="just">
              <a:lnSpc>
                <a:spcPct val="100000"/>
              </a:lnSpc>
              <a:spcBef>
                <a:spcPts val="100"/>
              </a:spcBef>
            </a:pPr>
            <a:r>
              <a:rPr sz="1400" i="1" spc="-5" dirty="0">
                <a:latin typeface="Times New Roman" panose="02020603050405020304" pitchFamily="18" charset="0"/>
                <a:cs typeface="Times New Roman" panose="02020603050405020304" pitchFamily="18" charset="0"/>
              </a:rPr>
              <a:t>From </a:t>
            </a:r>
            <a:r>
              <a:rPr sz="1400" i="1" dirty="0">
                <a:latin typeface="Times New Roman" panose="02020603050405020304" pitchFamily="18" charset="0"/>
                <a:cs typeface="Times New Roman" panose="02020603050405020304" pitchFamily="18" charset="0"/>
              </a:rPr>
              <a:t>the cube, select Sales </a:t>
            </a:r>
            <a:r>
              <a:rPr sz="1400" i="1" spc="-37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Amount measure and Sales </a:t>
            </a:r>
            <a:r>
              <a:rPr sz="1400" i="1" spc="-37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Territory</a:t>
            </a:r>
            <a:r>
              <a:rPr sz="1400" i="1" spc="-6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Group</a:t>
            </a:r>
            <a:r>
              <a:rPr sz="1400" i="1" spc="-5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and</a:t>
            </a:r>
            <a:r>
              <a:rPr sz="1400" i="1" spc="-5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Country</a:t>
            </a:r>
            <a:endParaRPr sz="1400" dirty="0">
              <a:latin typeface="Times New Roman" panose="02020603050405020304" pitchFamily="18" charset="0"/>
              <a:cs typeface="Times New Roman" panose="02020603050405020304" pitchFamily="18" charset="0"/>
            </a:endParaRPr>
          </a:p>
        </p:txBody>
      </p:sp>
      <p:sp>
        <p:nvSpPr>
          <p:cNvPr id="12" name="object 12"/>
          <p:cNvSpPr txBox="1"/>
          <p:nvPr/>
        </p:nvSpPr>
        <p:spPr>
          <a:xfrm>
            <a:off x="4029202" y="3270250"/>
            <a:ext cx="1811655" cy="452755"/>
          </a:xfrm>
          <a:prstGeom prst="rect">
            <a:avLst/>
          </a:prstGeom>
        </p:spPr>
        <p:txBody>
          <a:bodyPr vert="horz" wrap="square" lIns="0" tIns="13335" rIns="0" bIns="0" rtlCol="0">
            <a:spAutoFit/>
          </a:bodyPr>
          <a:lstStyle/>
          <a:p>
            <a:pPr marL="12700" marR="5080">
              <a:lnSpc>
                <a:spcPct val="100000"/>
              </a:lnSpc>
              <a:spcBef>
                <a:spcPts val="105"/>
              </a:spcBef>
            </a:pPr>
            <a:r>
              <a:rPr sz="1400" i="1" dirty="0">
                <a:latin typeface="Times New Roman" panose="02020603050405020304" pitchFamily="18" charset="0"/>
                <a:cs typeface="Times New Roman" panose="02020603050405020304" pitchFamily="18" charset="0"/>
              </a:rPr>
              <a:t>Apply</a:t>
            </a:r>
            <a:r>
              <a:rPr sz="1400" i="1" spc="-3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a</a:t>
            </a:r>
            <a:r>
              <a:rPr sz="1400" i="1" spc="-20" dirty="0">
                <a:latin typeface="Times New Roman" panose="02020603050405020304" pitchFamily="18" charset="0"/>
                <a:cs typeface="Times New Roman" panose="02020603050405020304" pitchFamily="18" charset="0"/>
              </a:rPr>
              <a:t> </a:t>
            </a:r>
            <a:r>
              <a:rPr sz="1400" i="1" spc="-5" dirty="0">
                <a:latin typeface="Times New Roman" panose="02020603050405020304" pitchFamily="18" charset="0"/>
                <a:cs typeface="Times New Roman" panose="02020603050405020304" pitchFamily="18" charset="0"/>
              </a:rPr>
              <a:t>Filter</a:t>
            </a:r>
            <a:r>
              <a:rPr sz="1400" i="1" spc="-4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on</a:t>
            </a:r>
            <a:r>
              <a:rPr sz="1400" i="1" spc="-2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Order </a:t>
            </a:r>
            <a:r>
              <a:rPr sz="1400" i="1" spc="-375" dirty="0">
                <a:latin typeface="Times New Roman" panose="02020603050405020304" pitchFamily="18" charset="0"/>
                <a:cs typeface="Times New Roman" panose="02020603050405020304" pitchFamily="18" charset="0"/>
              </a:rPr>
              <a:t> </a:t>
            </a:r>
            <a:r>
              <a:rPr sz="1400" i="1" spc="-5" dirty="0">
                <a:latin typeface="Times New Roman" panose="02020603050405020304" pitchFamily="18" charset="0"/>
                <a:cs typeface="Times New Roman" panose="02020603050405020304" pitchFamily="18" charset="0"/>
              </a:rPr>
              <a:t>Date</a:t>
            </a:r>
            <a:r>
              <a:rPr sz="1400" i="1" spc="-3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to</a:t>
            </a:r>
            <a:r>
              <a:rPr sz="1400" i="1" spc="-30" dirty="0">
                <a:latin typeface="Times New Roman" panose="02020603050405020304" pitchFamily="18" charset="0"/>
                <a:cs typeface="Times New Roman" panose="02020603050405020304" pitchFamily="18" charset="0"/>
              </a:rPr>
              <a:t> </a:t>
            </a:r>
            <a:r>
              <a:rPr sz="1400" i="1" spc="-5" dirty="0">
                <a:latin typeface="Times New Roman" panose="02020603050405020304" pitchFamily="18" charset="0"/>
                <a:cs typeface="Times New Roman" panose="02020603050405020304" pitchFamily="18" charset="0"/>
              </a:rPr>
              <a:t>select</a:t>
            </a:r>
            <a:r>
              <a:rPr sz="1400" i="1" spc="-3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“2013”</a:t>
            </a:r>
            <a:endParaRPr sz="1400" dirty="0">
              <a:latin typeface="Times New Roman" panose="02020603050405020304" pitchFamily="18" charset="0"/>
              <a:cs typeface="Times New Roman" panose="02020603050405020304" pitchFamily="18" charset="0"/>
            </a:endParaRPr>
          </a:p>
        </p:txBody>
      </p:sp>
      <p:sp>
        <p:nvSpPr>
          <p:cNvPr id="13" name="object 13"/>
          <p:cNvSpPr txBox="1"/>
          <p:nvPr/>
        </p:nvSpPr>
        <p:spPr>
          <a:xfrm>
            <a:off x="5605271" y="4836321"/>
            <a:ext cx="2628900" cy="228909"/>
          </a:xfrm>
          <a:prstGeom prst="rect">
            <a:avLst/>
          </a:prstGeom>
        </p:spPr>
        <p:txBody>
          <a:bodyPr vert="horz" wrap="square" lIns="0" tIns="13335" rIns="0" bIns="0" rtlCol="0">
            <a:spAutoFit/>
          </a:bodyPr>
          <a:lstStyle/>
          <a:p>
            <a:pPr marL="12700">
              <a:lnSpc>
                <a:spcPct val="100000"/>
              </a:lnSpc>
              <a:spcBef>
                <a:spcPts val="105"/>
              </a:spcBef>
            </a:pPr>
            <a:r>
              <a:rPr sz="1400" i="1" dirty="0">
                <a:latin typeface="Times New Roman" panose="02020603050405020304" pitchFamily="18" charset="0"/>
                <a:cs typeface="Times New Roman" panose="02020603050405020304" pitchFamily="18" charset="0"/>
              </a:rPr>
              <a:t>Convert</a:t>
            </a:r>
            <a:r>
              <a:rPr sz="1400" i="1" spc="-4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generated</a:t>
            </a:r>
            <a:r>
              <a:rPr sz="1400" i="1" spc="-5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table</a:t>
            </a:r>
            <a:r>
              <a:rPr sz="1400" i="1" spc="-5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to</a:t>
            </a:r>
            <a:r>
              <a:rPr sz="1400" i="1" spc="-3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visual</a:t>
            </a:r>
            <a:endParaRPr sz="1400" dirty="0">
              <a:latin typeface="Times New Roman" panose="02020603050405020304" pitchFamily="18" charset="0"/>
              <a:cs typeface="Times New Roman" panose="02020603050405020304" pitchFamily="18" charset="0"/>
            </a:endParaRPr>
          </a:p>
        </p:txBody>
      </p:sp>
      <p:grpSp>
        <p:nvGrpSpPr>
          <p:cNvPr id="14" name="object 14"/>
          <p:cNvGrpSpPr/>
          <p:nvPr/>
        </p:nvGrpSpPr>
        <p:grpSpPr>
          <a:xfrm>
            <a:off x="704087" y="1950720"/>
            <a:ext cx="5481955" cy="3590925"/>
            <a:chOff x="704087" y="1950720"/>
            <a:chExt cx="5481955" cy="3590925"/>
          </a:xfrm>
        </p:grpSpPr>
        <p:pic>
          <p:nvPicPr>
            <p:cNvPr id="15" name="object 15"/>
            <p:cNvPicPr/>
            <p:nvPr/>
          </p:nvPicPr>
          <p:blipFill>
            <a:blip r:embed="rId3" cstate="print"/>
            <a:stretch>
              <a:fillRect/>
            </a:stretch>
          </p:blipFill>
          <p:spPr>
            <a:xfrm>
              <a:off x="704087" y="2781300"/>
              <a:ext cx="3521964" cy="2759964"/>
            </a:xfrm>
            <a:prstGeom prst="rect">
              <a:avLst/>
            </a:prstGeom>
          </p:spPr>
        </p:pic>
        <p:pic>
          <p:nvPicPr>
            <p:cNvPr id="16" name="object 16"/>
            <p:cNvPicPr/>
            <p:nvPr/>
          </p:nvPicPr>
          <p:blipFill>
            <a:blip r:embed="rId4" cstate="print"/>
            <a:stretch>
              <a:fillRect/>
            </a:stretch>
          </p:blipFill>
          <p:spPr>
            <a:xfrm>
              <a:off x="899159" y="2976372"/>
              <a:ext cx="2951988" cy="2189988"/>
            </a:xfrm>
            <a:prstGeom prst="rect">
              <a:avLst/>
            </a:prstGeom>
          </p:spPr>
        </p:pic>
        <p:pic>
          <p:nvPicPr>
            <p:cNvPr id="17" name="object 17"/>
            <p:cNvPicPr/>
            <p:nvPr/>
          </p:nvPicPr>
          <p:blipFill>
            <a:blip r:embed="rId5" cstate="print"/>
            <a:stretch>
              <a:fillRect/>
            </a:stretch>
          </p:blipFill>
          <p:spPr>
            <a:xfrm>
              <a:off x="3800855" y="1950720"/>
              <a:ext cx="2385187" cy="1671700"/>
            </a:xfrm>
            <a:prstGeom prst="rect">
              <a:avLst/>
            </a:prstGeom>
          </p:spPr>
        </p:pic>
        <p:pic>
          <p:nvPicPr>
            <p:cNvPr id="18" name="object 18"/>
            <p:cNvPicPr/>
            <p:nvPr/>
          </p:nvPicPr>
          <p:blipFill>
            <a:blip r:embed="rId6" cstate="print"/>
            <a:stretch>
              <a:fillRect/>
            </a:stretch>
          </p:blipFill>
          <p:spPr>
            <a:xfrm>
              <a:off x="3995928" y="2145792"/>
              <a:ext cx="1815083" cy="1101852"/>
            </a:xfrm>
            <a:prstGeom prst="rect">
              <a:avLst/>
            </a:prstGeom>
          </p:spPr>
        </p:pic>
      </p:grpSp>
      <p:grpSp>
        <p:nvGrpSpPr>
          <p:cNvPr id="19" name="object 19"/>
          <p:cNvGrpSpPr/>
          <p:nvPr/>
        </p:nvGrpSpPr>
        <p:grpSpPr>
          <a:xfrm>
            <a:off x="6385559" y="1303019"/>
            <a:ext cx="5344795" cy="5146675"/>
            <a:chOff x="6385559" y="1303019"/>
            <a:chExt cx="5344795" cy="5146675"/>
          </a:xfrm>
        </p:grpSpPr>
        <p:pic>
          <p:nvPicPr>
            <p:cNvPr id="20" name="object 20"/>
            <p:cNvPicPr/>
            <p:nvPr/>
          </p:nvPicPr>
          <p:blipFill>
            <a:blip r:embed="rId7" cstate="print"/>
            <a:stretch>
              <a:fillRect/>
            </a:stretch>
          </p:blipFill>
          <p:spPr>
            <a:xfrm>
              <a:off x="6385559" y="1303019"/>
              <a:ext cx="3622674" cy="2875787"/>
            </a:xfrm>
            <a:prstGeom prst="rect">
              <a:avLst/>
            </a:prstGeom>
          </p:spPr>
        </p:pic>
        <p:pic>
          <p:nvPicPr>
            <p:cNvPr id="21" name="object 21"/>
            <p:cNvPicPr/>
            <p:nvPr/>
          </p:nvPicPr>
          <p:blipFill>
            <a:blip r:embed="rId8" cstate="print"/>
            <a:stretch>
              <a:fillRect/>
            </a:stretch>
          </p:blipFill>
          <p:spPr>
            <a:xfrm>
              <a:off x="6580631" y="1498091"/>
              <a:ext cx="3052572" cy="2305811"/>
            </a:xfrm>
            <a:prstGeom prst="rect">
              <a:avLst/>
            </a:prstGeom>
          </p:spPr>
        </p:pic>
        <p:pic>
          <p:nvPicPr>
            <p:cNvPr id="22" name="object 22"/>
            <p:cNvPicPr/>
            <p:nvPr/>
          </p:nvPicPr>
          <p:blipFill>
            <a:blip r:embed="rId9" cstate="print"/>
            <a:stretch>
              <a:fillRect/>
            </a:stretch>
          </p:blipFill>
          <p:spPr>
            <a:xfrm>
              <a:off x="8136635" y="3608793"/>
              <a:ext cx="3593591" cy="2840736"/>
            </a:xfrm>
            <a:prstGeom prst="rect">
              <a:avLst/>
            </a:prstGeom>
          </p:spPr>
        </p:pic>
        <p:pic>
          <p:nvPicPr>
            <p:cNvPr id="23" name="object 23"/>
            <p:cNvPicPr/>
            <p:nvPr/>
          </p:nvPicPr>
          <p:blipFill>
            <a:blip r:embed="rId10" cstate="print"/>
            <a:stretch>
              <a:fillRect/>
            </a:stretch>
          </p:blipFill>
          <p:spPr>
            <a:xfrm>
              <a:off x="8331707" y="3803903"/>
              <a:ext cx="3023616" cy="2270760"/>
            </a:xfrm>
            <a:prstGeom prst="rect">
              <a:avLst/>
            </a:prstGeom>
          </p:spPr>
        </p:pic>
      </p:grpSp>
      <p:grpSp>
        <p:nvGrpSpPr>
          <p:cNvPr id="26" name="object 2">
            <a:extLst>
              <a:ext uri="{FF2B5EF4-FFF2-40B4-BE49-F238E27FC236}">
                <a16:creationId xmlns:a16="http://schemas.microsoft.com/office/drawing/2014/main" id="{F12F088B-9A09-4EA5-9F00-1AE1911EA630}"/>
              </a:ext>
            </a:extLst>
          </p:cNvPr>
          <p:cNvGrpSpPr/>
          <p:nvPr/>
        </p:nvGrpSpPr>
        <p:grpSpPr>
          <a:xfrm>
            <a:off x="1688212" y="465438"/>
            <a:ext cx="9822815" cy="506730"/>
            <a:chOff x="1538986" y="491998"/>
            <a:chExt cx="9822815" cy="506730"/>
          </a:xfrm>
        </p:grpSpPr>
        <p:sp>
          <p:nvSpPr>
            <p:cNvPr id="27" name="object 3">
              <a:extLst>
                <a:ext uri="{FF2B5EF4-FFF2-40B4-BE49-F238E27FC236}">
                  <a16:creationId xmlns:a16="http://schemas.microsoft.com/office/drawing/2014/main" id="{0C79BFCB-C391-4516-91BD-66061BE91F6F}"/>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8" name="object 4">
              <a:extLst>
                <a:ext uri="{FF2B5EF4-FFF2-40B4-BE49-F238E27FC236}">
                  <a16:creationId xmlns:a16="http://schemas.microsoft.com/office/drawing/2014/main" id="{626B9153-AFDF-4CB0-B772-5BA2AED56CD1}"/>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sp>
        <p:nvSpPr>
          <p:cNvPr id="29" name="object 5">
            <a:extLst>
              <a:ext uri="{FF2B5EF4-FFF2-40B4-BE49-F238E27FC236}">
                <a16:creationId xmlns:a16="http://schemas.microsoft.com/office/drawing/2014/main" id="{5FA66955-87A7-4A19-AF1E-A78EB30CEB6B}"/>
              </a:ext>
            </a:extLst>
          </p:cNvPr>
          <p:cNvSpPr txBox="1"/>
          <p:nvPr/>
        </p:nvSpPr>
        <p:spPr>
          <a:xfrm>
            <a:off x="1706372" y="580135"/>
            <a:ext cx="653986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434343"/>
                </a:solidFill>
                <a:latin typeface="Calibri"/>
                <a:cs typeface="Calibri"/>
              </a:rPr>
              <a:t>Multidimensional</a:t>
            </a:r>
            <a:r>
              <a:rPr sz="1800" b="1" spc="-15" dirty="0">
                <a:solidFill>
                  <a:srgbClr val="434343"/>
                </a:solidFill>
                <a:latin typeface="Calibri"/>
                <a:cs typeface="Calibri"/>
              </a:rPr>
              <a:t> </a:t>
            </a:r>
            <a:r>
              <a:rPr sz="1800" b="1" spc="-5" dirty="0">
                <a:solidFill>
                  <a:srgbClr val="434343"/>
                </a:solidFill>
                <a:latin typeface="Calibri"/>
                <a:cs typeface="Calibri"/>
              </a:rPr>
              <a:t>Model</a:t>
            </a:r>
            <a:r>
              <a:rPr sz="1800" b="1" spc="-25" dirty="0">
                <a:solidFill>
                  <a:srgbClr val="434343"/>
                </a:solidFill>
                <a:latin typeface="Calibri"/>
                <a:cs typeface="Calibri"/>
              </a:rPr>
              <a:t> </a:t>
            </a:r>
            <a:r>
              <a:rPr sz="1800" b="1" dirty="0">
                <a:solidFill>
                  <a:srgbClr val="434343"/>
                </a:solidFill>
                <a:latin typeface="Calibri"/>
                <a:cs typeface="Calibri"/>
              </a:rPr>
              <a:t>–</a:t>
            </a:r>
            <a:r>
              <a:rPr sz="1800" b="1" spc="20" dirty="0">
                <a:solidFill>
                  <a:srgbClr val="434343"/>
                </a:solidFill>
                <a:latin typeface="Calibri"/>
                <a:cs typeface="Calibri"/>
              </a:rPr>
              <a:t> </a:t>
            </a:r>
            <a:r>
              <a:rPr sz="1800" b="1" spc="-5" dirty="0">
                <a:solidFill>
                  <a:srgbClr val="434343"/>
                </a:solidFill>
                <a:latin typeface="Calibri"/>
                <a:cs typeface="Calibri"/>
              </a:rPr>
              <a:t>Multidimensional</a:t>
            </a:r>
            <a:r>
              <a:rPr sz="1800" b="1" spc="-10" dirty="0">
                <a:solidFill>
                  <a:srgbClr val="434343"/>
                </a:solidFill>
                <a:latin typeface="Calibri"/>
                <a:cs typeface="Calibri"/>
              </a:rPr>
              <a:t> </a:t>
            </a:r>
            <a:r>
              <a:rPr sz="1800" b="1" spc="-5" dirty="0">
                <a:solidFill>
                  <a:srgbClr val="434343"/>
                </a:solidFill>
                <a:latin typeface="Calibri"/>
                <a:cs typeface="Calibri"/>
              </a:rPr>
              <a:t>Cube Reporting</a:t>
            </a:r>
            <a:r>
              <a:rPr sz="1800" b="1" spc="-25" dirty="0">
                <a:solidFill>
                  <a:srgbClr val="434343"/>
                </a:solidFill>
                <a:latin typeface="Calibri"/>
                <a:cs typeface="Calibri"/>
              </a:rPr>
              <a:t> </a:t>
            </a:r>
            <a:r>
              <a:rPr sz="1800" b="1" dirty="0">
                <a:solidFill>
                  <a:srgbClr val="434343"/>
                </a:solidFill>
                <a:latin typeface="Calibri"/>
                <a:cs typeface="Calibri"/>
              </a:rPr>
              <a:t>in Excel</a:t>
            </a:r>
            <a:endParaRPr sz="1800">
              <a:latin typeface="Calibri"/>
              <a:cs typeface="Calibri"/>
            </a:endParaRPr>
          </a:p>
        </p:txBody>
      </p:sp>
      <p:grpSp>
        <p:nvGrpSpPr>
          <p:cNvPr id="30" name="object 6">
            <a:extLst>
              <a:ext uri="{FF2B5EF4-FFF2-40B4-BE49-F238E27FC236}">
                <a16:creationId xmlns:a16="http://schemas.microsoft.com/office/drawing/2014/main" id="{76A6E6B3-BEF5-4F76-A8AA-19B0C8CA34F3}"/>
              </a:ext>
            </a:extLst>
          </p:cNvPr>
          <p:cNvGrpSpPr/>
          <p:nvPr/>
        </p:nvGrpSpPr>
        <p:grpSpPr>
          <a:xfrm>
            <a:off x="953897" y="326400"/>
            <a:ext cx="752475" cy="751840"/>
            <a:chOff x="899674" y="382524"/>
            <a:chExt cx="752475" cy="751840"/>
          </a:xfrm>
        </p:grpSpPr>
        <p:sp>
          <p:nvSpPr>
            <p:cNvPr id="31" name="object 7">
              <a:extLst>
                <a:ext uri="{FF2B5EF4-FFF2-40B4-BE49-F238E27FC236}">
                  <a16:creationId xmlns:a16="http://schemas.microsoft.com/office/drawing/2014/main" id="{F1DF2E32-61A5-4F14-B1DB-3D6F6AABF591}"/>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32" name="object 8">
              <a:extLst>
                <a:ext uri="{FF2B5EF4-FFF2-40B4-BE49-F238E27FC236}">
                  <a16:creationId xmlns:a16="http://schemas.microsoft.com/office/drawing/2014/main" id="{C3CF301C-B6A1-4058-AA9C-19885A0F7FCE}"/>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33" name="object 9">
            <a:extLst>
              <a:ext uri="{FF2B5EF4-FFF2-40B4-BE49-F238E27FC236}">
                <a16:creationId xmlns:a16="http://schemas.microsoft.com/office/drawing/2014/main" id="{D5BB32F9-8785-4542-9B26-3E9331481F52}"/>
              </a:ext>
            </a:extLst>
          </p:cNvPr>
          <p:cNvSpPr txBox="1"/>
          <p:nvPr/>
        </p:nvSpPr>
        <p:spPr>
          <a:xfrm>
            <a:off x="1021791" y="500481"/>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8</a:t>
            </a:r>
            <a:endParaRPr sz="27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11" name="laser.wav"/>
          </p:stSnd>
        </p:sndAc>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88212" y="465438"/>
            <a:ext cx="9822815" cy="506730"/>
            <a:chOff x="1538986" y="491998"/>
            <a:chExt cx="9822815" cy="506730"/>
          </a:xfrm>
        </p:grpSpPr>
        <p:sp>
          <p:nvSpPr>
            <p:cNvPr id="3" name="object 3"/>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4" name="object 4"/>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sp>
        <p:nvSpPr>
          <p:cNvPr id="5" name="object 5"/>
          <p:cNvSpPr txBox="1"/>
          <p:nvPr/>
        </p:nvSpPr>
        <p:spPr>
          <a:xfrm>
            <a:off x="1706372" y="580135"/>
            <a:ext cx="653986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434343"/>
                </a:solidFill>
                <a:latin typeface="Calibri"/>
                <a:cs typeface="Calibri"/>
              </a:rPr>
              <a:t>Multidimensional</a:t>
            </a:r>
            <a:r>
              <a:rPr sz="1800" b="1" spc="-15" dirty="0">
                <a:solidFill>
                  <a:srgbClr val="434343"/>
                </a:solidFill>
                <a:latin typeface="Calibri"/>
                <a:cs typeface="Calibri"/>
              </a:rPr>
              <a:t> </a:t>
            </a:r>
            <a:r>
              <a:rPr sz="1800" b="1" spc="-5" dirty="0">
                <a:solidFill>
                  <a:srgbClr val="434343"/>
                </a:solidFill>
                <a:latin typeface="Calibri"/>
                <a:cs typeface="Calibri"/>
              </a:rPr>
              <a:t>Model</a:t>
            </a:r>
            <a:r>
              <a:rPr sz="1800" b="1" spc="-25" dirty="0">
                <a:solidFill>
                  <a:srgbClr val="434343"/>
                </a:solidFill>
                <a:latin typeface="Calibri"/>
                <a:cs typeface="Calibri"/>
              </a:rPr>
              <a:t> </a:t>
            </a:r>
            <a:r>
              <a:rPr sz="1800" b="1" dirty="0">
                <a:solidFill>
                  <a:srgbClr val="434343"/>
                </a:solidFill>
                <a:latin typeface="Calibri"/>
                <a:cs typeface="Calibri"/>
              </a:rPr>
              <a:t>–</a:t>
            </a:r>
            <a:r>
              <a:rPr sz="1800" b="1" spc="20" dirty="0">
                <a:solidFill>
                  <a:srgbClr val="434343"/>
                </a:solidFill>
                <a:latin typeface="Calibri"/>
                <a:cs typeface="Calibri"/>
              </a:rPr>
              <a:t> </a:t>
            </a:r>
            <a:r>
              <a:rPr sz="1800" b="1" spc="-5" dirty="0">
                <a:solidFill>
                  <a:srgbClr val="434343"/>
                </a:solidFill>
                <a:latin typeface="Calibri"/>
                <a:cs typeface="Calibri"/>
              </a:rPr>
              <a:t>Multidimensional</a:t>
            </a:r>
            <a:r>
              <a:rPr sz="1800" b="1" spc="-10" dirty="0">
                <a:solidFill>
                  <a:srgbClr val="434343"/>
                </a:solidFill>
                <a:latin typeface="Calibri"/>
                <a:cs typeface="Calibri"/>
              </a:rPr>
              <a:t> </a:t>
            </a:r>
            <a:r>
              <a:rPr sz="1800" b="1" spc="-5" dirty="0">
                <a:solidFill>
                  <a:srgbClr val="434343"/>
                </a:solidFill>
                <a:latin typeface="Calibri"/>
                <a:cs typeface="Calibri"/>
              </a:rPr>
              <a:t>Cube Reporting</a:t>
            </a:r>
            <a:r>
              <a:rPr sz="1800" b="1" spc="-25" dirty="0">
                <a:solidFill>
                  <a:srgbClr val="434343"/>
                </a:solidFill>
                <a:latin typeface="Calibri"/>
                <a:cs typeface="Calibri"/>
              </a:rPr>
              <a:t> </a:t>
            </a:r>
            <a:r>
              <a:rPr sz="1800" b="1" dirty="0">
                <a:solidFill>
                  <a:srgbClr val="434343"/>
                </a:solidFill>
                <a:latin typeface="Calibri"/>
                <a:cs typeface="Calibri"/>
              </a:rPr>
              <a:t>in Excel</a:t>
            </a:r>
            <a:endParaRPr sz="1800" dirty="0">
              <a:latin typeface="Calibri"/>
              <a:cs typeface="Calibri"/>
            </a:endParaRPr>
          </a:p>
        </p:txBody>
      </p:sp>
      <p:sp>
        <p:nvSpPr>
          <p:cNvPr id="9" name="object 9"/>
          <p:cNvSpPr txBox="1"/>
          <p:nvPr/>
        </p:nvSpPr>
        <p:spPr>
          <a:xfrm>
            <a:off x="1959864" y="1281748"/>
            <a:ext cx="7235190" cy="505267"/>
          </a:xfrm>
          <a:prstGeom prst="rect">
            <a:avLst/>
          </a:prstGeom>
        </p:spPr>
        <p:txBody>
          <a:bodyPr vert="horz" wrap="square" lIns="0" tIns="12700" rIns="0" bIns="0" rtlCol="0">
            <a:spAutoFit/>
          </a:bodyPr>
          <a:lstStyle/>
          <a:p>
            <a:pPr marL="299085" indent="-287020">
              <a:lnSpc>
                <a:spcPct val="100000"/>
              </a:lnSpc>
              <a:spcBef>
                <a:spcPts val="100"/>
              </a:spcBef>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Create</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report</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for</a:t>
            </a:r>
            <a:r>
              <a:rPr sz="1600" spc="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Total</a:t>
            </a:r>
            <a:r>
              <a:rPr sz="1600" b="1" spc="-1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Profit</a:t>
            </a:r>
            <a:r>
              <a:rPr sz="1600" b="1"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using</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a:t>
            </a:r>
            <a:r>
              <a:rPr sz="1600" spc="-5" dirty="0">
                <a:latin typeface="Times New Roman" panose="02020603050405020304" pitchFamily="18" charset="0"/>
                <a:cs typeface="Times New Roman" panose="02020603050405020304" pitchFamily="18" charset="0"/>
              </a:rPr>
              <a:t> calculated</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measure</a:t>
            </a:r>
            <a:r>
              <a:rPr sz="1600" dirty="0">
                <a:latin typeface="Times New Roman" panose="02020603050405020304" pitchFamily="18" charset="0"/>
                <a:cs typeface="Times New Roman" panose="02020603050405020304" pitchFamily="18" charset="0"/>
              </a:rPr>
              <a:t> “Profit”</a:t>
            </a:r>
          </a:p>
          <a:p>
            <a:pPr marL="299085" indent="-287020">
              <a:lnSpc>
                <a:spcPct val="100000"/>
              </a:lnSpc>
              <a:buFont typeface="Arial" panose="020B0604020202020204" pitchFamily="34" charset="0"/>
              <a:buChar char="•"/>
              <a:tabLst>
                <a:tab pos="299720" algn="l"/>
              </a:tabLst>
            </a:pPr>
            <a:r>
              <a:rPr sz="1600" dirty="0">
                <a:latin typeface="Times New Roman" panose="02020603050405020304" pitchFamily="18" charset="0"/>
                <a:cs typeface="Times New Roman" panose="02020603050405020304" pitchFamily="18" charset="0"/>
              </a:rPr>
              <a:t>With</a:t>
            </a:r>
            <a:r>
              <a:rPr sz="1600" spc="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drill-down</a:t>
            </a:r>
            <a:r>
              <a:rPr sz="1600" b="1" spc="-3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using</a:t>
            </a:r>
            <a:r>
              <a:rPr sz="1600" b="1" spc="5"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Year/Quarter/Month</a:t>
            </a:r>
            <a:r>
              <a:rPr sz="1600" b="1"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from</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the </a:t>
            </a:r>
            <a:r>
              <a:rPr sz="1600" spc="-5" dirty="0">
                <a:latin typeface="Times New Roman" panose="02020603050405020304" pitchFamily="18" charset="0"/>
                <a:cs typeface="Times New Roman" panose="02020603050405020304" pitchFamily="18" charset="0"/>
              </a:rPr>
              <a:t>date</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hierarchy</a:t>
            </a:r>
            <a:endParaRPr sz="1600" dirty="0">
              <a:latin typeface="Times New Roman" panose="02020603050405020304" pitchFamily="18" charset="0"/>
              <a:cs typeface="Times New Roman" panose="02020603050405020304" pitchFamily="18" charset="0"/>
            </a:endParaRPr>
          </a:p>
        </p:txBody>
      </p:sp>
      <p:sp>
        <p:nvSpPr>
          <p:cNvPr id="11" name="object 11"/>
          <p:cNvSpPr txBox="1"/>
          <p:nvPr/>
        </p:nvSpPr>
        <p:spPr>
          <a:xfrm>
            <a:off x="770939" y="5124069"/>
            <a:ext cx="2430145" cy="443711"/>
          </a:xfrm>
          <a:prstGeom prst="rect">
            <a:avLst/>
          </a:prstGeom>
        </p:spPr>
        <p:txBody>
          <a:bodyPr vert="horz" wrap="square" lIns="0" tIns="12700" rIns="0" bIns="0" rtlCol="0">
            <a:spAutoFit/>
          </a:bodyPr>
          <a:lstStyle/>
          <a:p>
            <a:pPr marL="12700" marR="5080">
              <a:lnSpc>
                <a:spcPct val="100000"/>
              </a:lnSpc>
              <a:spcBef>
                <a:spcPts val="100"/>
              </a:spcBef>
            </a:pPr>
            <a:r>
              <a:rPr sz="1400" i="1" spc="-5" dirty="0">
                <a:latin typeface="Times New Roman" panose="02020603050405020304" pitchFamily="18" charset="0"/>
                <a:cs typeface="Times New Roman" panose="02020603050405020304" pitchFamily="18" charset="0"/>
              </a:rPr>
              <a:t>From</a:t>
            </a:r>
            <a:r>
              <a:rPr sz="1400" i="1" spc="-4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the</a:t>
            </a:r>
            <a:r>
              <a:rPr sz="1400" i="1" spc="-3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cube</a:t>
            </a:r>
            <a:r>
              <a:rPr sz="1400" i="1" spc="-4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select</a:t>
            </a:r>
            <a:r>
              <a:rPr sz="1400" i="1" spc="-4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Profit </a:t>
            </a:r>
            <a:r>
              <a:rPr sz="1400" i="1" spc="-375" dirty="0">
                <a:latin typeface="Times New Roman" panose="02020603050405020304" pitchFamily="18" charset="0"/>
                <a:cs typeface="Times New Roman" panose="02020603050405020304" pitchFamily="18" charset="0"/>
              </a:rPr>
              <a:t> </a:t>
            </a:r>
            <a:r>
              <a:rPr sz="1400" i="1" spc="-5" dirty="0">
                <a:latin typeface="Times New Roman" panose="02020603050405020304" pitchFamily="18" charset="0"/>
                <a:cs typeface="Times New Roman" panose="02020603050405020304" pitchFamily="18" charset="0"/>
              </a:rPr>
              <a:t>Amt, </a:t>
            </a:r>
            <a:r>
              <a:rPr sz="1400" i="1" dirty="0">
                <a:latin typeface="Times New Roman" panose="02020603050405020304" pitchFamily="18" charset="0"/>
                <a:cs typeface="Times New Roman" panose="02020603050405020304" pitchFamily="18" charset="0"/>
              </a:rPr>
              <a:t>Sales Territory and </a:t>
            </a:r>
            <a:r>
              <a:rPr sz="1400" i="1" spc="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Order</a:t>
            </a:r>
            <a:r>
              <a:rPr sz="1400" i="1" spc="-35" dirty="0">
                <a:latin typeface="Times New Roman" panose="02020603050405020304" pitchFamily="18" charset="0"/>
                <a:cs typeface="Times New Roman" panose="02020603050405020304" pitchFamily="18" charset="0"/>
              </a:rPr>
              <a:t> </a:t>
            </a:r>
            <a:r>
              <a:rPr sz="1400" i="1" spc="-5" dirty="0">
                <a:latin typeface="Times New Roman" panose="02020603050405020304" pitchFamily="18" charset="0"/>
                <a:cs typeface="Times New Roman" panose="02020603050405020304" pitchFamily="18" charset="0"/>
              </a:rPr>
              <a:t>Date</a:t>
            </a:r>
            <a:endParaRPr sz="1400" dirty="0">
              <a:latin typeface="Times New Roman" panose="02020603050405020304" pitchFamily="18" charset="0"/>
              <a:cs typeface="Times New Roman" panose="02020603050405020304" pitchFamily="18" charset="0"/>
            </a:endParaRPr>
          </a:p>
        </p:txBody>
      </p:sp>
      <p:sp>
        <p:nvSpPr>
          <p:cNvPr id="12" name="object 12"/>
          <p:cNvSpPr txBox="1"/>
          <p:nvPr/>
        </p:nvSpPr>
        <p:spPr>
          <a:xfrm>
            <a:off x="3944492" y="5480100"/>
            <a:ext cx="2430145" cy="452755"/>
          </a:xfrm>
          <a:prstGeom prst="rect">
            <a:avLst/>
          </a:prstGeom>
        </p:spPr>
        <p:txBody>
          <a:bodyPr vert="horz" wrap="square" lIns="0" tIns="12700" rIns="0" bIns="0" rtlCol="0">
            <a:spAutoFit/>
          </a:bodyPr>
          <a:lstStyle/>
          <a:p>
            <a:pPr marL="12700" marR="5080">
              <a:lnSpc>
                <a:spcPct val="100000"/>
              </a:lnSpc>
              <a:spcBef>
                <a:spcPts val="100"/>
              </a:spcBef>
            </a:pPr>
            <a:r>
              <a:rPr sz="1400" i="1" dirty="0">
                <a:latin typeface="Times New Roman" panose="02020603050405020304" pitchFamily="18" charset="0"/>
                <a:cs typeface="Times New Roman" panose="02020603050405020304" pitchFamily="18" charset="0"/>
              </a:rPr>
              <a:t>Apply</a:t>
            </a:r>
            <a:r>
              <a:rPr sz="1400" i="1" spc="-2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a</a:t>
            </a:r>
            <a:r>
              <a:rPr sz="1400" i="1" spc="-15" dirty="0">
                <a:latin typeface="Times New Roman" panose="02020603050405020304" pitchFamily="18" charset="0"/>
                <a:cs typeface="Times New Roman" panose="02020603050405020304" pitchFamily="18" charset="0"/>
              </a:rPr>
              <a:t> </a:t>
            </a:r>
            <a:r>
              <a:rPr sz="1400" i="1" spc="-5" dirty="0">
                <a:latin typeface="Times New Roman" panose="02020603050405020304" pitchFamily="18" charset="0"/>
                <a:cs typeface="Times New Roman" panose="02020603050405020304" pitchFamily="18" charset="0"/>
              </a:rPr>
              <a:t>Filter</a:t>
            </a:r>
            <a:r>
              <a:rPr sz="1400" i="1" spc="-3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on</a:t>
            </a:r>
            <a:r>
              <a:rPr sz="1400" i="1" spc="-1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Order</a:t>
            </a:r>
            <a:r>
              <a:rPr sz="1400" i="1" spc="-35" dirty="0">
                <a:latin typeface="Times New Roman" panose="02020603050405020304" pitchFamily="18" charset="0"/>
                <a:cs typeface="Times New Roman" panose="02020603050405020304" pitchFamily="18" charset="0"/>
              </a:rPr>
              <a:t> </a:t>
            </a:r>
            <a:r>
              <a:rPr sz="1400" i="1" spc="-5" dirty="0">
                <a:latin typeface="Times New Roman" panose="02020603050405020304" pitchFamily="18" charset="0"/>
                <a:cs typeface="Times New Roman" panose="02020603050405020304" pitchFamily="18" charset="0"/>
              </a:rPr>
              <a:t>Date</a:t>
            </a:r>
            <a:r>
              <a:rPr sz="1400" i="1" spc="-2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to </a:t>
            </a:r>
            <a:r>
              <a:rPr sz="1400" i="1" spc="-37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select</a:t>
            </a:r>
            <a:r>
              <a:rPr sz="1400" i="1" spc="-5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years</a:t>
            </a:r>
            <a:r>
              <a:rPr sz="1400" i="1" spc="-4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2011,</a:t>
            </a:r>
            <a:r>
              <a:rPr sz="1400" i="1" spc="-4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2012,</a:t>
            </a:r>
            <a:r>
              <a:rPr sz="1400" i="1" spc="-4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2013</a:t>
            </a:r>
            <a:endParaRPr sz="1400" dirty="0">
              <a:latin typeface="Times New Roman" panose="02020603050405020304" pitchFamily="18" charset="0"/>
              <a:cs typeface="Times New Roman" panose="02020603050405020304" pitchFamily="18" charset="0"/>
            </a:endParaRPr>
          </a:p>
        </p:txBody>
      </p:sp>
      <p:sp>
        <p:nvSpPr>
          <p:cNvPr id="13" name="object 13"/>
          <p:cNvSpPr txBox="1"/>
          <p:nvPr/>
        </p:nvSpPr>
        <p:spPr>
          <a:xfrm>
            <a:off x="8195309" y="5834278"/>
            <a:ext cx="2627630" cy="228268"/>
          </a:xfrm>
          <a:prstGeom prst="rect">
            <a:avLst/>
          </a:prstGeom>
        </p:spPr>
        <p:txBody>
          <a:bodyPr vert="horz" wrap="square" lIns="0" tIns="12700" rIns="0" bIns="0" rtlCol="0">
            <a:spAutoFit/>
          </a:bodyPr>
          <a:lstStyle/>
          <a:p>
            <a:pPr marL="12700">
              <a:lnSpc>
                <a:spcPct val="100000"/>
              </a:lnSpc>
              <a:spcBef>
                <a:spcPts val="100"/>
              </a:spcBef>
            </a:pPr>
            <a:r>
              <a:rPr sz="1400" i="1" dirty="0">
                <a:latin typeface="Times New Roman" panose="02020603050405020304" pitchFamily="18" charset="0"/>
                <a:cs typeface="Times New Roman" panose="02020603050405020304" pitchFamily="18" charset="0"/>
              </a:rPr>
              <a:t>Convert</a:t>
            </a:r>
            <a:r>
              <a:rPr sz="1400" i="1" spc="-5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generated</a:t>
            </a:r>
            <a:r>
              <a:rPr sz="1400" i="1" spc="-6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table</a:t>
            </a:r>
            <a:r>
              <a:rPr sz="1400" i="1" spc="-50"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to</a:t>
            </a:r>
            <a:r>
              <a:rPr sz="1400" i="1" spc="-35" dirty="0">
                <a:latin typeface="Times New Roman" panose="02020603050405020304" pitchFamily="18" charset="0"/>
                <a:cs typeface="Times New Roman" panose="02020603050405020304" pitchFamily="18" charset="0"/>
              </a:rPr>
              <a:t> </a:t>
            </a:r>
            <a:r>
              <a:rPr sz="1400" i="1" dirty="0">
                <a:latin typeface="Times New Roman" panose="02020603050405020304" pitchFamily="18" charset="0"/>
                <a:cs typeface="Times New Roman" panose="02020603050405020304" pitchFamily="18" charset="0"/>
              </a:rPr>
              <a:t>visual</a:t>
            </a:r>
            <a:endParaRPr sz="1400" dirty="0">
              <a:latin typeface="Times New Roman" panose="02020603050405020304" pitchFamily="18" charset="0"/>
              <a:cs typeface="Times New Roman" panose="02020603050405020304" pitchFamily="18" charset="0"/>
            </a:endParaRPr>
          </a:p>
        </p:txBody>
      </p:sp>
      <p:grpSp>
        <p:nvGrpSpPr>
          <p:cNvPr id="14" name="object 14"/>
          <p:cNvGrpSpPr/>
          <p:nvPr/>
        </p:nvGrpSpPr>
        <p:grpSpPr>
          <a:xfrm>
            <a:off x="641604" y="1850135"/>
            <a:ext cx="11089005" cy="4150360"/>
            <a:chOff x="641604" y="1850135"/>
            <a:chExt cx="11089005" cy="4150360"/>
          </a:xfrm>
        </p:grpSpPr>
        <p:pic>
          <p:nvPicPr>
            <p:cNvPr id="15" name="object 15"/>
            <p:cNvPicPr/>
            <p:nvPr/>
          </p:nvPicPr>
          <p:blipFill>
            <a:blip r:embed="rId3" cstate="print"/>
            <a:stretch>
              <a:fillRect/>
            </a:stretch>
          </p:blipFill>
          <p:spPr>
            <a:xfrm>
              <a:off x="641604" y="2177795"/>
              <a:ext cx="2816479" cy="3109087"/>
            </a:xfrm>
            <a:prstGeom prst="rect">
              <a:avLst/>
            </a:prstGeom>
          </p:spPr>
        </p:pic>
        <p:pic>
          <p:nvPicPr>
            <p:cNvPr id="16" name="object 16"/>
            <p:cNvPicPr/>
            <p:nvPr/>
          </p:nvPicPr>
          <p:blipFill>
            <a:blip r:embed="rId4" cstate="print"/>
            <a:stretch>
              <a:fillRect/>
            </a:stretch>
          </p:blipFill>
          <p:spPr>
            <a:xfrm>
              <a:off x="836676" y="2372867"/>
              <a:ext cx="2246376" cy="2538983"/>
            </a:xfrm>
            <a:prstGeom prst="rect">
              <a:avLst/>
            </a:prstGeom>
          </p:spPr>
        </p:pic>
        <p:pic>
          <p:nvPicPr>
            <p:cNvPr id="17" name="object 17"/>
            <p:cNvPicPr/>
            <p:nvPr/>
          </p:nvPicPr>
          <p:blipFill>
            <a:blip r:embed="rId5" cstate="print"/>
            <a:stretch>
              <a:fillRect/>
            </a:stretch>
          </p:blipFill>
          <p:spPr>
            <a:xfrm>
              <a:off x="3086099" y="4166654"/>
              <a:ext cx="4485132" cy="1551432"/>
            </a:xfrm>
            <a:prstGeom prst="rect">
              <a:avLst/>
            </a:prstGeom>
          </p:spPr>
        </p:pic>
        <p:pic>
          <p:nvPicPr>
            <p:cNvPr id="18" name="object 18"/>
            <p:cNvPicPr/>
            <p:nvPr/>
          </p:nvPicPr>
          <p:blipFill>
            <a:blip r:embed="rId6" cstate="print"/>
            <a:stretch>
              <a:fillRect/>
            </a:stretch>
          </p:blipFill>
          <p:spPr>
            <a:xfrm>
              <a:off x="3281171" y="4361687"/>
              <a:ext cx="3915155" cy="981456"/>
            </a:xfrm>
            <a:prstGeom prst="rect">
              <a:avLst/>
            </a:prstGeom>
          </p:spPr>
        </p:pic>
        <p:pic>
          <p:nvPicPr>
            <p:cNvPr id="19" name="object 19"/>
            <p:cNvPicPr/>
            <p:nvPr/>
          </p:nvPicPr>
          <p:blipFill>
            <a:blip r:embed="rId7" cstate="print"/>
            <a:stretch>
              <a:fillRect/>
            </a:stretch>
          </p:blipFill>
          <p:spPr>
            <a:xfrm>
              <a:off x="5716524" y="1850135"/>
              <a:ext cx="4200144" cy="2558669"/>
            </a:xfrm>
            <a:prstGeom prst="rect">
              <a:avLst/>
            </a:prstGeom>
          </p:spPr>
        </p:pic>
        <p:pic>
          <p:nvPicPr>
            <p:cNvPr id="20" name="object 20"/>
            <p:cNvPicPr/>
            <p:nvPr/>
          </p:nvPicPr>
          <p:blipFill>
            <a:blip r:embed="rId8" cstate="print"/>
            <a:stretch>
              <a:fillRect/>
            </a:stretch>
          </p:blipFill>
          <p:spPr>
            <a:xfrm>
              <a:off x="5911595" y="2045207"/>
              <a:ext cx="3630167" cy="1988820"/>
            </a:xfrm>
            <a:prstGeom prst="rect">
              <a:avLst/>
            </a:prstGeom>
          </p:spPr>
        </p:pic>
        <p:pic>
          <p:nvPicPr>
            <p:cNvPr id="21" name="object 21"/>
            <p:cNvPicPr/>
            <p:nvPr/>
          </p:nvPicPr>
          <p:blipFill>
            <a:blip r:embed="rId9" cstate="print"/>
            <a:stretch>
              <a:fillRect/>
            </a:stretch>
          </p:blipFill>
          <p:spPr>
            <a:xfrm>
              <a:off x="7531608" y="3453345"/>
              <a:ext cx="4198620" cy="2546604"/>
            </a:xfrm>
            <a:prstGeom prst="rect">
              <a:avLst/>
            </a:prstGeom>
          </p:spPr>
        </p:pic>
        <p:pic>
          <p:nvPicPr>
            <p:cNvPr id="22" name="object 22"/>
            <p:cNvPicPr/>
            <p:nvPr/>
          </p:nvPicPr>
          <p:blipFill>
            <a:blip r:embed="rId10" cstate="print"/>
            <a:stretch>
              <a:fillRect/>
            </a:stretch>
          </p:blipFill>
          <p:spPr>
            <a:xfrm>
              <a:off x="7726680" y="3648455"/>
              <a:ext cx="3628644" cy="1976627"/>
            </a:xfrm>
            <a:prstGeom prst="rect">
              <a:avLst/>
            </a:prstGeom>
          </p:spPr>
        </p:pic>
      </p:grpSp>
      <p:grpSp>
        <p:nvGrpSpPr>
          <p:cNvPr id="25" name="object 6">
            <a:extLst>
              <a:ext uri="{FF2B5EF4-FFF2-40B4-BE49-F238E27FC236}">
                <a16:creationId xmlns:a16="http://schemas.microsoft.com/office/drawing/2014/main" id="{40F90575-5AC1-4AA9-B7A7-E6C99209770F}"/>
              </a:ext>
            </a:extLst>
          </p:cNvPr>
          <p:cNvGrpSpPr/>
          <p:nvPr/>
        </p:nvGrpSpPr>
        <p:grpSpPr>
          <a:xfrm>
            <a:off x="953897" y="326400"/>
            <a:ext cx="752475" cy="751840"/>
            <a:chOff x="899674" y="382524"/>
            <a:chExt cx="752475" cy="751840"/>
          </a:xfrm>
        </p:grpSpPr>
        <p:sp>
          <p:nvSpPr>
            <p:cNvPr id="26" name="object 7">
              <a:extLst>
                <a:ext uri="{FF2B5EF4-FFF2-40B4-BE49-F238E27FC236}">
                  <a16:creationId xmlns:a16="http://schemas.microsoft.com/office/drawing/2014/main" id="{9F55711E-366F-422F-9C48-B417DD4D5FF5}"/>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27" name="object 8">
              <a:extLst>
                <a:ext uri="{FF2B5EF4-FFF2-40B4-BE49-F238E27FC236}">
                  <a16:creationId xmlns:a16="http://schemas.microsoft.com/office/drawing/2014/main" id="{39099E0D-9232-4539-87FF-BA4FDCE840A2}"/>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31" name="object 9">
            <a:extLst>
              <a:ext uri="{FF2B5EF4-FFF2-40B4-BE49-F238E27FC236}">
                <a16:creationId xmlns:a16="http://schemas.microsoft.com/office/drawing/2014/main" id="{B8DE19B8-7F8D-4E12-B46E-3CF76A4276CF}"/>
              </a:ext>
            </a:extLst>
          </p:cNvPr>
          <p:cNvSpPr txBox="1"/>
          <p:nvPr/>
        </p:nvSpPr>
        <p:spPr>
          <a:xfrm>
            <a:off x="1021791" y="500481"/>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8</a:t>
            </a:r>
            <a:endParaRPr sz="27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11" name="laser.wav"/>
          </p:stSnd>
        </p:sndAc>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9BE652-50B1-4E52-B14F-C4745C655185}"/>
              </a:ext>
            </a:extLst>
          </p:cNvPr>
          <p:cNvSpPr txBox="1"/>
          <p:nvPr/>
        </p:nvSpPr>
        <p:spPr>
          <a:xfrm>
            <a:off x="776689" y="1598702"/>
            <a:ext cx="4284595"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sz="1600" dirty="0">
                <a:latin typeface="Times New Roman" panose="02020603050405020304" pitchFamily="18" charset="0"/>
                <a:ea typeface="Cambria"/>
                <a:cs typeface="Times New Roman" panose="02020603050405020304" pitchFamily="18" charset="0"/>
              </a:rPr>
              <a:t>From the list on the right, select  </a:t>
            </a:r>
            <a:r>
              <a:rPr lang="en-US" sz="1600" i="1" dirty="0">
                <a:latin typeface="Times New Roman" panose="02020603050405020304" pitchFamily="18" charset="0"/>
                <a:ea typeface="Cambria"/>
                <a:cs typeface="Times New Roman" panose="02020603050405020304" pitchFamily="18" charset="0"/>
              </a:rPr>
              <a:t>'New SQL Server stand-alone installation or add features to an existing installation</a:t>
            </a:r>
            <a:r>
              <a:rPr lang="en-US" sz="1600" dirty="0">
                <a:latin typeface="Times New Roman" panose="02020603050405020304" pitchFamily="18" charset="0"/>
                <a:ea typeface="Cambria"/>
                <a:cs typeface="Times New Roman" panose="02020603050405020304" pitchFamily="18" charset="0"/>
              </a:rPr>
              <a:t>’</a:t>
            </a:r>
          </a:p>
          <a:p>
            <a:pPr marL="285750" indent="-285750" algn="just">
              <a:buFont typeface="Arial" panose="020B0604020202020204" pitchFamily="34" charset="0"/>
              <a:buChar char="•"/>
            </a:pPr>
            <a:endParaRPr lang="en-US" sz="1600" dirty="0">
              <a:latin typeface="Times New Roman" panose="02020603050405020304" pitchFamily="18" charset="0"/>
              <a:ea typeface="Cambria"/>
              <a:cs typeface="Times New Roman" panose="02020603050405020304" pitchFamily="18" charset="0"/>
            </a:endParaRPr>
          </a:p>
          <a:p>
            <a:pPr algn="just"/>
            <a:endParaRPr lang="en-US" sz="1600" dirty="0">
              <a:latin typeface="Times New Roman" panose="02020603050405020304" pitchFamily="18" charset="0"/>
              <a:ea typeface="Cambria"/>
              <a:cs typeface="Times New Roman" panose="02020603050405020304" pitchFamily="18" charset="0"/>
            </a:endParaRPr>
          </a:p>
          <a:p>
            <a:pPr marL="285750" indent="-285750" algn="just">
              <a:buFont typeface="Arial" panose="020B0604020202020204" pitchFamily="34" charset="0"/>
              <a:buChar char="•"/>
            </a:pPr>
            <a:r>
              <a:rPr lang="en-US" sz="1600" dirty="0">
                <a:latin typeface="Times New Roman" panose="02020603050405020304" pitchFamily="18" charset="0"/>
                <a:ea typeface="Cambria"/>
                <a:cs typeface="Times New Roman" panose="02020603050405020304" pitchFamily="18" charset="0"/>
              </a:rPr>
              <a:t>Note: This step is the same whether we're installing SQL Server for the first time or adding to an existing installation</a:t>
            </a:r>
          </a:p>
        </p:txBody>
      </p:sp>
      <p:sp>
        <p:nvSpPr>
          <p:cNvPr id="6" name="TextBox 5">
            <a:extLst>
              <a:ext uri="{FF2B5EF4-FFF2-40B4-BE49-F238E27FC236}">
                <a16:creationId xmlns:a16="http://schemas.microsoft.com/office/drawing/2014/main" id="{A51D7FB7-34E9-43D3-B277-F94B277FEA6A}"/>
              </a:ext>
            </a:extLst>
          </p:cNvPr>
          <p:cNvSpPr txBox="1"/>
          <p:nvPr/>
        </p:nvSpPr>
        <p:spPr>
          <a:xfrm>
            <a:off x="571499" y="427475"/>
            <a:ext cx="11048999" cy="811005"/>
          </a:xfrm>
          <a:prstGeom prst="rect">
            <a:avLst/>
          </a:prstGeom>
        </p:spPr>
        <p:txBody>
          <a:bodyPr vert="horz" lIns="0" tIns="0" rIns="0" bIns="0" rtlCol="0" anchor="t">
            <a:normAutofit/>
          </a:bodyPr>
          <a:lstStyle/>
          <a:p>
            <a:r>
              <a:rPr lang="en-US" sz="3600" b="1" cap="all">
                <a:latin typeface="Cambria"/>
                <a:ea typeface="Cambria"/>
                <a:cs typeface="Arial"/>
              </a:rPr>
              <a:t>STEP-1</a:t>
            </a:r>
            <a:endParaRPr lang="en-US" sz="3600">
              <a:ea typeface="+mn-lt"/>
              <a:cs typeface="+mn-lt"/>
            </a:endParaRPr>
          </a:p>
          <a:p>
            <a:pPr>
              <a:lnSpc>
                <a:spcPct val="90000"/>
              </a:lnSpc>
              <a:spcBef>
                <a:spcPct val="0"/>
              </a:spcBef>
              <a:spcAft>
                <a:spcPts val="600"/>
              </a:spcAft>
            </a:pPr>
            <a:endParaRPr lang="en-US" sz="3600" b="1">
              <a:solidFill>
                <a:srgbClr val="001E62"/>
              </a:solidFill>
              <a:latin typeface="Arial" panose="020B0604020202020204" pitchFamily="34" charset="0"/>
              <a:ea typeface="+mj-ea"/>
              <a:cs typeface="Arial"/>
            </a:endParaRPr>
          </a:p>
        </p:txBody>
      </p:sp>
      <p:pic>
        <p:nvPicPr>
          <p:cNvPr id="14" name="Picture 4" descr="Graphical user interface, text, application, Teams&#10;&#10;Description automatically generated">
            <a:extLst>
              <a:ext uri="{FF2B5EF4-FFF2-40B4-BE49-F238E27FC236}">
                <a16:creationId xmlns:a16="http://schemas.microsoft.com/office/drawing/2014/main" id="{49C38762-57EF-42A2-BD08-3B96788DA979}"/>
              </a:ext>
            </a:extLst>
          </p:cNvPr>
          <p:cNvPicPr>
            <a:picLocks noChangeAspect="1"/>
          </p:cNvPicPr>
          <p:nvPr/>
        </p:nvPicPr>
        <p:blipFill>
          <a:blip r:embed="rId3"/>
          <a:stretch>
            <a:fillRect/>
          </a:stretch>
        </p:blipFill>
        <p:spPr>
          <a:xfrm>
            <a:off x="5145146" y="1020458"/>
            <a:ext cx="6604585" cy="4946499"/>
          </a:xfrm>
          <a:prstGeom prst="rect">
            <a:avLst/>
          </a:prstGeom>
        </p:spPr>
      </p:pic>
    </p:spTree>
    <p:extLst>
      <p:ext uri="{BB962C8B-B14F-4D97-AF65-F5344CB8AC3E}">
        <p14:creationId xmlns:p14="http://schemas.microsoft.com/office/powerpoint/2010/main" val="308824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4" name="laser.wav"/>
          </p:stSnd>
        </p:sndAc>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9BE652-50B1-4E52-B14F-C4745C655185}"/>
              </a:ext>
            </a:extLst>
          </p:cNvPr>
          <p:cNvSpPr txBox="1"/>
          <p:nvPr/>
        </p:nvSpPr>
        <p:spPr>
          <a:xfrm>
            <a:off x="776689" y="1598702"/>
            <a:ext cx="454256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dirty="0">
                <a:latin typeface="Times New Roman" panose="02020603050405020304" pitchFamily="18" charset="0"/>
                <a:ea typeface="Cambria"/>
                <a:cs typeface="Times New Roman" panose="02020603050405020304" pitchFamily="18" charset="0"/>
              </a:rPr>
              <a:t>Installation Type tab:</a:t>
            </a:r>
          </a:p>
          <a:p>
            <a:pPr marL="742950" lvl="1" indent="-285750" algn="just">
              <a:buFont typeface="Wingdings" pitchFamily="2" charset="2"/>
              <a:buChar char="Ø"/>
            </a:pPr>
            <a:r>
              <a:rPr lang="en-US" sz="1600" dirty="0">
                <a:latin typeface="Times New Roman" panose="02020603050405020304" pitchFamily="18" charset="0"/>
                <a:ea typeface="Cambria"/>
                <a:cs typeface="Times New Roman" panose="02020603050405020304" pitchFamily="18" charset="0"/>
              </a:rPr>
              <a:t>Enable option </a:t>
            </a:r>
            <a:r>
              <a:rPr lang="en-US" sz="1600" i="1" dirty="0">
                <a:latin typeface="Times New Roman" panose="02020603050405020304" pitchFamily="18" charset="0"/>
                <a:ea typeface="Cambria"/>
                <a:cs typeface="Times New Roman" panose="02020603050405020304" pitchFamily="18" charset="0"/>
              </a:rPr>
              <a:t>'Perform a new installation of SQL Server 2014</a:t>
            </a:r>
            <a:r>
              <a:rPr lang="en-US" sz="1600" dirty="0">
                <a:latin typeface="Times New Roman" panose="02020603050405020304" pitchFamily="18" charset="0"/>
                <a:ea typeface="Cambria"/>
                <a:cs typeface="Times New Roman" panose="02020603050405020304" pitchFamily="18" charset="0"/>
              </a:rPr>
              <a:t>’</a:t>
            </a:r>
          </a:p>
          <a:p>
            <a:pPr marL="742950" lvl="1" indent="-285750" algn="just">
              <a:buFont typeface="Wingdings" pitchFamily="2" charset="2"/>
              <a:buChar char="Ø"/>
            </a:pPr>
            <a:r>
              <a:rPr lang="en-US" sz="1600" dirty="0">
                <a:latin typeface="Times New Roman" panose="02020603050405020304" pitchFamily="18" charset="0"/>
                <a:ea typeface="Cambria"/>
                <a:cs typeface="Times New Roman" panose="02020603050405020304" pitchFamily="18" charset="0"/>
              </a:rPr>
              <a:t>Click '</a:t>
            </a:r>
            <a:r>
              <a:rPr lang="en-US" sz="1600" i="1" dirty="0">
                <a:latin typeface="Times New Roman" panose="02020603050405020304" pitchFamily="18" charset="0"/>
                <a:ea typeface="Cambria"/>
                <a:cs typeface="Times New Roman" panose="02020603050405020304" pitchFamily="18" charset="0"/>
              </a:rPr>
              <a:t>Next &gt;'</a:t>
            </a:r>
            <a:endParaRPr lang="en-US" sz="1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51D7FB7-34E9-43D3-B277-F94B277FEA6A}"/>
              </a:ext>
            </a:extLst>
          </p:cNvPr>
          <p:cNvSpPr txBox="1"/>
          <p:nvPr/>
        </p:nvSpPr>
        <p:spPr>
          <a:xfrm>
            <a:off x="571499" y="427475"/>
            <a:ext cx="11048999" cy="811005"/>
          </a:xfrm>
          <a:prstGeom prst="rect">
            <a:avLst/>
          </a:prstGeom>
        </p:spPr>
        <p:txBody>
          <a:bodyPr vert="horz" lIns="0" tIns="0" rIns="0" bIns="0" rtlCol="0" anchor="t">
            <a:normAutofit/>
          </a:bodyPr>
          <a:lstStyle/>
          <a:p>
            <a:r>
              <a:rPr lang="en-US" sz="3600" b="1" cap="all">
                <a:latin typeface="Cambria"/>
                <a:ea typeface="Cambria"/>
                <a:cs typeface="Arial"/>
              </a:rPr>
              <a:t>STEP-2</a:t>
            </a:r>
            <a:endParaRPr lang="en-US" sz="3600">
              <a:ea typeface="+mn-lt"/>
              <a:cs typeface="+mn-lt"/>
            </a:endParaRPr>
          </a:p>
          <a:p>
            <a:pPr>
              <a:lnSpc>
                <a:spcPct val="90000"/>
              </a:lnSpc>
              <a:spcBef>
                <a:spcPct val="0"/>
              </a:spcBef>
              <a:spcAft>
                <a:spcPts val="600"/>
              </a:spcAft>
            </a:pPr>
            <a:endParaRPr lang="en-US" sz="3600" b="1">
              <a:solidFill>
                <a:srgbClr val="001E62"/>
              </a:solidFill>
              <a:latin typeface="Arial" panose="020B0604020202020204" pitchFamily="34" charset="0"/>
              <a:ea typeface="+mj-ea"/>
              <a:cs typeface="Arial"/>
            </a:endParaRPr>
          </a:p>
        </p:txBody>
      </p:sp>
      <p:pic>
        <p:nvPicPr>
          <p:cNvPr id="68" name="Picture 7" descr="Table&#10;&#10;Description automatically generated">
            <a:extLst>
              <a:ext uri="{FF2B5EF4-FFF2-40B4-BE49-F238E27FC236}">
                <a16:creationId xmlns:a16="http://schemas.microsoft.com/office/drawing/2014/main" id="{91622AB5-0D06-4E7D-B724-1BE7AFEF436D}"/>
              </a:ext>
            </a:extLst>
          </p:cNvPr>
          <p:cNvPicPr>
            <a:picLocks noChangeAspect="1"/>
          </p:cNvPicPr>
          <p:nvPr/>
        </p:nvPicPr>
        <p:blipFill>
          <a:blip r:embed="rId3"/>
          <a:stretch>
            <a:fillRect/>
          </a:stretch>
        </p:blipFill>
        <p:spPr>
          <a:xfrm>
            <a:off x="5476467" y="951527"/>
            <a:ext cx="6391943" cy="4794416"/>
          </a:xfrm>
          <a:prstGeom prst="rect">
            <a:avLst/>
          </a:prstGeom>
        </p:spPr>
      </p:pic>
    </p:spTree>
    <p:extLst>
      <p:ext uri="{BB962C8B-B14F-4D97-AF65-F5344CB8AC3E}">
        <p14:creationId xmlns:p14="http://schemas.microsoft.com/office/powerpoint/2010/main" val="2665185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4" name="laser.wav"/>
          </p:stSnd>
        </p:sndAc>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9BE652-50B1-4E52-B14F-C4745C655185}"/>
              </a:ext>
            </a:extLst>
          </p:cNvPr>
          <p:cNvSpPr txBox="1"/>
          <p:nvPr/>
        </p:nvSpPr>
        <p:spPr>
          <a:xfrm>
            <a:off x="776689" y="1598702"/>
            <a:ext cx="4670382"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sz="1600" dirty="0">
                <a:latin typeface="Times New Roman" panose="02020603050405020304" pitchFamily="18" charset="0"/>
                <a:ea typeface="Cambria"/>
                <a:cs typeface="Times New Roman" panose="02020603050405020304" pitchFamily="18" charset="0"/>
              </a:rPr>
              <a:t>Product Key Tab:</a:t>
            </a:r>
          </a:p>
          <a:p>
            <a:pPr marL="742950" lvl="1" indent="-285750" algn="just">
              <a:buFont typeface="Wingdings" pitchFamily="2" charset="2"/>
              <a:buChar char="Ø"/>
            </a:pPr>
            <a:r>
              <a:rPr lang="en-US" sz="1600" dirty="0">
                <a:latin typeface="Times New Roman" panose="02020603050405020304" pitchFamily="18" charset="0"/>
                <a:ea typeface="Cambria"/>
                <a:cs typeface="Times New Roman" panose="02020603050405020304" pitchFamily="18" charset="0"/>
              </a:rPr>
              <a:t>Enable option </a:t>
            </a:r>
            <a:r>
              <a:rPr lang="en-US" sz="1600" i="1" dirty="0">
                <a:latin typeface="Times New Roman" panose="02020603050405020304" pitchFamily="18" charset="0"/>
                <a:ea typeface="Cambria"/>
                <a:cs typeface="Times New Roman" panose="02020603050405020304" pitchFamily="18" charset="0"/>
              </a:rPr>
              <a:t>'Specify a free edition' and select 'Evaluation'</a:t>
            </a:r>
            <a:r>
              <a:rPr lang="en-US" sz="1600" dirty="0">
                <a:latin typeface="Times New Roman" panose="02020603050405020304" pitchFamily="18" charset="0"/>
                <a:ea typeface="Cambria"/>
                <a:cs typeface="Times New Roman" panose="02020603050405020304" pitchFamily="18" charset="0"/>
              </a:rPr>
              <a:t> from dropdown</a:t>
            </a:r>
          </a:p>
          <a:p>
            <a:pPr marL="742950" lvl="1" indent="-285750" algn="just">
              <a:buFont typeface="Wingdings" pitchFamily="2" charset="2"/>
              <a:buChar char="Ø"/>
            </a:pPr>
            <a:r>
              <a:rPr lang="en-US" sz="1600" dirty="0">
                <a:latin typeface="Times New Roman" panose="02020603050405020304" pitchFamily="18" charset="0"/>
                <a:ea typeface="Cambria"/>
                <a:cs typeface="Times New Roman" panose="02020603050405020304" pitchFamily="18" charset="0"/>
              </a:rPr>
              <a:t>Click </a:t>
            </a:r>
            <a:r>
              <a:rPr lang="en-US" sz="1600" i="1" dirty="0">
                <a:latin typeface="Times New Roman" panose="02020603050405020304" pitchFamily="18" charset="0"/>
                <a:ea typeface="Cambria"/>
                <a:cs typeface="Times New Roman" panose="02020603050405020304" pitchFamily="18" charset="0"/>
              </a:rPr>
              <a:t>'Next &gt;'</a:t>
            </a:r>
            <a:endParaRPr lang="en-US" sz="1600" dirty="0">
              <a:latin typeface="Times New Roman" panose="02020603050405020304" pitchFamily="18" charset="0"/>
              <a:cs typeface="Times New Roman" panose="02020603050405020304" pitchFamily="18" charset="0"/>
            </a:endParaRPr>
          </a:p>
          <a:p>
            <a:pPr algn="just"/>
            <a:endParaRPr lang="en-US" dirty="0">
              <a:latin typeface="Arial"/>
              <a:cs typeface="Arial"/>
            </a:endParaRPr>
          </a:p>
          <a:p>
            <a:pPr algn="just"/>
            <a:endParaRPr lang="en-US" dirty="0">
              <a:latin typeface="Arial"/>
              <a:cs typeface="Arial"/>
            </a:endParaRPr>
          </a:p>
          <a:p>
            <a:pPr algn="just"/>
            <a:endParaRPr lang="en-US" dirty="0">
              <a:solidFill>
                <a:srgbClr val="000000"/>
              </a:solidFill>
              <a:ea typeface="+mn-lt"/>
              <a:cs typeface="+mn-lt"/>
            </a:endParaRPr>
          </a:p>
        </p:txBody>
      </p:sp>
      <p:sp>
        <p:nvSpPr>
          <p:cNvPr id="3" name="TextBox 2">
            <a:extLst>
              <a:ext uri="{FF2B5EF4-FFF2-40B4-BE49-F238E27FC236}">
                <a16:creationId xmlns:a16="http://schemas.microsoft.com/office/drawing/2014/main" id="{66AF1002-ADC4-4D29-BE25-4BE4D7FF25AB}"/>
              </a:ext>
            </a:extLst>
          </p:cNvPr>
          <p:cNvSpPr txBox="1"/>
          <p:nvPr/>
        </p:nvSpPr>
        <p:spPr>
          <a:xfrm>
            <a:off x="2318084" y="219776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292929"/>
              </a:solidFill>
              <a:latin typeface="charter"/>
            </a:endParaRPr>
          </a:p>
        </p:txBody>
      </p:sp>
      <p:sp>
        <p:nvSpPr>
          <p:cNvPr id="6" name="TextBox 5">
            <a:extLst>
              <a:ext uri="{FF2B5EF4-FFF2-40B4-BE49-F238E27FC236}">
                <a16:creationId xmlns:a16="http://schemas.microsoft.com/office/drawing/2014/main" id="{A51D7FB7-34E9-43D3-B277-F94B277FEA6A}"/>
              </a:ext>
            </a:extLst>
          </p:cNvPr>
          <p:cNvSpPr txBox="1"/>
          <p:nvPr/>
        </p:nvSpPr>
        <p:spPr>
          <a:xfrm>
            <a:off x="571499" y="427475"/>
            <a:ext cx="11048999" cy="811005"/>
          </a:xfrm>
          <a:prstGeom prst="rect">
            <a:avLst/>
          </a:prstGeom>
        </p:spPr>
        <p:txBody>
          <a:bodyPr vert="horz" lIns="0" tIns="0" rIns="0" bIns="0" rtlCol="0" anchor="t">
            <a:normAutofit/>
          </a:bodyPr>
          <a:lstStyle/>
          <a:p>
            <a:r>
              <a:rPr lang="en-US" sz="3600" b="1" cap="all">
                <a:latin typeface="Cambria"/>
                <a:ea typeface="Cambria"/>
                <a:cs typeface="Arial"/>
              </a:rPr>
              <a:t>STEP-3</a:t>
            </a:r>
            <a:endParaRPr lang="en-US" sz="3600">
              <a:ea typeface="+mn-lt"/>
              <a:cs typeface="+mn-lt"/>
            </a:endParaRPr>
          </a:p>
          <a:p>
            <a:pPr>
              <a:lnSpc>
                <a:spcPct val="90000"/>
              </a:lnSpc>
              <a:spcBef>
                <a:spcPct val="0"/>
              </a:spcBef>
              <a:spcAft>
                <a:spcPts val="600"/>
              </a:spcAft>
            </a:pPr>
            <a:endParaRPr lang="en-US" sz="3600" b="1">
              <a:solidFill>
                <a:srgbClr val="001E62"/>
              </a:solidFill>
              <a:latin typeface="Arial" panose="020B0604020202020204" pitchFamily="34" charset="0"/>
              <a:ea typeface="+mj-ea"/>
              <a:cs typeface="Arial"/>
            </a:endParaRPr>
          </a:p>
        </p:txBody>
      </p:sp>
      <p:pic>
        <p:nvPicPr>
          <p:cNvPr id="97" name="Picture 5" descr="Graphical user interface, text, application, email&#10;&#10;Description automatically generated">
            <a:extLst>
              <a:ext uri="{FF2B5EF4-FFF2-40B4-BE49-F238E27FC236}">
                <a16:creationId xmlns:a16="http://schemas.microsoft.com/office/drawing/2014/main" id="{8390335F-B08A-4915-8134-1AFAB0FAEEE2}"/>
              </a:ext>
            </a:extLst>
          </p:cNvPr>
          <p:cNvPicPr>
            <a:picLocks noChangeAspect="1"/>
          </p:cNvPicPr>
          <p:nvPr/>
        </p:nvPicPr>
        <p:blipFill>
          <a:blip r:embed="rId3"/>
          <a:stretch>
            <a:fillRect/>
          </a:stretch>
        </p:blipFill>
        <p:spPr>
          <a:xfrm>
            <a:off x="5577896" y="1028050"/>
            <a:ext cx="6213755" cy="4708006"/>
          </a:xfrm>
          <a:prstGeom prst="rect">
            <a:avLst/>
          </a:prstGeom>
        </p:spPr>
      </p:pic>
    </p:spTree>
    <p:extLst>
      <p:ext uri="{BB962C8B-B14F-4D97-AF65-F5344CB8AC3E}">
        <p14:creationId xmlns:p14="http://schemas.microsoft.com/office/powerpoint/2010/main" val="1370844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4" name="laser.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p:nvPr/>
        </p:nvSpPr>
        <p:spPr>
          <a:xfrm>
            <a:off x="869391" y="1207330"/>
            <a:ext cx="5308600" cy="997709"/>
          </a:xfrm>
          <a:prstGeom prst="rect">
            <a:avLst/>
          </a:prstGeom>
        </p:spPr>
        <p:txBody>
          <a:bodyPr vert="horz" wrap="square" lIns="0" tIns="12700" rIns="0" bIns="0" rtlCol="0">
            <a:spAutoFit/>
          </a:bodyPr>
          <a:lstStyle/>
          <a:p>
            <a:pPr marL="299085" marR="5080" indent="-287020" algn="just">
              <a:lnSpc>
                <a:spcPct val="100000"/>
              </a:lnSpc>
              <a:spcBef>
                <a:spcPts val="100"/>
              </a:spcBef>
              <a:buFont typeface="Arial" panose="020B0604020202020204" pitchFamily="34" charset="0"/>
              <a:buChar char="•"/>
              <a:tabLst>
                <a:tab pos="299720" algn="l"/>
              </a:tabLst>
            </a:pPr>
            <a:r>
              <a:rPr lang="en-US" sz="1600" spc="5" dirty="0">
                <a:latin typeface="Times New Roman" panose="02020603050405020304" pitchFamily="18" charset="0"/>
                <a:cs typeface="Times New Roman" panose="02020603050405020304" pitchFamily="18" charset="0"/>
              </a:rPr>
              <a:t>We can construct a data source in SSAS to verify the installation. To create a new project in SSAS, go to the File Menu and pick Project from the drop-down menu, as seen in the screenshot below.</a:t>
            </a:r>
            <a:endParaRPr sz="1600" dirty="0">
              <a:latin typeface="Times New Roman" panose="02020603050405020304" pitchFamily="18" charset="0"/>
              <a:cs typeface="Times New Roman" panose="02020603050405020304" pitchFamily="18" charset="0"/>
            </a:endParaRPr>
          </a:p>
        </p:txBody>
      </p:sp>
      <p:sp>
        <p:nvSpPr>
          <p:cNvPr id="13" name="object 13"/>
          <p:cNvSpPr txBox="1"/>
          <p:nvPr/>
        </p:nvSpPr>
        <p:spPr>
          <a:xfrm>
            <a:off x="6627368" y="1173860"/>
            <a:ext cx="4561205" cy="997709"/>
          </a:xfrm>
          <a:prstGeom prst="rect">
            <a:avLst/>
          </a:prstGeom>
        </p:spPr>
        <p:txBody>
          <a:bodyPr vert="horz" wrap="square" lIns="0" tIns="12700" rIns="0" bIns="0" rtlCol="0">
            <a:spAutoFit/>
          </a:bodyPr>
          <a:lstStyle/>
          <a:p>
            <a:pPr marL="299085" marR="224790" indent="-287020">
              <a:lnSpc>
                <a:spcPct val="100000"/>
              </a:lnSpc>
              <a:spcBef>
                <a:spcPts val="100"/>
              </a:spcBef>
              <a:buFont typeface="Arial" panose="020B0604020202020204" pitchFamily="34" charset="0"/>
              <a:buChar char="•"/>
              <a:tabLst>
                <a:tab pos="299720" algn="l"/>
              </a:tabLst>
            </a:pPr>
            <a:r>
              <a:rPr lang="en-US" sz="1600" dirty="0">
                <a:latin typeface="Times New Roman" panose="02020603050405020304" pitchFamily="18" charset="0"/>
                <a:cs typeface="Times New Roman" panose="02020603050405020304" pitchFamily="18" charset="0"/>
              </a:rPr>
              <a:t>The New Project window will appear once you select the Project option. Choose the Multidimensional and Data Mining Project Template from Analysis Services.</a:t>
            </a:r>
            <a:endParaRPr sz="1600" dirty="0">
              <a:latin typeface="Times New Roman" panose="02020603050405020304" pitchFamily="18" charset="0"/>
              <a:cs typeface="Times New Roman" panose="02020603050405020304" pitchFamily="18" charset="0"/>
            </a:endParaRPr>
          </a:p>
        </p:txBody>
      </p:sp>
      <p:grpSp>
        <p:nvGrpSpPr>
          <p:cNvPr id="14" name="object 14"/>
          <p:cNvGrpSpPr/>
          <p:nvPr/>
        </p:nvGrpSpPr>
        <p:grpSpPr>
          <a:xfrm>
            <a:off x="1385268" y="2351616"/>
            <a:ext cx="10145395" cy="4107815"/>
            <a:chOff x="1584960" y="2561818"/>
            <a:chExt cx="10145395" cy="4107815"/>
          </a:xfrm>
        </p:grpSpPr>
        <p:sp>
          <p:nvSpPr>
            <p:cNvPr id="15" name="object 15"/>
            <p:cNvSpPr/>
            <p:nvPr/>
          </p:nvSpPr>
          <p:spPr>
            <a:xfrm>
              <a:off x="5372100" y="4277867"/>
              <a:ext cx="619125" cy="186055"/>
            </a:xfrm>
            <a:custGeom>
              <a:avLst/>
              <a:gdLst/>
              <a:ahLst/>
              <a:cxnLst/>
              <a:rect l="l" t="t" r="r" b="b"/>
              <a:pathLst>
                <a:path w="619125" h="186054">
                  <a:moveTo>
                    <a:pt x="0" y="46481"/>
                  </a:moveTo>
                  <a:lnTo>
                    <a:pt x="525779" y="46481"/>
                  </a:lnTo>
                  <a:lnTo>
                    <a:pt x="525779" y="0"/>
                  </a:lnTo>
                  <a:lnTo>
                    <a:pt x="618744" y="92963"/>
                  </a:lnTo>
                  <a:lnTo>
                    <a:pt x="525779" y="185927"/>
                  </a:lnTo>
                  <a:lnTo>
                    <a:pt x="525779" y="139445"/>
                  </a:lnTo>
                  <a:lnTo>
                    <a:pt x="0" y="139445"/>
                  </a:lnTo>
                  <a:lnTo>
                    <a:pt x="0" y="46481"/>
                  </a:lnTo>
                  <a:close/>
                </a:path>
              </a:pathLst>
            </a:custGeom>
            <a:ln w="12700">
              <a:solidFill>
                <a:srgbClr val="D30031"/>
              </a:solidFill>
            </a:ln>
          </p:spPr>
          <p:txBody>
            <a:bodyPr wrap="square" lIns="0" tIns="0" rIns="0" bIns="0" rtlCol="0"/>
            <a:lstStyle/>
            <a:p>
              <a:endParaRPr dirty="0"/>
            </a:p>
          </p:txBody>
        </p:sp>
        <p:pic>
          <p:nvPicPr>
            <p:cNvPr id="16" name="object 16"/>
            <p:cNvPicPr/>
            <p:nvPr/>
          </p:nvPicPr>
          <p:blipFill>
            <a:blip r:embed="rId3" cstate="print"/>
            <a:stretch>
              <a:fillRect/>
            </a:stretch>
          </p:blipFill>
          <p:spPr>
            <a:xfrm>
              <a:off x="1584960" y="2561818"/>
              <a:ext cx="3823716" cy="3974591"/>
            </a:xfrm>
            <a:prstGeom prst="rect">
              <a:avLst/>
            </a:prstGeom>
          </p:spPr>
        </p:pic>
        <p:pic>
          <p:nvPicPr>
            <p:cNvPr id="17" name="object 17"/>
            <p:cNvPicPr/>
            <p:nvPr/>
          </p:nvPicPr>
          <p:blipFill>
            <a:blip r:embed="rId4" cstate="print"/>
            <a:stretch>
              <a:fillRect/>
            </a:stretch>
          </p:blipFill>
          <p:spPr>
            <a:xfrm>
              <a:off x="1780032" y="2756916"/>
              <a:ext cx="3253740" cy="3404615"/>
            </a:xfrm>
            <a:prstGeom prst="rect">
              <a:avLst/>
            </a:prstGeom>
          </p:spPr>
        </p:pic>
        <p:pic>
          <p:nvPicPr>
            <p:cNvPr id="18" name="object 18"/>
            <p:cNvPicPr/>
            <p:nvPr/>
          </p:nvPicPr>
          <p:blipFill>
            <a:blip r:embed="rId5" cstate="print"/>
            <a:stretch>
              <a:fillRect/>
            </a:stretch>
          </p:blipFill>
          <p:spPr>
            <a:xfrm>
              <a:off x="6134100" y="2569400"/>
              <a:ext cx="5596128" cy="4099687"/>
            </a:xfrm>
            <a:prstGeom prst="rect">
              <a:avLst/>
            </a:prstGeom>
          </p:spPr>
        </p:pic>
        <p:pic>
          <p:nvPicPr>
            <p:cNvPr id="19" name="object 19"/>
            <p:cNvPicPr/>
            <p:nvPr/>
          </p:nvPicPr>
          <p:blipFill>
            <a:blip r:embed="rId6" cstate="print"/>
            <a:stretch>
              <a:fillRect/>
            </a:stretch>
          </p:blipFill>
          <p:spPr>
            <a:xfrm>
              <a:off x="6329172" y="2764536"/>
              <a:ext cx="5026152" cy="3529584"/>
            </a:xfrm>
            <a:prstGeom prst="rect">
              <a:avLst/>
            </a:prstGeom>
          </p:spPr>
        </p:pic>
      </p:grpSp>
      <p:sp>
        <p:nvSpPr>
          <p:cNvPr id="37" name="object 5">
            <a:extLst>
              <a:ext uri="{FF2B5EF4-FFF2-40B4-BE49-F238E27FC236}">
                <a16:creationId xmlns:a16="http://schemas.microsoft.com/office/drawing/2014/main" id="{4B1DEDFB-F2FF-7DAC-D3EB-CCCA2C2DADF5}"/>
              </a:ext>
            </a:extLst>
          </p:cNvPr>
          <p:cNvSpPr txBox="1"/>
          <p:nvPr/>
        </p:nvSpPr>
        <p:spPr>
          <a:xfrm>
            <a:off x="1710547" y="588586"/>
            <a:ext cx="9601321" cy="259045"/>
          </a:xfrm>
          <a:prstGeom prst="rect">
            <a:avLst/>
          </a:prstGeom>
        </p:spPr>
        <p:txBody>
          <a:bodyPr vert="horz" wrap="square" lIns="0" tIns="12700" rIns="0" bIns="0" rtlCol="0">
            <a:spAutoFit/>
          </a:bodyPr>
          <a:lstStyle/>
          <a:p>
            <a:pPr marL="12700">
              <a:lnSpc>
                <a:spcPct val="100000"/>
              </a:lnSpc>
              <a:spcBef>
                <a:spcPts val="100"/>
              </a:spcBef>
            </a:pPr>
            <a:r>
              <a:rPr lang="en-US" sz="1600" b="1" dirty="0">
                <a:latin typeface="Times New Roman" panose="02020603050405020304" pitchFamily="18" charset="0"/>
                <a:cs typeface="Times New Roman" panose="02020603050405020304" pitchFamily="18" charset="0"/>
              </a:rPr>
              <a:t>Installing</a:t>
            </a:r>
            <a:r>
              <a:rPr lang="en-US" sz="1600" b="1" spc="-5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and</a:t>
            </a:r>
            <a:r>
              <a:rPr lang="en-US" sz="1600" b="1" spc="-15" dirty="0">
                <a:latin typeface="Times New Roman" panose="02020603050405020304" pitchFamily="18" charset="0"/>
                <a:cs typeface="Times New Roman" panose="02020603050405020304" pitchFamily="18" charset="0"/>
              </a:rPr>
              <a:t> </a:t>
            </a:r>
            <a:r>
              <a:rPr lang="en-US" sz="1600" b="1" spc="-5" dirty="0">
                <a:latin typeface="Times New Roman" panose="02020603050405020304" pitchFamily="18" charset="0"/>
                <a:cs typeface="Times New Roman" panose="02020603050405020304" pitchFamily="18" charset="0"/>
              </a:rPr>
              <a:t>Verifying</a:t>
            </a:r>
            <a:r>
              <a:rPr lang="en-US" sz="1600" b="1" spc="-3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SQL</a:t>
            </a:r>
            <a:r>
              <a:rPr lang="en-US" sz="1600" b="1" spc="-5" dirty="0">
                <a:latin typeface="Times New Roman" panose="02020603050405020304" pitchFamily="18" charset="0"/>
                <a:cs typeface="Times New Roman" panose="02020603050405020304" pitchFamily="18" charset="0"/>
              </a:rPr>
              <a:t> Server</a:t>
            </a:r>
            <a:r>
              <a:rPr lang="en-US" sz="1600" b="1" spc="-3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Data</a:t>
            </a:r>
            <a:r>
              <a:rPr lang="en-US" sz="1600" b="1" spc="-10" dirty="0">
                <a:latin typeface="Times New Roman" panose="02020603050405020304" pitchFamily="18" charset="0"/>
                <a:cs typeface="Times New Roman" panose="02020603050405020304" pitchFamily="18" charset="0"/>
              </a:rPr>
              <a:t> </a:t>
            </a:r>
            <a:r>
              <a:rPr lang="en-US" sz="1600" b="1" spc="-5" dirty="0">
                <a:latin typeface="Times New Roman" panose="02020603050405020304" pitchFamily="18" charset="0"/>
                <a:cs typeface="Times New Roman" panose="02020603050405020304" pitchFamily="18" charset="0"/>
              </a:rPr>
              <a:t>Tools</a:t>
            </a:r>
            <a:endParaRPr lang="en-US" sz="16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BAEC8E6D-6E22-5375-EB01-1010F4A96CBA}"/>
              </a:ext>
            </a:extLst>
          </p:cNvPr>
          <p:cNvSpPr txBox="1"/>
          <p:nvPr/>
        </p:nvSpPr>
        <p:spPr>
          <a:xfrm>
            <a:off x="1358420" y="557709"/>
            <a:ext cx="343364"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7" name="laser.wav"/>
          </p:stSnd>
        </p:sndAc>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9BE652-50B1-4E52-B14F-C4745C655185}"/>
              </a:ext>
            </a:extLst>
          </p:cNvPr>
          <p:cNvSpPr txBox="1"/>
          <p:nvPr/>
        </p:nvSpPr>
        <p:spPr>
          <a:xfrm>
            <a:off x="776689" y="1598702"/>
            <a:ext cx="475977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sz="1600" dirty="0">
                <a:latin typeface="Times New Roman" panose="02020603050405020304" pitchFamily="18" charset="0"/>
                <a:ea typeface="Cambria"/>
                <a:cs typeface="Times New Roman" panose="02020603050405020304" pitchFamily="18" charset="0"/>
              </a:rPr>
              <a:t>License Terms:</a:t>
            </a:r>
          </a:p>
          <a:p>
            <a:pPr marL="742950" lvl="1" indent="-285750" algn="just">
              <a:buFont typeface="Wingdings" pitchFamily="2" charset="2"/>
              <a:buChar char="Ø"/>
            </a:pPr>
            <a:r>
              <a:rPr lang="en-US" sz="1600" dirty="0">
                <a:latin typeface="Times New Roman" panose="02020603050405020304" pitchFamily="18" charset="0"/>
                <a:ea typeface="Cambria"/>
                <a:cs typeface="Times New Roman" panose="02020603050405020304" pitchFamily="18" charset="0"/>
              </a:rPr>
              <a:t>Click on checkbox &amp; </a:t>
            </a:r>
            <a:r>
              <a:rPr lang="en-US" sz="1600" i="1" dirty="0">
                <a:latin typeface="Times New Roman" panose="02020603050405020304" pitchFamily="18" charset="0"/>
                <a:ea typeface="Cambria"/>
                <a:cs typeface="Times New Roman" panose="02020603050405020304" pitchFamily="18" charset="0"/>
              </a:rPr>
              <a:t>'Accept the License Terms’</a:t>
            </a:r>
          </a:p>
          <a:p>
            <a:pPr marL="742950" lvl="1" indent="-285750" algn="just">
              <a:buFont typeface="Wingdings" pitchFamily="2" charset="2"/>
              <a:buChar char="Ø"/>
            </a:pPr>
            <a:r>
              <a:rPr lang="en-US" sz="1600" dirty="0">
                <a:latin typeface="Times New Roman" panose="02020603050405020304" pitchFamily="18" charset="0"/>
                <a:ea typeface="Cambria"/>
                <a:cs typeface="Times New Roman" panose="02020603050405020304" pitchFamily="18" charset="0"/>
              </a:rPr>
              <a:t>Click </a:t>
            </a:r>
            <a:r>
              <a:rPr lang="en-US" sz="1600" i="1" dirty="0">
                <a:latin typeface="Times New Roman" panose="02020603050405020304" pitchFamily="18" charset="0"/>
                <a:ea typeface="Cambria"/>
                <a:cs typeface="Times New Roman" panose="02020603050405020304" pitchFamily="18" charset="0"/>
              </a:rPr>
              <a:t>'Next &gt;'</a:t>
            </a:r>
            <a:endParaRPr lang="en-US"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6AF1002-ADC4-4D29-BE25-4BE4D7FF25AB}"/>
              </a:ext>
            </a:extLst>
          </p:cNvPr>
          <p:cNvSpPr txBox="1"/>
          <p:nvPr/>
        </p:nvSpPr>
        <p:spPr>
          <a:xfrm>
            <a:off x="2318084" y="219776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292929"/>
              </a:solidFill>
              <a:latin typeface="charter"/>
            </a:endParaRPr>
          </a:p>
        </p:txBody>
      </p:sp>
      <p:sp>
        <p:nvSpPr>
          <p:cNvPr id="6" name="TextBox 5">
            <a:extLst>
              <a:ext uri="{FF2B5EF4-FFF2-40B4-BE49-F238E27FC236}">
                <a16:creationId xmlns:a16="http://schemas.microsoft.com/office/drawing/2014/main" id="{A51D7FB7-34E9-43D3-B277-F94B277FEA6A}"/>
              </a:ext>
            </a:extLst>
          </p:cNvPr>
          <p:cNvSpPr txBox="1"/>
          <p:nvPr/>
        </p:nvSpPr>
        <p:spPr>
          <a:xfrm>
            <a:off x="571499" y="427475"/>
            <a:ext cx="11048999" cy="811005"/>
          </a:xfrm>
          <a:prstGeom prst="rect">
            <a:avLst/>
          </a:prstGeom>
        </p:spPr>
        <p:txBody>
          <a:bodyPr vert="horz" lIns="0" tIns="0" rIns="0" bIns="0" rtlCol="0" anchor="t">
            <a:normAutofit/>
          </a:bodyPr>
          <a:lstStyle/>
          <a:p>
            <a:r>
              <a:rPr lang="en-US" sz="3600" b="1" cap="all">
                <a:latin typeface="Cambria"/>
                <a:ea typeface="Cambria"/>
                <a:cs typeface="Arial"/>
              </a:rPr>
              <a:t>STEP-4</a:t>
            </a:r>
            <a:endParaRPr lang="en-US" sz="3600">
              <a:ea typeface="+mn-lt"/>
              <a:cs typeface="+mn-lt"/>
            </a:endParaRPr>
          </a:p>
          <a:p>
            <a:pPr>
              <a:lnSpc>
                <a:spcPct val="90000"/>
              </a:lnSpc>
              <a:spcBef>
                <a:spcPct val="0"/>
              </a:spcBef>
              <a:spcAft>
                <a:spcPts val="600"/>
              </a:spcAft>
            </a:pPr>
            <a:endParaRPr lang="en-US" sz="3600" b="1">
              <a:solidFill>
                <a:srgbClr val="001E62"/>
              </a:solidFill>
              <a:latin typeface="Arial" panose="020B0604020202020204" pitchFamily="34" charset="0"/>
              <a:ea typeface="+mj-ea"/>
              <a:cs typeface="Arial"/>
            </a:endParaRPr>
          </a:p>
        </p:txBody>
      </p:sp>
      <p:pic>
        <p:nvPicPr>
          <p:cNvPr id="39" name="Picture 5" descr="Graphical user interface, text, application, email&#10;&#10;Description automatically generated">
            <a:extLst>
              <a:ext uri="{FF2B5EF4-FFF2-40B4-BE49-F238E27FC236}">
                <a16:creationId xmlns:a16="http://schemas.microsoft.com/office/drawing/2014/main" id="{EADC5CBF-E3D3-41B5-AE78-1A6E081AEE17}"/>
              </a:ext>
            </a:extLst>
          </p:cNvPr>
          <p:cNvPicPr>
            <a:picLocks noChangeAspect="1"/>
          </p:cNvPicPr>
          <p:nvPr/>
        </p:nvPicPr>
        <p:blipFill>
          <a:blip r:embed="rId3"/>
          <a:stretch>
            <a:fillRect/>
          </a:stretch>
        </p:blipFill>
        <p:spPr>
          <a:xfrm>
            <a:off x="5536460" y="963227"/>
            <a:ext cx="6166795" cy="4620568"/>
          </a:xfrm>
          <a:prstGeom prst="rect">
            <a:avLst/>
          </a:prstGeom>
          <a:noFill/>
        </p:spPr>
      </p:pic>
    </p:spTree>
    <p:extLst>
      <p:ext uri="{BB962C8B-B14F-4D97-AF65-F5344CB8AC3E}">
        <p14:creationId xmlns:p14="http://schemas.microsoft.com/office/powerpoint/2010/main" val="1508675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4" name="laser.wav"/>
          </p:stSnd>
        </p:sndAc>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9BE652-50B1-4E52-B14F-C4745C655185}"/>
              </a:ext>
            </a:extLst>
          </p:cNvPr>
          <p:cNvSpPr txBox="1"/>
          <p:nvPr/>
        </p:nvSpPr>
        <p:spPr>
          <a:xfrm>
            <a:off x="776689" y="1598702"/>
            <a:ext cx="437541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dirty="0">
                <a:latin typeface="Times New Roman" panose="02020603050405020304" pitchFamily="18" charset="0"/>
                <a:ea typeface="Cambria"/>
                <a:cs typeface="Times New Roman" panose="02020603050405020304" pitchFamily="18" charset="0"/>
              </a:rPr>
              <a:t>Setup Role Tab:</a:t>
            </a:r>
            <a:endParaRPr lang="en-US" dirty="0">
              <a:latin typeface="Times New Roman" panose="02020603050405020304" pitchFamily="18" charset="0"/>
              <a:cs typeface="Times New Roman" panose="02020603050405020304" pitchFamily="18" charset="0"/>
            </a:endParaRPr>
          </a:p>
          <a:p>
            <a:pPr marL="742950" lvl="1" indent="-285750" algn="just">
              <a:buFont typeface="Wingdings" pitchFamily="2" charset="2"/>
              <a:buChar char="Ø"/>
            </a:pPr>
            <a:r>
              <a:rPr lang="en-US" dirty="0">
                <a:latin typeface="Times New Roman" panose="02020603050405020304" pitchFamily="18" charset="0"/>
                <a:ea typeface="Cambria"/>
                <a:cs typeface="Times New Roman" panose="02020603050405020304" pitchFamily="18" charset="0"/>
              </a:rPr>
              <a:t>Enable option </a:t>
            </a:r>
            <a:r>
              <a:rPr lang="en-US" i="1" dirty="0">
                <a:latin typeface="Times New Roman" panose="02020603050405020304" pitchFamily="18" charset="0"/>
                <a:ea typeface="Cambria"/>
                <a:cs typeface="Times New Roman" panose="02020603050405020304" pitchFamily="18" charset="0"/>
              </a:rPr>
              <a:t>'SQL Server Feature Installation'</a:t>
            </a:r>
            <a:endParaRPr lang="en-US" dirty="0">
              <a:latin typeface="Times New Roman" panose="02020603050405020304" pitchFamily="18" charset="0"/>
              <a:cs typeface="Times New Roman" panose="02020603050405020304" pitchFamily="18" charset="0"/>
            </a:endParaRPr>
          </a:p>
          <a:p>
            <a:pPr marL="742950" lvl="1" indent="-285750" algn="just">
              <a:buFont typeface="Wingdings" pitchFamily="2" charset="2"/>
              <a:buChar char="Ø"/>
            </a:pPr>
            <a:r>
              <a:rPr lang="en-US" dirty="0">
                <a:latin typeface="Times New Roman" panose="02020603050405020304" pitchFamily="18" charset="0"/>
                <a:ea typeface="Cambria"/>
                <a:cs typeface="Times New Roman" panose="02020603050405020304" pitchFamily="18" charset="0"/>
              </a:rPr>
              <a:t>Click '</a:t>
            </a:r>
            <a:r>
              <a:rPr lang="en-US" i="1" dirty="0">
                <a:latin typeface="Times New Roman" panose="02020603050405020304" pitchFamily="18" charset="0"/>
                <a:ea typeface="Cambria"/>
                <a:cs typeface="Times New Roman" panose="02020603050405020304" pitchFamily="18" charset="0"/>
              </a:rPr>
              <a:t>Next &gt;'</a:t>
            </a: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6AF1002-ADC4-4D29-BE25-4BE4D7FF25AB}"/>
              </a:ext>
            </a:extLst>
          </p:cNvPr>
          <p:cNvSpPr txBox="1"/>
          <p:nvPr/>
        </p:nvSpPr>
        <p:spPr>
          <a:xfrm>
            <a:off x="2318084" y="219776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292929"/>
              </a:solidFill>
              <a:latin typeface="charter"/>
            </a:endParaRPr>
          </a:p>
        </p:txBody>
      </p:sp>
      <p:sp>
        <p:nvSpPr>
          <p:cNvPr id="6" name="TextBox 5">
            <a:extLst>
              <a:ext uri="{FF2B5EF4-FFF2-40B4-BE49-F238E27FC236}">
                <a16:creationId xmlns:a16="http://schemas.microsoft.com/office/drawing/2014/main" id="{A51D7FB7-34E9-43D3-B277-F94B277FEA6A}"/>
              </a:ext>
            </a:extLst>
          </p:cNvPr>
          <p:cNvSpPr txBox="1"/>
          <p:nvPr/>
        </p:nvSpPr>
        <p:spPr>
          <a:xfrm>
            <a:off x="571499" y="427475"/>
            <a:ext cx="11048999" cy="811005"/>
          </a:xfrm>
          <a:prstGeom prst="rect">
            <a:avLst/>
          </a:prstGeom>
        </p:spPr>
        <p:txBody>
          <a:bodyPr vert="horz" lIns="0" tIns="0" rIns="0" bIns="0" rtlCol="0" anchor="t">
            <a:normAutofit/>
          </a:bodyPr>
          <a:lstStyle/>
          <a:p>
            <a:r>
              <a:rPr lang="en-US" sz="3600" b="1" cap="all">
                <a:latin typeface="Cambria"/>
                <a:ea typeface="Cambria"/>
                <a:cs typeface="Arial"/>
              </a:rPr>
              <a:t>STEP-5</a:t>
            </a:r>
            <a:endParaRPr lang="en-US" sz="3600">
              <a:ea typeface="+mn-lt"/>
              <a:cs typeface="+mn-lt"/>
            </a:endParaRPr>
          </a:p>
          <a:p>
            <a:pPr>
              <a:lnSpc>
                <a:spcPct val="90000"/>
              </a:lnSpc>
              <a:spcBef>
                <a:spcPct val="0"/>
              </a:spcBef>
              <a:spcAft>
                <a:spcPts val="600"/>
              </a:spcAft>
            </a:pPr>
            <a:endParaRPr lang="en-US" sz="3600" b="1">
              <a:solidFill>
                <a:srgbClr val="001E62"/>
              </a:solidFill>
              <a:latin typeface="Arial" panose="020B0604020202020204" pitchFamily="34" charset="0"/>
              <a:ea typeface="+mj-ea"/>
              <a:cs typeface="Arial"/>
            </a:endParaRPr>
          </a:p>
        </p:txBody>
      </p:sp>
      <p:pic>
        <p:nvPicPr>
          <p:cNvPr id="32" name="Picture 5" descr="Graphical user interface, text, application, email&#10;&#10;Description automatically generated">
            <a:extLst>
              <a:ext uri="{FF2B5EF4-FFF2-40B4-BE49-F238E27FC236}">
                <a16:creationId xmlns:a16="http://schemas.microsoft.com/office/drawing/2014/main" id="{F075D57B-49B0-496B-AB28-EB6D061BA05A}"/>
              </a:ext>
            </a:extLst>
          </p:cNvPr>
          <p:cNvPicPr>
            <a:picLocks noChangeAspect="1"/>
          </p:cNvPicPr>
          <p:nvPr/>
        </p:nvPicPr>
        <p:blipFill>
          <a:blip r:embed="rId3"/>
          <a:stretch>
            <a:fillRect/>
          </a:stretch>
        </p:blipFill>
        <p:spPr>
          <a:xfrm>
            <a:off x="5375493" y="1091285"/>
            <a:ext cx="6243829" cy="4679344"/>
          </a:xfrm>
          <a:prstGeom prst="rect">
            <a:avLst/>
          </a:prstGeom>
          <a:noFill/>
        </p:spPr>
      </p:pic>
    </p:spTree>
    <p:extLst>
      <p:ext uri="{BB962C8B-B14F-4D97-AF65-F5344CB8AC3E}">
        <p14:creationId xmlns:p14="http://schemas.microsoft.com/office/powerpoint/2010/main" val="3295735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4" name="laser.wav"/>
          </p:stSnd>
        </p:sndAc>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9BE652-50B1-4E52-B14F-C4745C655185}"/>
              </a:ext>
            </a:extLst>
          </p:cNvPr>
          <p:cNvSpPr txBox="1"/>
          <p:nvPr/>
        </p:nvSpPr>
        <p:spPr>
          <a:xfrm>
            <a:off x="1203046" y="2197416"/>
            <a:ext cx="99959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solidFill>
                <a:srgbClr val="000000"/>
              </a:solidFill>
              <a:ea typeface="+mn-lt"/>
              <a:cs typeface="+mn-lt"/>
            </a:endParaRPr>
          </a:p>
        </p:txBody>
      </p:sp>
      <p:sp>
        <p:nvSpPr>
          <p:cNvPr id="3" name="TextBox 2">
            <a:extLst>
              <a:ext uri="{FF2B5EF4-FFF2-40B4-BE49-F238E27FC236}">
                <a16:creationId xmlns:a16="http://schemas.microsoft.com/office/drawing/2014/main" id="{66AF1002-ADC4-4D29-BE25-4BE4D7FF25AB}"/>
              </a:ext>
            </a:extLst>
          </p:cNvPr>
          <p:cNvSpPr txBox="1"/>
          <p:nvPr/>
        </p:nvSpPr>
        <p:spPr>
          <a:xfrm>
            <a:off x="2318084" y="219776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292929"/>
              </a:solidFill>
              <a:latin typeface="charter"/>
            </a:endParaRPr>
          </a:p>
        </p:txBody>
      </p:sp>
      <p:sp>
        <p:nvSpPr>
          <p:cNvPr id="6" name="TextBox 5">
            <a:extLst>
              <a:ext uri="{FF2B5EF4-FFF2-40B4-BE49-F238E27FC236}">
                <a16:creationId xmlns:a16="http://schemas.microsoft.com/office/drawing/2014/main" id="{A51D7FB7-34E9-43D3-B277-F94B277FEA6A}"/>
              </a:ext>
            </a:extLst>
          </p:cNvPr>
          <p:cNvSpPr txBox="1"/>
          <p:nvPr/>
        </p:nvSpPr>
        <p:spPr>
          <a:xfrm>
            <a:off x="571499" y="427475"/>
            <a:ext cx="11048999" cy="811005"/>
          </a:xfrm>
          <a:prstGeom prst="rect">
            <a:avLst/>
          </a:prstGeom>
        </p:spPr>
        <p:txBody>
          <a:bodyPr vert="horz" lIns="0" tIns="0" rIns="0" bIns="0" rtlCol="0" anchor="t">
            <a:normAutofit/>
          </a:bodyPr>
          <a:lstStyle/>
          <a:p>
            <a:r>
              <a:rPr lang="en-US" sz="3600" b="1" cap="all">
                <a:latin typeface="Cambria"/>
                <a:ea typeface="Cambria"/>
                <a:cs typeface="Arial"/>
              </a:rPr>
              <a:t>STEP-6</a:t>
            </a:r>
            <a:endParaRPr lang="en-US" sz="3600">
              <a:ea typeface="+mn-lt"/>
              <a:cs typeface="+mn-lt"/>
            </a:endParaRPr>
          </a:p>
          <a:p>
            <a:pPr>
              <a:lnSpc>
                <a:spcPct val="90000"/>
              </a:lnSpc>
              <a:spcBef>
                <a:spcPct val="0"/>
              </a:spcBef>
              <a:spcAft>
                <a:spcPts val="600"/>
              </a:spcAft>
            </a:pPr>
            <a:endParaRPr lang="en-US" sz="3600" b="1">
              <a:solidFill>
                <a:srgbClr val="001E62"/>
              </a:solidFill>
              <a:latin typeface="Arial" panose="020B0604020202020204" pitchFamily="34" charset="0"/>
              <a:ea typeface="+mj-ea"/>
              <a:cs typeface="Arial"/>
            </a:endParaRPr>
          </a:p>
        </p:txBody>
      </p:sp>
      <p:pic>
        <p:nvPicPr>
          <p:cNvPr id="9" name="Picture 8" descr="Graphical user interface, text, application&#10;&#10;Description automatically generated">
            <a:extLst>
              <a:ext uri="{FF2B5EF4-FFF2-40B4-BE49-F238E27FC236}">
                <a16:creationId xmlns:a16="http://schemas.microsoft.com/office/drawing/2014/main" id="{CCCA1F8D-ECBF-474D-B477-94BEC6EBA483}"/>
              </a:ext>
            </a:extLst>
          </p:cNvPr>
          <p:cNvPicPr>
            <a:picLocks noChangeAspect="1"/>
          </p:cNvPicPr>
          <p:nvPr/>
        </p:nvPicPr>
        <p:blipFill>
          <a:blip r:embed="rId3"/>
          <a:stretch>
            <a:fillRect/>
          </a:stretch>
        </p:blipFill>
        <p:spPr>
          <a:xfrm>
            <a:off x="5663869" y="1076008"/>
            <a:ext cx="6180926" cy="4597121"/>
          </a:xfrm>
          <a:prstGeom prst="rect">
            <a:avLst/>
          </a:prstGeom>
        </p:spPr>
      </p:pic>
      <p:sp>
        <p:nvSpPr>
          <p:cNvPr id="4" name="TextBox 3">
            <a:extLst>
              <a:ext uri="{FF2B5EF4-FFF2-40B4-BE49-F238E27FC236}">
                <a16:creationId xmlns:a16="http://schemas.microsoft.com/office/drawing/2014/main" id="{4CB48D11-4BF9-0514-6B90-156D91817596}"/>
              </a:ext>
            </a:extLst>
          </p:cNvPr>
          <p:cNvSpPr txBox="1"/>
          <p:nvPr/>
        </p:nvSpPr>
        <p:spPr>
          <a:xfrm>
            <a:off x="992984" y="1750142"/>
            <a:ext cx="4670886" cy="264687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ea typeface="Cambria"/>
                <a:cs typeface="Times New Roman" panose="02020603050405020304" pitchFamily="18" charset="0"/>
              </a:rPr>
              <a:t>Feature Selection Tab:</a:t>
            </a:r>
          </a:p>
          <a:p>
            <a:pPr marL="742950" lvl="1" indent="-285750">
              <a:buFont typeface="Wingdings" pitchFamily="2" charset="2"/>
              <a:buChar char="Ø"/>
            </a:pPr>
            <a:r>
              <a:rPr lang="en-US" sz="1600" dirty="0">
                <a:latin typeface="Times New Roman" panose="02020603050405020304" pitchFamily="18" charset="0"/>
                <a:ea typeface="Cambria"/>
                <a:cs typeface="Times New Roman" panose="02020603050405020304" pitchFamily="18" charset="0"/>
              </a:rPr>
              <a:t>Carefully select checkboxes as done in screenshot:</a:t>
            </a:r>
          </a:p>
          <a:p>
            <a:pPr marL="1200150" lvl="2" indent="-285750">
              <a:buFont typeface="Courier New" panose="02070309020205020404" pitchFamily="49" charset="0"/>
              <a:buChar char="o"/>
            </a:pPr>
            <a:r>
              <a:rPr lang="en-US" sz="1600" dirty="0">
                <a:latin typeface="Times New Roman" panose="02020603050405020304" pitchFamily="18" charset="0"/>
                <a:ea typeface="Cambria"/>
                <a:cs typeface="Times New Roman" panose="02020603050405020304" pitchFamily="18" charset="0"/>
              </a:rPr>
              <a:t>Database Engine  Services, Analysis Services, Reporting Services – Native, Integration Services</a:t>
            </a:r>
          </a:p>
          <a:p>
            <a:pPr marL="1200150" lvl="2" indent="-285750">
              <a:buFont typeface="Courier New" panose="02070309020205020404" pitchFamily="49" charset="0"/>
              <a:buChar char="o"/>
            </a:pPr>
            <a:r>
              <a:rPr lang="en-US" sz="1600" dirty="0">
                <a:latin typeface="Times New Roman" panose="02020603050405020304" pitchFamily="18" charset="0"/>
                <a:ea typeface="Cambria"/>
                <a:cs typeface="Times New Roman" panose="02020603050405020304" pitchFamily="18" charset="0"/>
              </a:rPr>
              <a:t>Click '</a:t>
            </a:r>
            <a:r>
              <a:rPr lang="en-US" sz="1600" i="1" dirty="0">
                <a:latin typeface="Times New Roman" panose="02020603050405020304" pitchFamily="18" charset="0"/>
                <a:ea typeface="Cambria"/>
                <a:cs typeface="Times New Roman" panose="02020603050405020304" pitchFamily="18" charset="0"/>
              </a:rPr>
              <a:t>Next&gt;</a:t>
            </a:r>
            <a:r>
              <a:rPr lang="en-US" sz="1600" dirty="0">
                <a:latin typeface="Times New Roman" panose="02020603050405020304" pitchFamily="18" charset="0"/>
                <a:ea typeface="Cambria"/>
                <a:cs typeface="Times New Roman" panose="02020603050405020304" pitchFamily="18" charset="0"/>
              </a:rPr>
              <a:t>'</a:t>
            </a:r>
          </a:p>
          <a:p>
            <a:endParaRPr lang="en-US" dirty="0"/>
          </a:p>
          <a:p>
            <a:endParaRPr lang="en-US" dirty="0"/>
          </a:p>
          <a:p>
            <a:endParaRPr lang="en-US" dirty="0"/>
          </a:p>
        </p:txBody>
      </p:sp>
    </p:spTree>
    <p:extLst>
      <p:ext uri="{BB962C8B-B14F-4D97-AF65-F5344CB8AC3E}">
        <p14:creationId xmlns:p14="http://schemas.microsoft.com/office/powerpoint/2010/main" val="2847834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4" name="laser.wav"/>
          </p:stSnd>
        </p:sndAc>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9BE652-50B1-4E52-B14F-C4745C655185}"/>
              </a:ext>
            </a:extLst>
          </p:cNvPr>
          <p:cNvSpPr txBox="1"/>
          <p:nvPr/>
        </p:nvSpPr>
        <p:spPr>
          <a:xfrm>
            <a:off x="1203046" y="2197416"/>
            <a:ext cx="99959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solidFill>
                <a:srgbClr val="000000"/>
              </a:solidFill>
              <a:ea typeface="+mn-lt"/>
              <a:cs typeface="+mn-lt"/>
            </a:endParaRPr>
          </a:p>
        </p:txBody>
      </p:sp>
      <p:sp>
        <p:nvSpPr>
          <p:cNvPr id="3" name="TextBox 2">
            <a:extLst>
              <a:ext uri="{FF2B5EF4-FFF2-40B4-BE49-F238E27FC236}">
                <a16:creationId xmlns:a16="http://schemas.microsoft.com/office/drawing/2014/main" id="{66AF1002-ADC4-4D29-BE25-4BE4D7FF25AB}"/>
              </a:ext>
            </a:extLst>
          </p:cNvPr>
          <p:cNvSpPr txBox="1"/>
          <p:nvPr/>
        </p:nvSpPr>
        <p:spPr>
          <a:xfrm>
            <a:off x="2318084" y="219776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292929"/>
              </a:solidFill>
              <a:latin typeface="charter"/>
            </a:endParaRPr>
          </a:p>
        </p:txBody>
      </p:sp>
      <p:sp>
        <p:nvSpPr>
          <p:cNvPr id="6" name="TextBox 5">
            <a:extLst>
              <a:ext uri="{FF2B5EF4-FFF2-40B4-BE49-F238E27FC236}">
                <a16:creationId xmlns:a16="http://schemas.microsoft.com/office/drawing/2014/main" id="{A51D7FB7-34E9-43D3-B277-F94B277FEA6A}"/>
              </a:ext>
            </a:extLst>
          </p:cNvPr>
          <p:cNvSpPr txBox="1"/>
          <p:nvPr/>
        </p:nvSpPr>
        <p:spPr>
          <a:xfrm>
            <a:off x="571499" y="427475"/>
            <a:ext cx="11048999" cy="811005"/>
          </a:xfrm>
          <a:prstGeom prst="rect">
            <a:avLst/>
          </a:prstGeom>
        </p:spPr>
        <p:txBody>
          <a:bodyPr vert="horz" lIns="0" tIns="0" rIns="0" bIns="0" rtlCol="0" anchor="t">
            <a:normAutofit/>
          </a:bodyPr>
          <a:lstStyle/>
          <a:p>
            <a:r>
              <a:rPr lang="en-US" sz="3600" b="1" cap="all">
                <a:latin typeface="Cambria"/>
                <a:ea typeface="Cambria"/>
                <a:cs typeface="Arial"/>
              </a:rPr>
              <a:t>STEP-7</a:t>
            </a:r>
            <a:endParaRPr lang="en-US" sz="3600">
              <a:ea typeface="+mn-lt"/>
              <a:cs typeface="+mn-lt"/>
            </a:endParaRPr>
          </a:p>
          <a:p>
            <a:pPr>
              <a:lnSpc>
                <a:spcPct val="90000"/>
              </a:lnSpc>
              <a:spcBef>
                <a:spcPct val="0"/>
              </a:spcBef>
              <a:spcAft>
                <a:spcPts val="600"/>
              </a:spcAft>
            </a:pPr>
            <a:endParaRPr lang="en-US" sz="3600" b="1">
              <a:solidFill>
                <a:srgbClr val="001E62"/>
              </a:solidFill>
              <a:latin typeface="Arial" panose="020B0604020202020204" pitchFamily="34" charset="0"/>
              <a:ea typeface="+mj-ea"/>
              <a:cs typeface="Arial"/>
            </a:endParaRPr>
          </a:p>
        </p:txBody>
      </p:sp>
      <p:pic>
        <p:nvPicPr>
          <p:cNvPr id="35" name="Picture 35" descr="Graphical user interface, text&#10;&#10;Description automatically generated">
            <a:extLst>
              <a:ext uri="{FF2B5EF4-FFF2-40B4-BE49-F238E27FC236}">
                <a16:creationId xmlns:a16="http://schemas.microsoft.com/office/drawing/2014/main" id="{26A695F4-33FD-4561-A70A-56C8C67080D7}"/>
              </a:ext>
            </a:extLst>
          </p:cNvPr>
          <p:cNvPicPr>
            <a:picLocks noChangeAspect="1"/>
          </p:cNvPicPr>
          <p:nvPr/>
        </p:nvPicPr>
        <p:blipFill>
          <a:blip r:embed="rId3"/>
          <a:stretch>
            <a:fillRect/>
          </a:stretch>
        </p:blipFill>
        <p:spPr>
          <a:xfrm>
            <a:off x="5822042" y="1176818"/>
            <a:ext cx="6157081" cy="4694863"/>
          </a:xfrm>
          <a:prstGeom prst="rect">
            <a:avLst/>
          </a:prstGeom>
        </p:spPr>
      </p:pic>
      <p:sp>
        <p:nvSpPr>
          <p:cNvPr id="4" name="TextBox 3">
            <a:extLst>
              <a:ext uri="{FF2B5EF4-FFF2-40B4-BE49-F238E27FC236}">
                <a16:creationId xmlns:a16="http://schemas.microsoft.com/office/drawing/2014/main" id="{82F44DCC-1FC5-4397-BC59-2247C7562996}"/>
              </a:ext>
            </a:extLst>
          </p:cNvPr>
          <p:cNvSpPr txBox="1"/>
          <p:nvPr/>
        </p:nvSpPr>
        <p:spPr>
          <a:xfrm>
            <a:off x="747252" y="2064774"/>
            <a:ext cx="3592330"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Times New Roman" panose="02020603050405020304" pitchFamily="18" charset="0"/>
                <a:ea typeface="Cambria"/>
                <a:cs typeface="Times New Roman" panose="02020603050405020304" pitchFamily="18" charset="0"/>
              </a:rPr>
              <a:t>Instance Configuration Tab:</a:t>
            </a:r>
          </a:p>
          <a:p>
            <a:pPr marL="742950" lvl="1" indent="-285750">
              <a:buFont typeface="Wingdings" pitchFamily="2" charset="2"/>
              <a:buChar char="Ø"/>
            </a:pPr>
            <a:r>
              <a:rPr lang="en-US" sz="1600" dirty="0">
                <a:latin typeface="Times New Roman" panose="02020603050405020304" pitchFamily="18" charset="0"/>
                <a:ea typeface="Cambria"/>
                <a:cs typeface="Times New Roman" panose="02020603050405020304" pitchFamily="18" charset="0"/>
              </a:rPr>
              <a:t>Enable option </a:t>
            </a:r>
            <a:r>
              <a:rPr lang="en-US" sz="1600" i="1" dirty="0">
                <a:latin typeface="Times New Roman" panose="02020603050405020304" pitchFamily="18" charset="0"/>
                <a:ea typeface="Cambria"/>
                <a:cs typeface="Times New Roman" panose="02020603050405020304" pitchFamily="18" charset="0"/>
              </a:rPr>
              <a:t>'Named instance’ </a:t>
            </a:r>
          </a:p>
          <a:p>
            <a:pPr marL="742950" lvl="1" indent="-285750">
              <a:buFont typeface="Wingdings" pitchFamily="2" charset="2"/>
              <a:buChar char="Ø"/>
            </a:pPr>
            <a:r>
              <a:rPr lang="en-US" sz="1600" dirty="0">
                <a:latin typeface="Times New Roman" panose="02020603050405020304" pitchFamily="18" charset="0"/>
                <a:ea typeface="Cambria"/>
                <a:cs typeface="Times New Roman" panose="02020603050405020304" pitchFamily="18" charset="0"/>
              </a:rPr>
              <a:t>Click </a:t>
            </a:r>
            <a:r>
              <a:rPr lang="en-US" sz="1600" i="1" dirty="0">
                <a:latin typeface="Times New Roman" panose="02020603050405020304" pitchFamily="18" charset="0"/>
                <a:ea typeface="Cambria"/>
                <a:cs typeface="Times New Roman" panose="02020603050405020304" pitchFamily="18" charset="0"/>
              </a:rPr>
              <a:t>'Next &gt;'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3615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4" name="laser.wav"/>
          </p:stSnd>
        </p:sndAc>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9BE652-50B1-4E52-B14F-C4745C655185}"/>
              </a:ext>
            </a:extLst>
          </p:cNvPr>
          <p:cNvSpPr txBox="1"/>
          <p:nvPr/>
        </p:nvSpPr>
        <p:spPr>
          <a:xfrm>
            <a:off x="1203046" y="2197416"/>
            <a:ext cx="385823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sz="1600" dirty="0">
                <a:latin typeface="Times New Roman" panose="02020603050405020304" pitchFamily="18" charset="0"/>
                <a:ea typeface="Cambria"/>
                <a:cs typeface="Times New Roman" panose="02020603050405020304" pitchFamily="18" charset="0"/>
              </a:rPr>
              <a:t>Server Configuration Tab:</a:t>
            </a:r>
            <a:endParaRPr lang="en-US" sz="1600" dirty="0">
              <a:latin typeface="Times New Roman" panose="02020603050405020304" pitchFamily="18" charset="0"/>
              <a:cs typeface="Times New Roman" panose="02020603050405020304" pitchFamily="18" charset="0"/>
            </a:endParaRPr>
          </a:p>
          <a:p>
            <a:pPr marL="742950" lvl="1" indent="-285750" algn="just">
              <a:buFont typeface="Wingdings" pitchFamily="2" charset="2"/>
              <a:buChar char="Ø"/>
            </a:pPr>
            <a:r>
              <a:rPr lang="en-US" sz="1600" dirty="0">
                <a:latin typeface="Times New Roman" panose="02020603050405020304" pitchFamily="18" charset="0"/>
                <a:ea typeface="Cambria"/>
                <a:cs typeface="Times New Roman" panose="02020603050405020304" pitchFamily="18" charset="0"/>
              </a:rPr>
              <a:t>Click </a:t>
            </a:r>
            <a:r>
              <a:rPr lang="en-US" sz="1600" i="1" dirty="0">
                <a:latin typeface="Times New Roman" panose="02020603050405020304" pitchFamily="18" charset="0"/>
                <a:ea typeface="Cambria"/>
                <a:cs typeface="Times New Roman" panose="02020603050405020304" pitchFamily="18" charset="0"/>
              </a:rPr>
              <a:t>'Next &gt;'</a:t>
            </a:r>
            <a:endParaRPr lang="en-US"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6AF1002-ADC4-4D29-BE25-4BE4D7FF25AB}"/>
              </a:ext>
            </a:extLst>
          </p:cNvPr>
          <p:cNvSpPr txBox="1"/>
          <p:nvPr/>
        </p:nvSpPr>
        <p:spPr>
          <a:xfrm>
            <a:off x="2318084" y="219776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292929"/>
              </a:solidFill>
              <a:latin typeface="charter"/>
            </a:endParaRPr>
          </a:p>
        </p:txBody>
      </p:sp>
      <p:sp>
        <p:nvSpPr>
          <p:cNvPr id="6" name="TextBox 5">
            <a:extLst>
              <a:ext uri="{FF2B5EF4-FFF2-40B4-BE49-F238E27FC236}">
                <a16:creationId xmlns:a16="http://schemas.microsoft.com/office/drawing/2014/main" id="{A51D7FB7-34E9-43D3-B277-F94B277FEA6A}"/>
              </a:ext>
            </a:extLst>
          </p:cNvPr>
          <p:cNvSpPr txBox="1"/>
          <p:nvPr/>
        </p:nvSpPr>
        <p:spPr>
          <a:xfrm>
            <a:off x="571499" y="427475"/>
            <a:ext cx="11048999" cy="811005"/>
          </a:xfrm>
          <a:prstGeom prst="rect">
            <a:avLst/>
          </a:prstGeom>
        </p:spPr>
        <p:txBody>
          <a:bodyPr vert="horz" lIns="0" tIns="0" rIns="0" bIns="0" rtlCol="0" anchor="t">
            <a:normAutofit/>
          </a:bodyPr>
          <a:lstStyle/>
          <a:p>
            <a:r>
              <a:rPr lang="en-US" sz="3600" b="1" cap="all">
                <a:latin typeface="Cambria"/>
                <a:ea typeface="Cambria"/>
                <a:cs typeface="Arial"/>
              </a:rPr>
              <a:t>STEP-8</a:t>
            </a:r>
            <a:endParaRPr lang="en-US" sz="3600">
              <a:ea typeface="+mn-lt"/>
              <a:cs typeface="+mn-lt"/>
            </a:endParaRPr>
          </a:p>
          <a:p>
            <a:pPr>
              <a:lnSpc>
                <a:spcPct val="90000"/>
              </a:lnSpc>
              <a:spcBef>
                <a:spcPct val="0"/>
              </a:spcBef>
              <a:spcAft>
                <a:spcPts val="600"/>
              </a:spcAft>
            </a:pPr>
            <a:endParaRPr lang="en-US" sz="3600" b="1">
              <a:solidFill>
                <a:srgbClr val="001E62"/>
              </a:solidFill>
              <a:latin typeface="Arial" panose="020B0604020202020204" pitchFamily="34" charset="0"/>
              <a:ea typeface="+mj-ea"/>
              <a:cs typeface="Arial"/>
            </a:endParaRPr>
          </a:p>
        </p:txBody>
      </p:sp>
      <p:pic>
        <p:nvPicPr>
          <p:cNvPr id="21" name="Picture 5" descr="Table&#10;&#10;Description automatically generated">
            <a:extLst>
              <a:ext uri="{FF2B5EF4-FFF2-40B4-BE49-F238E27FC236}">
                <a16:creationId xmlns:a16="http://schemas.microsoft.com/office/drawing/2014/main" id="{F352D332-C7F8-4BD3-8FA0-BCC383107233}"/>
              </a:ext>
            </a:extLst>
          </p:cNvPr>
          <p:cNvPicPr>
            <a:picLocks noChangeAspect="1"/>
          </p:cNvPicPr>
          <p:nvPr/>
        </p:nvPicPr>
        <p:blipFill>
          <a:blip r:embed="rId3"/>
          <a:stretch>
            <a:fillRect/>
          </a:stretch>
        </p:blipFill>
        <p:spPr>
          <a:xfrm>
            <a:off x="5422724" y="1005027"/>
            <a:ext cx="6462032" cy="4853667"/>
          </a:xfrm>
          <a:prstGeom prst="rect">
            <a:avLst/>
          </a:prstGeom>
        </p:spPr>
      </p:pic>
    </p:spTree>
    <p:extLst>
      <p:ext uri="{BB962C8B-B14F-4D97-AF65-F5344CB8AC3E}">
        <p14:creationId xmlns:p14="http://schemas.microsoft.com/office/powerpoint/2010/main" val="193002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4" name="laser.wav"/>
          </p:stSnd>
        </p:sndAc>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9BE652-50B1-4E52-B14F-C4745C655185}"/>
              </a:ext>
            </a:extLst>
          </p:cNvPr>
          <p:cNvSpPr txBox="1"/>
          <p:nvPr/>
        </p:nvSpPr>
        <p:spPr>
          <a:xfrm>
            <a:off x="1203046" y="2197416"/>
            <a:ext cx="99959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solidFill>
                <a:srgbClr val="000000"/>
              </a:solidFill>
              <a:ea typeface="+mn-lt"/>
              <a:cs typeface="+mn-lt"/>
            </a:endParaRPr>
          </a:p>
        </p:txBody>
      </p:sp>
      <p:sp>
        <p:nvSpPr>
          <p:cNvPr id="3" name="TextBox 2">
            <a:extLst>
              <a:ext uri="{FF2B5EF4-FFF2-40B4-BE49-F238E27FC236}">
                <a16:creationId xmlns:a16="http://schemas.microsoft.com/office/drawing/2014/main" id="{66AF1002-ADC4-4D29-BE25-4BE4D7FF25AB}"/>
              </a:ext>
            </a:extLst>
          </p:cNvPr>
          <p:cNvSpPr txBox="1"/>
          <p:nvPr/>
        </p:nvSpPr>
        <p:spPr>
          <a:xfrm>
            <a:off x="2013284" y="21974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292929"/>
              </a:solidFill>
              <a:latin typeface="charter"/>
            </a:endParaRPr>
          </a:p>
        </p:txBody>
      </p:sp>
      <p:sp>
        <p:nvSpPr>
          <p:cNvPr id="6" name="TextBox 5">
            <a:extLst>
              <a:ext uri="{FF2B5EF4-FFF2-40B4-BE49-F238E27FC236}">
                <a16:creationId xmlns:a16="http://schemas.microsoft.com/office/drawing/2014/main" id="{A51D7FB7-34E9-43D3-B277-F94B277FEA6A}"/>
              </a:ext>
            </a:extLst>
          </p:cNvPr>
          <p:cNvSpPr txBox="1"/>
          <p:nvPr/>
        </p:nvSpPr>
        <p:spPr>
          <a:xfrm>
            <a:off x="571499" y="427475"/>
            <a:ext cx="11048999" cy="811005"/>
          </a:xfrm>
          <a:prstGeom prst="rect">
            <a:avLst/>
          </a:prstGeom>
        </p:spPr>
        <p:txBody>
          <a:bodyPr vert="horz" lIns="0" tIns="0" rIns="0" bIns="0" rtlCol="0" anchor="t">
            <a:normAutofit/>
          </a:bodyPr>
          <a:lstStyle/>
          <a:p>
            <a:r>
              <a:rPr lang="en-US" sz="3600" b="1" cap="all">
                <a:latin typeface="Cambria"/>
                <a:ea typeface="Cambria"/>
                <a:cs typeface="Arial"/>
              </a:rPr>
              <a:t>STEP-9</a:t>
            </a:r>
            <a:endParaRPr lang="en-US" sz="3600">
              <a:ea typeface="+mn-lt"/>
              <a:cs typeface="+mn-lt"/>
            </a:endParaRPr>
          </a:p>
          <a:p>
            <a:pPr>
              <a:lnSpc>
                <a:spcPct val="90000"/>
              </a:lnSpc>
              <a:spcBef>
                <a:spcPct val="0"/>
              </a:spcBef>
              <a:spcAft>
                <a:spcPts val="600"/>
              </a:spcAft>
            </a:pPr>
            <a:endParaRPr lang="en-US" sz="3600" b="1">
              <a:solidFill>
                <a:srgbClr val="001E62"/>
              </a:solidFill>
              <a:latin typeface="Arial" panose="020B0604020202020204" pitchFamily="34" charset="0"/>
              <a:ea typeface="+mj-ea"/>
              <a:cs typeface="Arial"/>
            </a:endParaRPr>
          </a:p>
        </p:txBody>
      </p:sp>
      <p:pic>
        <p:nvPicPr>
          <p:cNvPr id="76" name="Picture 5" descr="Graphical user interface, text, application, email&#10;&#10;Description automatically generated">
            <a:extLst>
              <a:ext uri="{FF2B5EF4-FFF2-40B4-BE49-F238E27FC236}">
                <a16:creationId xmlns:a16="http://schemas.microsoft.com/office/drawing/2014/main" id="{E6F4C450-EDB2-40C3-9540-7FE168D282E0}"/>
              </a:ext>
            </a:extLst>
          </p:cNvPr>
          <p:cNvPicPr>
            <a:picLocks noChangeAspect="1"/>
          </p:cNvPicPr>
          <p:nvPr/>
        </p:nvPicPr>
        <p:blipFill>
          <a:blip r:embed="rId3"/>
          <a:stretch>
            <a:fillRect/>
          </a:stretch>
        </p:blipFill>
        <p:spPr>
          <a:xfrm>
            <a:off x="6129069" y="917600"/>
            <a:ext cx="5527475" cy="4175510"/>
          </a:xfrm>
          <a:prstGeom prst="rect">
            <a:avLst/>
          </a:prstGeom>
        </p:spPr>
      </p:pic>
      <p:sp>
        <p:nvSpPr>
          <p:cNvPr id="4" name="TextBox 3">
            <a:extLst>
              <a:ext uri="{FF2B5EF4-FFF2-40B4-BE49-F238E27FC236}">
                <a16:creationId xmlns:a16="http://schemas.microsoft.com/office/drawing/2014/main" id="{50D897AB-7DEB-79AC-361B-0A35E21ECE93}"/>
              </a:ext>
            </a:extLst>
          </p:cNvPr>
          <p:cNvSpPr txBox="1"/>
          <p:nvPr/>
        </p:nvSpPr>
        <p:spPr>
          <a:xfrm>
            <a:off x="875071" y="2303424"/>
            <a:ext cx="5043948"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ea typeface="Cambria"/>
                <a:cs typeface="Times New Roman" panose="02020603050405020304" pitchFamily="18" charset="0"/>
              </a:rPr>
              <a:t>Database Engine</a:t>
            </a:r>
          </a:p>
          <a:p>
            <a:pPr marL="742950" lvl="1" indent="-285750">
              <a:buFont typeface="Wingdings" pitchFamily="2" charset="2"/>
              <a:buChar char="Ø"/>
            </a:pPr>
            <a:r>
              <a:rPr lang="en-US" sz="1600" dirty="0">
                <a:latin typeface="Times New Roman" panose="02020603050405020304" pitchFamily="18" charset="0"/>
                <a:ea typeface="Cambria"/>
                <a:cs typeface="Times New Roman" panose="02020603050405020304" pitchFamily="18" charset="0"/>
              </a:rPr>
              <a:t>Configuration Tab:</a:t>
            </a:r>
          </a:p>
          <a:p>
            <a:pPr marL="1200150" lvl="2" indent="-285750">
              <a:buFont typeface="Courier New" panose="02070309020205020404" pitchFamily="49" charset="0"/>
              <a:buChar char="o"/>
            </a:pPr>
            <a:r>
              <a:rPr lang="en-US" sz="1600" dirty="0">
                <a:latin typeface="Times New Roman" panose="02020603050405020304" pitchFamily="18" charset="0"/>
                <a:ea typeface="Cambria"/>
                <a:cs typeface="Times New Roman" panose="02020603050405020304" pitchFamily="18" charset="0"/>
              </a:rPr>
              <a:t>Enable option </a:t>
            </a:r>
            <a:r>
              <a:rPr lang="en-US" sz="1600" i="1" dirty="0">
                <a:latin typeface="Times New Roman" panose="02020603050405020304" pitchFamily="18" charset="0"/>
                <a:ea typeface="Cambria"/>
                <a:cs typeface="Times New Roman" panose="02020603050405020304" pitchFamily="18" charset="0"/>
              </a:rPr>
              <a:t>'Windows authentication mode’ </a:t>
            </a:r>
          </a:p>
          <a:p>
            <a:pPr marL="1200150" lvl="2" indent="-285750">
              <a:buFont typeface="Courier New" panose="02070309020205020404" pitchFamily="49" charset="0"/>
              <a:buChar char="o"/>
            </a:pPr>
            <a:r>
              <a:rPr lang="en-US" sz="1600" dirty="0">
                <a:latin typeface="Times New Roman" panose="02020603050405020304" pitchFamily="18" charset="0"/>
                <a:ea typeface="Cambria"/>
                <a:cs typeface="Times New Roman" panose="02020603050405020304" pitchFamily="18" charset="0"/>
              </a:rPr>
              <a:t>Select specified SQL Server administrators, </a:t>
            </a:r>
          </a:p>
          <a:p>
            <a:pPr marL="1200150" lvl="2" indent="-285750">
              <a:buFont typeface="Courier New" panose="02070309020205020404" pitchFamily="49" charset="0"/>
              <a:buChar char="o"/>
            </a:pPr>
            <a:r>
              <a:rPr lang="en-US" sz="1600" i="1" dirty="0">
                <a:latin typeface="Times New Roman" panose="02020603050405020304" pitchFamily="18" charset="0"/>
                <a:ea typeface="Cambria"/>
                <a:cs typeface="Times New Roman" panose="02020603050405020304" pitchFamily="18" charset="0"/>
              </a:rPr>
              <a:t>Here, AD\sjain205</a:t>
            </a:r>
            <a:endParaRPr lang="en-US" sz="1600" dirty="0">
              <a:latin typeface="Times New Roman" panose="02020603050405020304" pitchFamily="18" charset="0"/>
              <a:cs typeface="Times New Roman" panose="02020603050405020304" pitchFamily="18" charset="0"/>
            </a:endParaRPr>
          </a:p>
          <a:p>
            <a:pPr marL="1200150" lvl="2" indent="-285750">
              <a:buFont typeface="Courier New" panose="02070309020205020404" pitchFamily="49" charset="0"/>
              <a:buChar char="o"/>
            </a:pPr>
            <a:r>
              <a:rPr lang="en-US" sz="1600" dirty="0">
                <a:latin typeface="Times New Roman" panose="02020603050405020304" pitchFamily="18" charset="0"/>
                <a:ea typeface="Cambria"/>
                <a:cs typeface="Times New Roman" panose="02020603050405020304" pitchFamily="18" charset="0"/>
              </a:rPr>
              <a:t>Click </a:t>
            </a:r>
            <a:r>
              <a:rPr lang="en-US" sz="1600" i="1" dirty="0">
                <a:latin typeface="Times New Roman" panose="02020603050405020304" pitchFamily="18" charset="0"/>
                <a:ea typeface="Cambria"/>
                <a:cs typeface="Times New Roman" panose="02020603050405020304" pitchFamily="18" charset="0"/>
              </a:rPr>
              <a:t>'Next &gt;'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037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4" name="laser.wav"/>
          </p:stSnd>
        </p:sndAc>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9BE652-50B1-4E52-B14F-C4745C655185}"/>
              </a:ext>
            </a:extLst>
          </p:cNvPr>
          <p:cNvSpPr txBox="1"/>
          <p:nvPr/>
        </p:nvSpPr>
        <p:spPr>
          <a:xfrm>
            <a:off x="1203046" y="2197416"/>
            <a:ext cx="99959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solidFill>
                <a:srgbClr val="000000"/>
              </a:solidFill>
              <a:ea typeface="+mn-lt"/>
              <a:cs typeface="+mn-lt"/>
            </a:endParaRPr>
          </a:p>
        </p:txBody>
      </p:sp>
      <p:sp>
        <p:nvSpPr>
          <p:cNvPr id="3" name="TextBox 2">
            <a:extLst>
              <a:ext uri="{FF2B5EF4-FFF2-40B4-BE49-F238E27FC236}">
                <a16:creationId xmlns:a16="http://schemas.microsoft.com/office/drawing/2014/main" id="{66AF1002-ADC4-4D29-BE25-4BE4D7FF25AB}"/>
              </a:ext>
            </a:extLst>
          </p:cNvPr>
          <p:cNvSpPr txBox="1"/>
          <p:nvPr/>
        </p:nvSpPr>
        <p:spPr>
          <a:xfrm>
            <a:off x="2318084" y="219776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292929"/>
              </a:solidFill>
              <a:latin typeface="charter"/>
            </a:endParaRPr>
          </a:p>
        </p:txBody>
      </p:sp>
      <p:sp>
        <p:nvSpPr>
          <p:cNvPr id="6" name="TextBox 5">
            <a:extLst>
              <a:ext uri="{FF2B5EF4-FFF2-40B4-BE49-F238E27FC236}">
                <a16:creationId xmlns:a16="http://schemas.microsoft.com/office/drawing/2014/main" id="{A51D7FB7-34E9-43D3-B277-F94B277FEA6A}"/>
              </a:ext>
            </a:extLst>
          </p:cNvPr>
          <p:cNvSpPr txBox="1"/>
          <p:nvPr/>
        </p:nvSpPr>
        <p:spPr>
          <a:xfrm>
            <a:off x="571499" y="427475"/>
            <a:ext cx="11048999" cy="811005"/>
          </a:xfrm>
          <a:prstGeom prst="rect">
            <a:avLst/>
          </a:prstGeom>
        </p:spPr>
        <p:txBody>
          <a:bodyPr vert="horz" lIns="0" tIns="0" rIns="0" bIns="0" rtlCol="0" anchor="t">
            <a:normAutofit/>
          </a:bodyPr>
          <a:lstStyle/>
          <a:p>
            <a:r>
              <a:rPr lang="en-US" sz="3600" b="1" cap="all">
                <a:latin typeface="Cambria"/>
                <a:ea typeface="Cambria"/>
                <a:cs typeface="Arial"/>
              </a:rPr>
              <a:t>STEP-10</a:t>
            </a:r>
            <a:endParaRPr lang="en-US" sz="3600">
              <a:ea typeface="+mn-lt"/>
              <a:cs typeface="+mn-lt"/>
            </a:endParaRPr>
          </a:p>
          <a:p>
            <a:pPr>
              <a:lnSpc>
                <a:spcPct val="90000"/>
              </a:lnSpc>
              <a:spcBef>
                <a:spcPct val="0"/>
              </a:spcBef>
              <a:spcAft>
                <a:spcPts val="600"/>
              </a:spcAft>
            </a:pPr>
            <a:endParaRPr lang="en-US" sz="3600" b="1">
              <a:solidFill>
                <a:srgbClr val="001E62"/>
              </a:solidFill>
              <a:latin typeface="Arial" panose="020B0604020202020204" pitchFamily="34" charset="0"/>
              <a:ea typeface="+mj-ea"/>
              <a:cs typeface="Arial"/>
            </a:endParaRPr>
          </a:p>
        </p:txBody>
      </p:sp>
      <p:pic>
        <p:nvPicPr>
          <p:cNvPr id="27" name="Picture 5" descr="Graphical user interface, application&#10;&#10;Description automatically generated">
            <a:extLst>
              <a:ext uri="{FF2B5EF4-FFF2-40B4-BE49-F238E27FC236}">
                <a16:creationId xmlns:a16="http://schemas.microsoft.com/office/drawing/2014/main" id="{0FF6F41A-F120-4390-912B-F81402B33118}"/>
              </a:ext>
            </a:extLst>
          </p:cNvPr>
          <p:cNvPicPr>
            <a:picLocks noChangeAspect="1"/>
          </p:cNvPicPr>
          <p:nvPr/>
        </p:nvPicPr>
        <p:blipFill>
          <a:blip r:embed="rId3"/>
          <a:stretch>
            <a:fillRect/>
          </a:stretch>
        </p:blipFill>
        <p:spPr>
          <a:xfrm>
            <a:off x="5962959" y="1116740"/>
            <a:ext cx="5657539" cy="4310667"/>
          </a:xfrm>
          <a:prstGeom prst="rect">
            <a:avLst/>
          </a:prstGeom>
        </p:spPr>
      </p:pic>
      <p:sp>
        <p:nvSpPr>
          <p:cNvPr id="4" name="TextBox 3">
            <a:extLst>
              <a:ext uri="{FF2B5EF4-FFF2-40B4-BE49-F238E27FC236}">
                <a16:creationId xmlns:a16="http://schemas.microsoft.com/office/drawing/2014/main" id="{4E9D7A0A-A8CA-DDCB-33F5-CDFE111F92AC}"/>
              </a:ext>
            </a:extLst>
          </p:cNvPr>
          <p:cNvSpPr txBox="1"/>
          <p:nvPr/>
        </p:nvSpPr>
        <p:spPr>
          <a:xfrm>
            <a:off x="1203045" y="2648521"/>
            <a:ext cx="4759913" cy="1107996"/>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ea typeface="Cambria"/>
                <a:cs typeface="Times New Roman" panose="02020603050405020304" pitchFamily="18" charset="0"/>
              </a:rPr>
              <a:t>Analysis Services Configuration Tab:</a:t>
            </a:r>
          </a:p>
          <a:p>
            <a:pPr marL="742950" lvl="1" indent="-285750">
              <a:buFont typeface="Wingdings" pitchFamily="2" charset="2"/>
              <a:buChar char="Ø"/>
            </a:pPr>
            <a:r>
              <a:rPr lang="en-US" sz="1600" dirty="0">
                <a:latin typeface="Times New Roman" panose="02020603050405020304" pitchFamily="18" charset="0"/>
                <a:ea typeface="Cambria"/>
                <a:cs typeface="Times New Roman" panose="02020603050405020304" pitchFamily="18" charset="0"/>
              </a:rPr>
              <a:t>Enable option </a:t>
            </a:r>
            <a:r>
              <a:rPr lang="en-US" sz="1600" i="1" dirty="0">
                <a:latin typeface="Times New Roman" panose="02020603050405020304" pitchFamily="18" charset="0"/>
                <a:ea typeface="Cambria"/>
                <a:cs typeface="Times New Roman" panose="02020603050405020304" pitchFamily="18" charset="0"/>
              </a:rPr>
              <a:t>'Multidimensional and Data Mining Mode’</a:t>
            </a:r>
          </a:p>
          <a:p>
            <a:pPr marL="742950" lvl="1" indent="-285750">
              <a:buFont typeface="Wingdings" pitchFamily="2" charset="2"/>
              <a:buChar char="Ø"/>
            </a:pPr>
            <a:r>
              <a:rPr lang="en-US" sz="1600" dirty="0">
                <a:latin typeface="Times New Roman" panose="02020603050405020304" pitchFamily="18" charset="0"/>
                <a:ea typeface="Cambria"/>
                <a:cs typeface="Times New Roman" panose="02020603050405020304" pitchFamily="18" charset="0"/>
              </a:rPr>
              <a:t>Click </a:t>
            </a:r>
            <a:r>
              <a:rPr lang="en-US" sz="1600" i="1" dirty="0">
                <a:latin typeface="Times New Roman" panose="02020603050405020304" pitchFamily="18" charset="0"/>
                <a:ea typeface="Cambria"/>
                <a:cs typeface="Times New Roman" panose="02020603050405020304" pitchFamily="18" charset="0"/>
              </a:rPr>
              <a:t>'Next &gt;'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727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4" name="laser.wav"/>
          </p:stSnd>
        </p:sndAc>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9BE652-50B1-4E52-B14F-C4745C655185}"/>
              </a:ext>
            </a:extLst>
          </p:cNvPr>
          <p:cNvSpPr txBox="1"/>
          <p:nvPr/>
        </p:nvSpPr>
        <p:spPr>
          <a:xfrm>
            <a:off x="1203046" y="2197416"/>
            <a:ext cx="99959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solidFill>
                <a:srgbClr val="000000"/>
              </a:solidFill>
              <a:ea typeface="+mn-lt"/>
              <a:cs typeface="+mn-lt"/>
            </a:endParaRPr>
          </a:p>
        </p:txBody>
      </p:sp>
      <p:sp>
        <p:nvSpPr>
          <p:cNvPr id="3" name="TextBox 2">
            <a:extLst>
              <a:ext uri="{FF2B5EF4-FFF2-40B4-BE49-F238E27FC236}">
                <a16:creationId xmlns:a16="http://schemas.microsoft.com/office/drawing/2014/main" id="{66AF1002-ADC4-4D29-BE25-4BE4D7FF25AB}"/>
              </a:ext>
            </a:extLst>
          </p:cNvPr>
          <p:cNvSpPr txBox="1"/>
          <p:nvPr/>
        </p:nvSpPr>
        <p:spPr>
          <a:xfrm>
            <a:off x="2318084" y="219776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292929"/>
              </a:solidFill>
              <a:latin typeface="charter"/>
            </a:endParaRPr>
          </a:p>
        </p:txBody>
      </p:sp>
      <p:sp>
        <p:nvSpPr>
          <p:cNvPr id="6" name="TextBox 5">
            <a:extLst>
              <a:ext uri="{FF2B5EF4-FFF2-40B4-BE49-F238E27FC236}">
                <a16:creationId xmlns:a16="http://schemas.microsoft.com/office/drawing/2014/main" id="{A51D7FB7-34E9-43D3-B277-F94B277FEA6A}"/>
              </a:ext>
            </a:extLst>
          </p:cNvPr>
          <p:cNvSpPr txBox="1"/>
          <p:nvPr/>
        </p:nvSpPr>
        <p:spPr>
          <a:xfrm>
            <a:off x="571499" y="427475"/>
            <a:ext cx="11048999" cy="811005"/>
          </a:xfrm>
          <a:prstGeom prst="rect">
            <a:avLst/>
          </a:prstGeom>
        </p:spPr>
        <p:txBody>
          <a:bodyPr vert="horz" lIns="0" tIns="0" rIns="0" bIns="0" rtlCol="0" anchor="t">
            <a:normAutofit/>
          </a:bodyPr>
          <a:lstStyle/>
          <a:p>
            <a:r>
              <a:rPr lang="en-US" sz="3600" b="1" cap="all">
                <a:latin typeface="Cambria"/>
                <a:ea typeface="Cambria"/>
                <a:cs typeface="Arial"/>
              </a:rPr>
              <a:t>STEP-11</a:t>
            </a:r>
            <a:endParaRPr lang="en-US" sz="3600">
              <a:ea typeface="+mn-lt"/>
              <a:cs typeface="+mn-lt"/>
            </a:endParaRPr>
          </a:p>
          <a:p>
            <a:pPr>
              <a:lnSpc>
                <a:spcPct val="90000"/>
              </a:lnSpc>
              <a:spcBef>
                <a:spcPct val="0"/>
              </a:spcBef>
              <a:spcAft>
                <a:spcPts val="600"/>
              </a:spcAft>
            </a:pPr>
            <a:endParaRPr lang="en-US" sz="3600" b="1">
              <a:solidFill>
                <a:srgbClr val="001E62"/>
              </a:solidFill>
              <a:latin typeface="Arial" panose="020B0604020202020204" pitchFamily="34" charset="0"/>
              <a:ea typeface="+mj-ea"/>
              <a:cs typeface="Arial"/>
            </a:endParaRPr>
          </a:p>
        </p:txBody>
      </p:sp>
      <p:pic>
        <p:nvPicPr>
          <p:cNvPr id="40" name="Picture 5" descr="Graphical user interface, text, application, email&#10;&#10;Description automatically generated">
            <a:extLst>
              <a:ext uri="{FF2B5EF4-FFF2-40B4-BE49-F238E27FC236}">
                <a16:creationId xmlns:a16="http://schemas.microsoft.com/office/drawing/2014/main" id="{D4665981-C2F1-4BD0-B099-9B7269952AFB}"/>
              </a:ext>
            </a:extLst>
          </p:cNvPr>
          <p:cNvPicPr>
            <a:picLocks noChangeAspect="1"/>
          </p:cNvPicPr>
          <p:nvPr/>
        </p:nvPicPr>
        <p:blipFill>
          <a:blip r:embed="rId3"/>
          <a:stretch>
            <a:fillRect/>
          </a:stretch>
        </p:blipFill>
        <p:spPr>
          <a:xfrm>
            <a:off x="5659917" y="832421"/>
            <a:ext cx="6251407" cy="5161212"/>
          </a:xfrm>
          <a:prstGeom prst="rect">
            <a:avLst/>
          </a:prstGeom>
        </p:spPr>
      </p:pic>
      <p:sp>
        <p:nvSpPr>
          <p:cNvPr id="4" name="TextBox 3">
            <a:extLst>
              <a:ext uri="{FF2B5EF4-FFF2-40B4-BE49-F238E27FC236}">
                <a16:creationId xmlns:a16="http://schemas.microsoft.com/office/drawing/2014/main" id="{840BA0BA-2F68-864C-EC9F-3EA60C733573}"/>
              </a:ext>
            </a:extLst>
          </p:cNvPr>
          <p:cNvSpPr txBox="1"/>
          <p:nvPr/>
        </p:nvSpPr>
        <p:spPr>
          <a:xfrm>
            <a:off x="1455174" y="2064774"/>
            <a:ext cx="4016228"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Times New Roman" panose="02020603050405020304" pitchFamily="18" charset="0"/>
                <a:ea typeface="Cambria"/>
                <a:cs typeface="Times New Roman" panose="02020603050405020304" pitchFamily="18" charset="0"/>
              </a:rPr>
              <a:t>Reporting Services Configuration Tab:</a:t>
            </a:r>
          </a:p>
          <a:p>
            <a:pPr marL="742950" lvl="1" indent="-285750">
              <a:buFont typeface="Wingdings" pitchFamily="2" charset="2"/>
              <a:buChar char="Ø"/>
            </a:pPr>
            <a:r>
              <a:rPr lang="en-US" sz="1600" dirty="0">
                <a:latin typeface="Times New Roman" panose="02020603050405020304" pitchFamily="18" charset="0"/>
                <a:ea typeface="Cambria"/>
                <a:cs typeface="Times New Roman" panose="02020603050405020304" pitchFamily="18" charset="0"/>
              </a:rPr>
              <a:t>Enable option </a:t>
            </a:r>
            <a:r>
              <a:rPr lang="en-US" sz="1600" i="1" dirty="0">
                <a:latin typeface="Times New Roman" panose="02020603050405020304" pitchFamily="18" charset="0"/>
                <a:ea typeface="Cambria"/>
                <a:cs typeface="Times New Roman" panose="02020603050405020304" pitchFamily="18" charset="0"/>
              </a:rPr>
              <a:t>'Install and configure</a:t>
            </a:r>
            <a:r>
              <a:rPr lang="en-US" sz="1600" dirty="0">
                <a:latin typeface="Times New Roman" panose="02020603050405020304" pitchFamily="18" charset="0"/>
                <a:ea typeface="Cambria"/>
                <a:cs typeface="Times New Roman" panose="02020603050405020304" pitchFamily="18" charset="0"/>
              </a:rPr>
              <a:t>.’</a:t>
            </a:r>
          </a:p>
          <a:p>
            <a:pPr marL="742950" lvl="1" indent="-285750">
              <a:buFont typeface="Wingdings" pitchFamily="2" charset="2"/>
              <a:buChar char="Ø"/>
            </a:pPr>
            <a:r>
              <a:rPr lang="en-US" sz="1600" dirty="0">
                <a:latin typeface="Times New Roman" panose="02020603050405020304" pitchFamily="18" charset="0"/>
                <a:ea typeface="Cambria"/>
                <a:cs typeface="Times New Roman" panose="02020603050405020304" pitchFamily="18" charset="0"/>
              </a:rPr>
              <a:t>Click </a:t>
            </a:r>
            <a:r>
              <a:rPr lang="en-US" sz="1600" i="1" dirty="0">
                <a:latin typeface="Times New Roman" panose="02020603050405020304" pitchFamily="18" charset="0"/>
                <a:ea typeface="Cambria"/>
                <a:cs typeface="Times New Roman" panose="02020603050405020304" pitchFamily="18" charset="0"/>
              </a:rPr>
              <a:t>'Next &gt;'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1147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4" name="laser.wav"/>
          </p:stSnd>
        </p:sndAc>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9BE652-50B1-4E52-B14F-C4745C655185}"/>
              </a:ext>
            </a:extLst>
          </p:cNvPr>
          <p:cNvSpPr txBox="1"/>
          <p:nvPr/>
        </p:nvSpPr>
        <p:spPr>
          <a:xfrm>
            <a:off x="1203046" y="2197416"/>
            <a:ext cx="99959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solidFill>
                <a:srgbClr val="000000"/>
              </a:solidFill>
              <a:ea typeface="+mn-lt"/>
              <a:cs typeface="+mn-lt"/>
            </a:endParaRPr>
          </a:p>
        </p:txBody>
      </p:sp>
      <p:sp>
        <p:nvSpPr>
          <p:cNvPr id="3" name="TextBox 2">
            <a:extLst>
              <a:ext uri="{FF2B5EF4-FFF2-40B4-BE49-F238E27FC236}">
                <a16:creationId xmlns:a16="http://schemas.microsoft.com/office/drawing/2014/main" id="{66AF1002-ADC4-4D29-BE25-4BE4D7FF25AB}"/>
              </a:ext>
            </a:extLst>
          </p:cNvPr>
          <p:cNvSpPr txBox="1"/>
          <p:nvPr/>
        </p:nvSpPr>
        <p:spPr>
          <a:xfrm>
            <a:off x="2318084" y="219776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292929"/>
              </a:solidFill>
              <a:latin typeface="charter"/>
            </a:endParaRPr>
          </a:p>
        </p:txBody>
      </p:sp>
      <p:sp>
        <p:nvSpPr>
          <p:cNvPr id="6" name="TextBox 5">
            <a:extLst>
              <a:ext uri="{FF2B5EF4-FFF2-40B4-BE49-F238E27FC236}">
                <a16:creationId xmlns:a16="http://schemas.microsoft.com/office/drawing/2014/main" id="{A51D7FB7-34E9-43D3-B277-F94B277FEA6A}"/>
              </a:ext>
            </a:extLst>
          </p:cNvPr>
          <p:cNvSpPr txBox="1"/>
          <p:nvPr/>
        </p:nvSpPr>
        <p:spPr>
          <a:xfrm>
            <a:off x="571499" y="427475"/>
            <a:ext cx="11048999" cy="811005"/>
          </a:xfrm>
          <a:prstGeom prst="rect">
            <a:avLst/>
          </a:prstGeom>
        </p:spPr>
        <p:txBody>
          <a:bodyPr vert="horz" lIns="0" tIns="0" rIns="0" bIns="0" rtlCol="0" anchor="t">
            <a:normAutofit/>
          </a:bodyPr>
          <a:lstStyle/>
          <a:p>
            <a:r>
              <a:rPr lang="en-US" sz="3600" b="1" cap="all">
                <a:latin typeface="Cambria"/>
                <a:ea typeface="Cambria"/>
                <a:cs typeface="Arial"/>
              </a:rPr>
              <a:t>STEP-12</a:t>
            </a:r>
            <a:endParaRPr lang="en-US" sz="3600">
              <a:ea typeface="+mn-lt"/>
              <a:cs typeface="+mn-lt"/>
            </a:endParaRPr>
          </a:p>
          <a:p>
            <a:pPr>
              <a:lnSpc>
                <a:spcPct val="90000"/>
              </a:lnSpc>
              <a:spcBef>
                <a:spcPct val="0"/>
              </a:spcBef>
              <a:spcAft>
                <a:spcPts val="600"/>
              </a:spcAft>
            </a:pPr>
            <a:endParaRPr lang="en-US" sz="3600" b="1">
              <a:solidFill>
                <a:srgbClr val="001E62"/>
              </a:solidFill>
              <a:latin typeface="Arial" panose="020B0604020202020204" pitchFamily="34" charset="0"/>
              <a:ea typeface="+mj-ea"/>
              <a:cs typeface="Arial"/>
            </a:endParaRPr>
          </a:p>
        </p:txBody>
      </p:sp>
      <p:pic>
        <p:nvPicPr>
          <p:cNvPr id="63" name="Picture 5" descr="A picture containing graphical user interface&#10;&#10;Description automatically generated">
            <a:extLst>
              <a:ext uri="{FF2B5EF4-FFF2-40B4-BE49-F238E27FC236}">
                <a16:creationId xmlns:a16="http://schemas.microsoft.com/office/drawing/2014/main" id="{E5447E13-0CB8-4E5F-BE4F-94B67A34510F}"/>
              </a:ext>
            </a:extLst>
          </p:cNvPr>
          <p:cNvPicPr>
            <a:picLocks noChangeAspect="1"/>
          </p:cNvPicPr>
          <p:nvPr/>
        </p:nvPicPr>
        <p:blipFill>
          <a:blip r:embed="rId3"/>
          <a:stretch>
            <a:fillRect/>
          </a:stretch>
        </p:blipFill>
        <p:spPr>
          <a:xfrm>
            <a:off x="6001221" y="1071312"/>
            <a:ext cx="5256787" cy="3943738"/>
          </a:xfrm>
          <a:prstGeom prst="rect">
            <a:avLst/>
          </a:prstGeom>
        </p:spPr>
      </p:pic>
      <p:sp>
        <p:nvSpPr>
          <p:cNvPr id="4" name="TextBox 3">
            <a:extLst>
              <a:ext uri="{FF2B5EF4-FFF2-40B4-BE49-F238E27FC236}">
                <a16:creationId xmlns:a16="http://schemas.microsoft.com/office/drawing/2014/main" id="{0E60488C-0774-F5D0-6DF5-28056C9BF283}"/>
              </a:ext>
            </a:extLst>
          </p:cNvPr>
          <p:cNvSpPr txBox="1"/>
          <p:nvPr/>
        </p:nvSpPr>
        <p:spPr>
          <a:xfrm>
            <a:off x="1258529" y="2064774"/>
            <a:ext cx="4683699"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ea typeface="Cambria"/>
                <a:cs typeface="Times New Roman" panose="02020603050405020304" pitchFamily="18" charset="0"/>
              </a:rPr>
              <a:t>Ready to Install Tab:</a:t>
            </a:r>
          </a:p>
          <a:p>
            <a:pPr marL="742950" lvl="1" indent="-285750">
              <a:buFont typeface="Wingdings" pitchFamily="2" charset="2"/>
              <a:buChar char="Ø"/>
            </a:pPr>
            <a:r>
              <a:rPr lang="en-US" sz="1600" dirty="0">
                <a:latin typeface="Times New Roman" panose="02020603050405020304" pitchFamily="18" charset="0"/>
                <a:ea typeface="Cambria"/>
                <a:cs typeface="Times New Roman" panose="02020603050405020304" pitchFamily="18" charset="0"/>
              </a:rPr>
              <a:t>Make sure you setup right </a:t>
            </a:r>
            <a:r>
              <a:rPr lang="en-US" sz="1600" i="1" dirty="0">
                <a:latin typeface="Times New Roman" panose="02020603050405020304" pitchFamily="18" charset="0"/>
                <a:ea typeface="Cambria"/>
                <a:cs typeface="Times New Roman" panose="02020603050405020304" pitchFamily="18" charset="0"/>
              </a:rPr>
              <a:t>'Configuration file path’</a:t>
            </a:r>
            <a:endParaRPr lang="en-US" sz="1600" dirty="0">
              <a:latin typeface="Times New Roman" panose="02020603050405020304" pitchFamily="18" charset="0"/>
              <a:cs typeface="Times New Roman" panose="02020603050405020304" pitchFamily="18" charset="0"/>
            </a:endParaRPr>
          </a:p>
          <a:p>
            <a:pPr marL="742950" lvl="1" indent="-285750">
              <a:buFont typeface="Wingdings" pitchFamily="2" charset="2"/>
              <a:buChar char="Ø"/>
            </a:pPr>
            <a:r>
              <a:rPr lang="en-US" sz="1600" dirty="0">
                <a:latin typeface="Times New Roman" panose="02020603050405020304" pitchFamily="18" charset="0"/>
                <a:ea typeface="Cambria"/>
                <a:cs typeface="Times New Roman" panose="02020603050405020304" pitchFamily="18" charset="0"/>
              </a:rPr>
              <a:t>Click </a:t>
            </a:r>
            <a:r>
              <a:rPr lang="en-US" sz="1600" i="1" dirty="0">
                <a:latin typeface="Times New Roman" panose="02020603050405020304" pitchFamily="18" charset="0"/>
                <a:ea typeface="Cambria"/>
                <a:cs typeface="Times New Roman" panose="02020603050405020304" pitchFamily="18" charset="0"/>
              </a:rPr>
              <a:t>'Install'</a:t>
            </a:r>
            <a:endParaRPr lang="en-US" sz="16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4138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4" name="laser.wav"/>
          </p:stSnd>
        </p:sndAc>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9BE652-50B1-4E52-B14F-C4745C655185}"/>
              </a:ext>
            </a:extLst>
          </p:cNvPr>
          <p:cNvSpPr txBox="1"/>
          <p:nvPr/>
        </p:nvSpPr>
        <p:spPr>
          <a:xfrm>
            <a:off x="1203046" y="2197416"/>
            <a:ext cx="99959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solidFill>
                <a:srgbClr val="000000"/>
              </a:solidFill>
              <a:ea typeface="+mn-lt"/>
              <a:cs typeface="+mn-lt"/>
            </a:endParaRPr>
          </a:p>
        </p:txBody>
      </p:sp>
      <p:sp>
        <p:nvSpPr>
          <p:cNvPr id="3" name="TextBox 2">
            <a:extLst>
              <a:ext uri="{FF2B5EF4-FFF2-40B4-BE49-F238E27FC236}">
                <a16:creationId xmlns:a16="http://schemas.microsoft.com/office/drawing/2014/main" id="{66AF1002-ADC4-4D29-BE25-4BE4D7FF25AB}"/>
              </a:ext>
            </a:extLst>
          </p:cNvPr>
          <p:cNvSpPr txBox="1"/>
          <p:nvPr/>
        </p:nvSpPr>
        <p:spPr>
          <a:xfrm>
            <a:off x="2318084" y="219776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292929"/>
              </a:solidFill>
              <a:latin typeface="charter"/>
            </a:endParaRPr>
          </a:p>
        </p:txBody>
      </p:sp>
      <p:sp>
        <p:nvSpPr>
          <p:cNvPr id="6" name="TextBox 5">
            <a:extLst>
              <a:ext uri="{FF2B5EF4-FFF2-40B4-BE49-F238E27FC236}">
                <a16:creationId xmlns:a16="http://schemas.microsoft.com/office/drawing/2014/main" id="{A51D7FB7-34E9-43D3-B277-F94B277FEA6A}"/>
              </a:ext>
            </a:extLst>
          </p:cNvPr>
          <p:cNvSpPr txBox="1"/>
          <p:nvPr/>
        </p:nvSpPr>
        <p:spPr>
          <a:xfrm>
            <a:off x="571499" y="427475"/>
            <a:ext cx="11048999" cy="811005"/>
          </a:xfrm>
          <a:prstGeom prst="rect">
            <a:avLst/>
          </a:prstGeom>
        </p:spPr>
        <p:txBody>
          <a:bodyPr vert="horz" lIns="0" tIns="0" rIns="0" bIns="0" rtlCol="0" anchor="t">
            <a:normAutofit/>
          </a:bodyPr>
          <a:lstStyle/>
          <a:p>
            <a:r>
              <a:rPr lang="en-US" sz="3600" b="1" cap="all">
                <a:latin typeface="Cambria"/>
                <a:ea typeface="Cambria"/>
                <a:cs typeface="Arial"/>
              </a:rPr>
              <a:t>STEP-13</a:t>
            </a:r>
            <a:endParaRPr lang="en-US" sz="3600">
              <a:ea typeface="+mn-lt"/>
              <a:cs typeface="+mn-lt"/>
            </a:endParaRPr>
          </a:p>
          <a:p>
            <a:pPr>
              <a:lnSpc>
                <a:spcPct val="90000"/>
              </a:lnSpc>
              <a:spcBef>
                <a:spcPct val="0"/>
              </a:spcBef>
              <a:spcAft>
                <a:spcPts val="600"/>
              </a:spcAft>
            </a:pPr>
            <a:endParaRPr lang="en-US" sz="3600" b="1">
              <a:solidFill>
                <a:srgbClr val="001E62"/>
              </a:solidFill>
              <a:latin typeface="Arial" panose="020B0604020202020204" pitchFamily="34" charset="0"/>
              <a:ea typeface="+mj-ea"/>
              <a:cs typeface="Arial"/>
            </a:endParaRPr>
          </a:p>
        </p:txBody>
      </p:sp>
      <p:sp>
        <p:nvSpPr>
          <p:cNvPr id="8" name="TextBox 7">
            <a:extLst>
              <a:ext uri="{FF2B5EF4-FFF2-40B4-BE49-F238E27FC236}">
                <a16:creationId xmlns:a16="http://schemas.microsoft.com/office/drawing/2014/main" id="{CC3CA698-5F6D-D99F-FA39-2A6D6C9D87E2}"/>
              </a:ext>
            </a:extLst>
          </p:cNvPr>
          <p:cNvSpPr txBox="1"/>
          <p:nvPr/>
        </p:nvSpPr>
        <p:spPr>
          <a:xfrm>
            <a:off x="1203046" y="2479876"/>
            <a:ext cx="9228980" cy="1323439"/>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Times New Roman" panose="02020603050405020304" pitchFamily="18" charset="0"/>
                <a:ea typeface="Cambria"/>
                <a:cs typeface="Times New Roman" panose="02020603050405020304" pitchFamily="18" charset="0"/>
              </a:rPr>
              <a:t>After successful installation to configured path </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ea typeface="Cambria"/>
                <a:cs typeface="Times New Roman" panose="02020603050405020304" pitchFamily="18" charset="0"/>
              </a:rPr>
              <a:t>A dialog box </a:t>
            </a:r>
            <a:r>
              <a:rPr lang="en-US" sz="1600" i="1" dirty="0">
                <a:latin typeface="Times New Roman" panose="02020603050405020304" pitchFamily="18" charset="0"/>
                <a:ea typeface="Cambria"/>
                <a:cs typeface="Times New Roman" panose="02020603050405020304" pitchFamily="18" charset="0"/>
              </a:rPr>
              <a:t>'Connect to Server</a:t>
            </a:r>
            <a:r>
              <a:rPr lang="en-US" sz="1600" dirty="0">
                <a:latin typeface="Times New Roman" panose="02020603050405020304" pitchFamily="18" charset="0"/>
                <a:ea typeface="Cambria"/>
                <a:cs typeface="Times New Roman" panose="02020603050405020304" pitchFamily="18" charset="0"/>
              </a:rPr>
              <a:t>' appears</a:t>
            </a:r>
          </a:p>
          <a:p>
            <a:pPr marL="285750" indent="-285750">
              <a:buFont typeface="Arial" panose="020B0604020202020204" pitchFamily="34" charset="0"/>
              <a:buChar char="•"/>
            </a:pPr>
            <a:r>
              <a:rPr lang="en-US" sz="1600" dirty="0">
                <a:latin typeface="Times New Roman" panose="02020603050405020304" pitchFamily="18" charset="0"/>
                <a:ea typeface="Cambria"/>
                <a:cs typeface="Times New Roman" panose="02020603050405020304" pitchFamily="18" charset="0"/>
              </a:rPr>
              <a:t>In Server Type: </a:t>
            </a:r>
          </a:p>
          <a:p>
            <a:pPr marL="742950" lvl="1" indent="-285750">
              <a:buFont typeface="Wingdings" pitchFamily="2" charset="2"/>
              <a:buChar char="Ø"/>
            </a:pPr>
            <a:r>
              <a:rPr lang="en-US" sz="1600" dirty="0">
                <a:latin typeface="Times New Roman" panose="02020603050405020304" pitchFamily="18" charset="0"/>
                <a:ea typeface="Cambria"/>
                <a:cs typeface="Times New Roman" panose="02020603050405020304" pitchFamily="18" charset="0"/>
              </a:rPr>
              <a:t>Database engine,  Analysis, Reporting and Integration Services  must present on dropdown.</a:t>
            </a:r>
            <a:endParaRPr lang="en-US" sz="1600" dirty="0">
              <a:latin typeface="Times New Roman" panose="02020603050405020304" pitchFamily="18" charset="0"/>
              <a:cs typeface="Times New Roman" panose="02020603050405020304" pitchFamily="18" charset="0"/>
            </a:endParaRPr>
          </a:p>
          <a:p>
            <a:pPr marL="742950" lvl="1" indent="-285750">
              <a:buFont typeface="Wingdings" pitchFamily="2" charset="2"/>
              <a:buChar char="Ø"/>
            </a:pPr>
            <a:r>
              <a:rPr lang="en-US" sz="1600" dirty="0">
                <a:latin typeface="Times New Roman" panose="02020603050405020304" pitchFamily="18" charset="0"/>
                <a:ea typeface="Cambria"/>
                <a:cs typeface="Times New Roman" panose="02020603050405020304" pitchFamily="18" charset="0"/>
              </a:rPr>
              <a:t>Click on </a:t>
            </a:r>
            <a:r>
              <a:rPr lang="en-US" sz="1600" i="1" dirty="0">
                <a:latin typeface="Times New Roman" panose="02020603050405020304" pitchFamily="18" charset="0"/>
                <a:ea typeface="Cambria"/>
                <a:cs typeface="Times New Roman" panose="02020603050405020304" pitchFamily="18" charset="0"/>
              </a:rPr>
              <a:t>'Connect'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4821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3" name="laser.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620201" y="1364610"/>
            <a:ext cx="3195955" cy="997709"/>
          </a:xfrm>
          <a:prstGeom prst="rect">
            <a:avLst/>
          </a:prstGeom>
        </p:spPr>
        <p:txBody>
          <a:bodyPr vert="horz" wrap="square" lIns="0" tIns="12700" rIns="0" bIns="0" rtlCol="0">
            <a:spAutoFit/>
          </a:bodyPr>
          <a:lstStyle/>
          <a:p>
            <a:pPr marL="299085" marR="5080" indent="-287020">
              <a:spcBef>
                <a:spcPts val="100"/>
              </a:spcBef>
              <a:buFont typeface="Arial" panose="020B0604020202020204" pitchFamily="34" charset="0"/>
              <a:buChar char="•"/>
              <a:tabLst>
                <a:tab pos="299720" algn="l"/>
                <a:tab pos="733425" algn="l"/>
                <a:tab pos="1533525" algn="l"/>
                <a:tab pos="1824355" algn="l"/>
                <a:tab pos="2433955" algn="l"/>
              </a:tabLst>
            </a:pPr>
            <a:r>
              <a:rPr lang="en-US" sz="1600" spc="15" dirty="0">
                <a:latin typeface="Times New Roman" panose="02020603050405020304" pitchFamily="18" charset="0"/>
                <a:cs typeface="Times New Roman" panose="02020603050405020304" pitchFamily="18" charset="0"/>
              </a:rPr>
              <a:t>Right-click the Data. Sources folder in the solution explorer and select the New Data Source option to create a data source.</a:t>
            </a:r>
            <a:endParaRPr sz="1600" dirty="0">
              <a:latin typeface="Times New Roman" panose="02020603050405020304" pitchFamily="18" charset="0"/>
              <a:cs typeface="Times New Roman" panose="02020603050405020304" pitchFamily="18" charset="0"/>
            </a:endParaRPr>
          </a:p>
        </p:txBody>
      </p:sp>
      <p:sp>
        <p:nvSpPr>
          <p:cNvPr id="15" name="object 15"/>
          <p:cNvSpPr txBox="1"/>
          <p:nvPr/>
        </p:nvSpPr>
        <p:spPr>
          <a:xfrm>
            <a:off x="2108707" y="1418590"/>
            <a:ext cx="1597025" cy="259045"/>
          </a:xfrm>
          <a:prstGeom prst="rect">
            <a:avLst/>
          </a:prstGeom>
        </p:spPr>
        <p:txBody>
          <a:bodyPr vert="horz" wrap="square" lIns="0" tIns="12700" rIns="0" bIns="0" rtlCol="0">
            <a:spAutoFit/>
          </a:bodyPr>
          <a:lstStyle/>
          <a:p>
            <a:pPr marL="12700">
              <a:lnSpc>
                <a:spcPct val="100000"/>
              </a:lnSpc>
              <a:spcBef>
                <a:spcPts val="100"/>
              </a:spcBef>
              <a:tabLst>
                <a:tab pos="526415" algn="l"/>
                <a:tab pos="1102360" algn="l"/>
              </a:tabLst>
            </a:pPr>
            <a:endParaRPr sz="1600" dirty="0">
              <a:latin typeface="Times New Roman" panose="02020603050405020304" pitchFamily="18" charset="0"/>
              <a:cs typeface="Times New Roman" panose="02020603050405020304" pitchFamily="18" charset="0"/>
            </a:endParaRPr>
          </a:p>
        </p:txBody>
      </p:sp>
      <p:sp>
        <p:nvSpPr>
          <p:cNvPr id="19" name="object 19"/>
          <p:cNvSpPr txBox="1"/>
          <p:nvPr/>
        </p:nvSpPr>
        <p:spPr>
          <a:xfrm>
            <a:off x="4226837" y="1475571"/>
            <a:ext cx="3102744" cy="751488"/>
          </a:xfrm>
          <a:prstGeom prst="rect">
            <a:avLst/>
          </a:prstGeom>
        </p:spPr>
        <p:txBody>
          <a:bodyPr vert="horz" wrap="square" lIns="0" tIns="12700" rIns="0" bIns="0" rtlCol="0">
            <a:spAutoFit/>
          </a:bodyPr>
          <a:lstStyle/>
          <a:p>
            <a:pPr marL="299085" marR="5080" indent="-287020" algn="just">
              <a:lnSpc>
                <a:spcPct val="100000"/>
              </a:lnSpc>
              <a:spcBef>
                <a:spcPts val="100"/>
              </a:spcBef>
              <a:buFont typeface="Arial" panose="020B0604020202020204" pitchFamily="34" charset="0"/>
              <a:buChar char="•"/>
              <a:tabLst>
                <a:tab pos="299720" algn="l"/>
              </a:tabLst>
            </a:pPr>
            <a:r>
              <a:rPr lang="en-US" sz="1600" dirty="0">
                <a:latin typeface="Times New Roman" panose="02020603050405020304" pitchFamily="18" charset="0"/>
                <a:cs typeface="Times New Roman" panose="02020603050405020304" pitchFamily="18" charset="0"/>
              </a:rPr>
              <a:t>The welcome page will appear when the Data source wizard is launched. To continue, click next.</a:t>
            </a:r>
            <a:endParaRPr sz="1600" dirty="0">
              <a:latin typeface="Times New Roman" panose="02020603050405020304" pitchFamily="18" charset="0"/>
              <a:cs typeface="Times New Roman" panose="02020603050405020304" pitchFamily="18" charset="0"/>
            </a:endParaRPr>
          </a:p>
        </p:txBody>
      </p:sp>
      <p:grpSp>
        <p:nvGrpSpPr>
          <p:cNvPr id="20" name="object 20"/>
          <p:cNvGrpSpPr/>
          <p:nvPr/>
        </p:nvGrpSpPr>
        <p:grpSpPr>
          <a:xfrm>
            <a:off x="330708" y="2528908"/>
            <a:ext cx="7952231" cy="3689617"/>
            <a:chOff x="330708" y="2606027"/>
            <a:chExt cx="7952231" cy="3689617"/>
          </a:xfrm>
        </p:grpSpPr>
        <p:sp>
          <p:nvSpPr>
            <p:cNvPr id="21" name="object 21"/>
            <p:cNvSpPr/>
            <p:nvPr/>
          </p:nvSpPr>
          <p:spPr>
            <a:xfrm>
              <a:off x="3491484" y="4177284"/>
              <a:ext cx="619125" cy="187960"/>
            </a:xfrm>
            <a:custGeom>
              <a:avLst/>
              <a:gdLst/>
              <a:ahLst/>
              <a:cxnLst/>
              <a:rect l="l" t="t" r="r" b="b"/>
              <a:pathLst>
                <a:path w="619125" h="187960">
                  <a:moveTo>
                    <a:pt x="0" y="46863"/>
                  </a:moveTo>
                  <a:lnTo>
                    <a:pt x="525017" y="46863"/>
                  </a:lnTo>
                  <a:lnTo>
                    <a:pt x="525017" y="0"/>
                  </a:lnTo>
                  <a:lnTo>
                    <a:pt x="618743" y="93726"/>
                  </a:lnTo>
                  <a:lnTo>
                    <a:pt x="525017" y="187452"/>
                  </a:lnTo>
                  <a:lnTo>
                    <a:pt x="525017" y="140589"/>
                  </a:lnTo>
                  <a:lnTo>
                    <a:pt x="0" y="140589"/>
                  </a:lnTo>
                  <a:lnTo>
                    <a:pt x="0" y="46863"/>
                  </a:lnTo>
                  <a:close/>
                </a:path>
              </a:pathLst>
            </a:custGeom>
            <a:ln w="12699">
              <a:solidFill>
                <a:srgbClr val="D30031"/>
              </a:solidFill>
            </a:ln>
          </p:spPr>
          <p:txBody>
            <a:bodyPr wrap="square" lIns="0" tIns="0" rIns="0" bIns="0" rtlCol="0"/>
            <a:lstStyle/>
            <a:p>
              <a:endParaRPr/>
            </a:p>
          </p:txBody>
        </p:sp>
        <p:pic>
          <p:nvPicPr>
            <p:cNvPr id="22" name="object 22"/>
            <p:cNvPicPr/>
            <p:nvPr/>
          </p:nvPicPr>
          <p:blipFill>
            <a:blip r:embed="rId3" cstate="print"/>
            <a:stretch>
              <a:fillRect/>
            </a:stretch>
          </p:blipFill>
          <p:spPr>
            <a:xfrm>
              <a:off x="330708" y="2912364"/>
              <a:ext cx="3485388" cy="3383280"/>
            </a:xfrm>
            <a:prstGeom prst="rect">
              <a:avLst/>
            </a:prstGeom>
          </p:spPr>
        </p:pic>
        <p:pic>
          <p:nvPicPr>
            <p:cNvPr id="23" name="object 23"/>
            <p:cNvPicPr/>
            <p:nvPr/>
          </p:nvPicPr>
          <p:blipFill>
            <a:blip r:embed="rId4" cstate="print"/>
            <a:stretch>
              <a:fillRect/>
            </a:stretch>
          </p:blipFill>
          <p:spPr>
            <a:xfrm>
              <a:off x="525780" y="3107436"/>
              <a:ext cx="2915411" cy="2813304"/>
            </a:xfrm>
            <a:prstGeom prst="rect">
              <a:avLst/>
            </a:prstGeom>
          </p:spPr>
        </p:pic>
        <p:pic>
          <p:nvPicPr>
            <p:cNvPr id="24" name="object 24"/>
            <p:cNvPicPr/>
            <p:nvPr/>
          </p:nvPicPr>
          <p:blipFill>
            <a:blip r:embed="rId5" cstate="print"/>
            <a:stretch>
              <a:fillRect/>
            </a:stretch>
          </p:blipFill>
          <p:spPr>
            <a:xfrm>
              <a:off x="3916679" y="2606027"/>
              <a:ext cx="4366260" cy="3677412"/>
            </a:xfrm>
            <a:prstGeom prst="rect">
              <a:avLst/>
            </a:prstGeom>
          </p:spPr>
        </p:pic>
        <p:pic>
          <p:nvPicPr>
            <p:cNvPr id="25" name="object 25"/>
            <p:cNvPicPr/>
            <p:nvPr/>
          </p:nvPicPr>
          <p:blipFill>
            <a:blip r:embed="rId6" cstate="print"/>
            <a:stretch>
              <a:fillRect/>
            </a:stretch>
          </p:blipFill>
          <p:spPr>
            <a:xfrm>
              <a:off x="4111752" y="2801112"/>
              <a:ext cx="3796284" cy="3107436"/>
            </a:xfrm>
            <a:prstGeom prst="rect">
              <a:avLst/>
            </a:prstGeom>
          </p:spPr>
        </p:pic>
      </p:grpSp>
      <p:sp>
        <p:nvSpPr>
          <p:cNvPr id="28" name="object 28"/>
          <p:cNvSpPr txBox="1"/>
          <p:nvPr/>
        </p:nvSpPr>
        <p:spPr>
          <a:xfrm>
            <a:off x="8452861" y="1299311"/>
            <a:ext cx="3195955" cy="997709"/>
          </a:xfrm>
          <a:prstGeom prst="rect">
            <a:avLst/>
          </a:prstGeom>
        </p:spPr>
        <p:txBody>
          <a:bodyPr vert="horz" wrap="square" lIns="0" tIns="12700" rIns="0" bIns="0" rtlCol="0">
            <a:spAutoFit/>
          </a:bodyPr>
          <a:lstStyle/>
          <a:p>
            <a:pPr marL="299085" marR="5080" indent="-287020">
              <a:lnSpc>
                <a:spcPct val="100000"/>
              </a:lnSpc>
              <a:spcBef>
                <a:spcPts val="100"/>
              </a:spcBef>
              <a:buFont typeface="Arial" panose="020B0604020202020204" pitchFamily="34" charset="0"/>
              <a:buChar char="•"/>
              <a:tabLst>
                <a:tab pos="299720" algn="l"/>
              </a:tabLst>
            </a:pPr>
            <a:r>
              <a:rPr lang="en-US" sz="1600" spc="-5" dirty="0">
                <a:latin typeface="Times New Roman" panose="02020603050405020304" pitchFamily="18" charset="0"/>
                <a:cs typeface="Times New Roman" panose="02020603050405020304" pitchFamily="18" charset="0"/>
              </a:rPr>
              <a:t>From the screenshot below, select the new button. The Connection Manager window will be opened in a new tab.</a:t>
            </a:r>
            <a:endParaRPr sz="1600" dirty="0">
              <a:latin typeface="Times New Roman" panose="02020603050405020304" pitchFamily="18" charset="0"/>
              <a:cs typeface="Times New Roman" panose="02020603050405020304" pitchFamily="18" charset="0"/>
            </a:endParaRPr>
          </a:p>
        </p:txBody>
      </p:sp>
      <p:grpSp>
        <p:nvGrpSpPr>
          <p:cNvPr id="29" name="object 29"/>
          <p:cNvGrpSpPr/>
          <p:nvPr/>
        </p:nvGrpSpPr>
        <p:grpSpPr>
          <a:xfrm>
            <a:off x="8331707" y="2484129"/>
            <a:ext cx="3734435" cy="3680460"/>
            <a:chOff x="8331707" y="2627350"/>
            <a:chExt cx="3734435" cy="3680460"/>
          </a:xfrm>
        </p:grpSpPr>
        <p:pic>
          <p:nvPicPr>
            <p:cNvPr id="30" name="object 30"/>
            <p:cNvPicPr/>
            <p:nvPr/>
          </p:nvPicPr>
          <p:blipFill>
            <a:blip r:embed="rId7" cstate="print"/>
            <a:stretch>
              <a:fillRect/>
            </a:stretch>
          </p:blipFill>
          <p:spPr>
            <a:xfrm>
              <a:off x="8331707" y="2627350"/>
              <a:ext cx="3733927" cy="3680460"/>
            </a:xfrm>
            <a:prstGeom prst="rect">
              <a:avLst/>
            </a:prstGeom>
          </p:spPr>
        </p:pic>
        <p:pic>
          <p:nvPicPr>
            <p:cNvPr id="31" name="object 31"/>
            <p:cNvPicPr/>
            <p:nvPr/>
          </p:nvPicPr>
          <p:blipFill>
            <a:blip r:embed="rId8" cstate="print"/>
            <a:stretch>
              <a:fillRect/>
            </a:stretch>
          </p:blipFill>
          <p:spPr>
            <a:xfrm>
              <a:off x="8526779" y="2822448"/>
              <a:ext cx="3163824" cy="3110484"/>
            </a:xfrm>
            <a:prstGeom prst="rect">
              <a:avLst/>
            </a:prstGeom>
          </p:spPr>
        </p:pic>
      </p:grpSp>
      <p:sp>
        <p:nvSpPr>
          <p:cNvPr id="48" name="object 5">
            <a:extLst>
              <a:ext uri="{FF2B5EF4-FFF2-40B4-BE49-F238E27FC236}">
                <a16:creationId xmlns:a16="http://schemas.microsoft.com/office/drawing/2014/main" id="{AAE3C72F-22C4-4CBC-B022-2798777AF1C7}"/>
              </a:ext>
            </a:extLst>
          </p:cNvPr>
          <p:cNvSpPr txBox="1"/>
          <p:nvPr/>
        </p:nvSpPr>
        <p:spPr>
          <a:xfrm>
            <a:off x="1766251" y="571320"/>
            <a:ext cx="9601321" cy="259045"/>
          </a:xfrm>
          <a:prstGeom prst="rect">
            <a:avLst/>
          </a:prstGeom>
        </p:spPr>
        <p:txBody>
          <a:bodyPr vert="horz" wrap="square" lIns="0" tIns="12700" rIns="0" bIns="0" rtlCol="0">
            <a:spAutoFit/>
          </a:bodyPr>
          <a:lstStyle/>
          <a:p>
            <a:pPr marL="12700">
              <a:lnSpc>
                <a:spcPct val="100000"/>
              </a:lnSpc>
              <a:spcBef>
                <a:spcPts val="100"/>
              </a:spcBef>
            </a:pPr>
            <a:r>
              <a:rPr lang="en-US" sz="1600" b="1" dirty="0">
                <a:latin typeface="Times New Roman" panose="02020603050405020304" pitchFamily="18" charset="0"/>
                <a:cs typeface="Times New Roman" panose="02020603050405020304" pitchFamily="18" charset="0"/>
              </a:rPr>
              <a:t>Installing</a:t>
            </a:r>
            <a:r>
              <a:rPr lang="en-US" sz="1600" b="1" spc="-5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and</a:t>
            </a:r>
            <a:r>
              <a:rPr lang="en-US" sz="1600" b="1" spc="-15" dirty="0">
                <a:latin typeface="Times New Roman" panose="02020603050405020304" pitchFamily="18" charset="0"/>
                <a:cs typeface="Times New Roman" panose="02020603050405020304" pitchFamily="18" charset="0"/>
              </a:rPr>
              <a:t> </a:t>
            </a:r>
            <a:r>
              <a:rPr lang="en-US" sz="1600" b="1" spc="-5" dirty="0">
                <a:latin typeface="Times New Roman" panose="02020603050405020304" pitchFamily="18" charset="0"/>
                <a:cs typeface="Times New Roman" panose="02020603050405020304" pitchFamily="18" charset="0"/>
              </a:rPr>
              <a:t>Verifying</a:t>
            </a:r>
            <a:r>
              <a:rPr lang="en-US" sz="1600" b="1" spc="-3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SQL</a:t>
            </a:r>
            <a:r>
              <a:rPr lang="en-US" sz="1600" b="1" spc="-5" dirty="0">
                <a:latin typeface="Times New Roman" panose="02020603050405020304" pitchFamily="18" charset="0"/>
                <a:cs typeface="Times New Roman" panose="02020603050405020304" pitchFamily="18" charset="0"/>
              </a:rPr>
              <a:t> Server</a:t>
            </a:r>
            <a:r>
              <a:rPr lang="en-US" sz="1600" b="1" spc="-3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Data</a:t>
            </a:r>
            <a:r>
              <a:rPr lang="en-US" sz="1600" b="1" spc="-10" dirty="0">
                <a:latin typeface="Times New Roman" panose="02020603050405020304" pitchFamily="18" charset="0"/>
                <a:cs typeface="Times New Roman" panose="02020603050405020304" pitchFamily="18" charset="0"/>
              </a:rPr>
              <a:t> </a:t>
            </a:r>
            <a:r>
              <a:rPr lang="en-US" sz="1600" b="1" spc="-5" dirty="0">
                <a:latin typeface="Times New Roman" panose="02020603050405020304" pitchFamily="18" charset="0"/>
                <a:cs typeface="Times New Roman" panose="02020603050405020304" pitchFamily="18" charset="0"/>
              </a:rPr>
              <a:t>Tools</a:t>
            </a:r>
            <a:endParaRPr lang="en-US" sz="1600" dirty="0">
              <a:latin typeface="Times New Roman" panose="02020603050405020304" pitchFamily="18" charset="0"/>
              <a:cs typeface="Times New Roman" panose="02020603050405020304" pitchFamily="18" charset="0"/>
            </a:endParaRPr>
          </a:p>
        </p:txBody>
      </p:sp>
      <p:sp>
        <p:nvSpPr>
          <p:cNvPr id="4" name="Right Arrow 3">
            <a:extLst>
              <a:ext uri="{FF2B5EF4-FFF2-40B4-BE49-F238E27FC236}">
                <a16:creationId xmlns:a16="http://schemas.microsoft.com/office/drawing/2014/main" id="{A9988B35-EC70-1681-347B-EAAE39CE2582}"/>
              </a:ext>
            </a:extLst>
          </p:cNvPr>
          <p:cNvSpPr/>
          <p:nvPr/>
        </p:nvSpPr>
        <p:spPr>
          <a:xfrm>
            <a:off x="7910478" y="3962791"/>
            <a:ext cx="616301" cy="231354"/>
          </a:xfrm>
          <a:prstGeom prst="rightArrow">
            <a:avLst/>
          </a:prstGeom>
          <a:solidFill>
            <a:schemeClr val="accent5">
              <a:alpha val="5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2AA64A6-D7FB-2C7F-A9F4-B71F35F0BCAC}"/>
              </a:ext>
            </a:extLst>
          </p:cNvPr>
          <p:cNvSpPr txBox="1"/>
          <p:nvPr/>
        </p:nvSpPr>
        <p:spPr>
          <a:xfrm>
            <a:off x="1358420" y="557709"/>
            <a:ext cx="343364"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9" name="laser.wav"/>
          </p:stSnd>
        </p:sndAc>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BFB97E-AA37-5246-9C3B-7430824D3728}"/>
              </a:ext>
            </a:extLst>
          </p:cNvPr>
          <p:cNvSpPr>
            <a:spLocks noGrp="1"/>
          </p:cNvSpPr>
          <p:nvPr>
            <p:ph type="title"/>
          </p:nvPr>
        </p:nvSpPr>
        <p:spPr/>
        <p:txBody>
          <a:bodyPr>
            <a:normAutofit/>
          </a:bodyPr>
          <a:lstStyle/>
          <a:p>
            <a:r>
              <a:rPr lang="en-US" dirty="0">
                <a:latin typeface="Arial"/>
                <a:cs typeface="Arial"/>
              </a:rPr>
              <a:t>SQL Server Reporting Services</a:t>
            </a:r>
            <a:endParaRPr lang="en-US" dirty="0">
              <a:cs typeface="Arial"/>
            </a:endParaRPr>
          </a:p>
        </p:txBody>
      </p:sp>
    </p:spTree>
    <p:extLst>
      <p:ext uri="{BB962C8B-B14F-4D97-AF65-F5344CB8AC3E}">
        <p14:creationId xmlns:p14="http://schemas.microsoft.com/office/powerpoint/2010/main" val="5483388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D7601B-717D-40C8-9BAD-A8A0BCAB7D52}"/>
              </a:ext>
            </a:extLst>
          </p:cNvPr>
          <p:cNvSpPr txBox="1"/>
          <p:nvPr/>
        </p:nvSpPr>
        <p:spPr>
          <a:xfrm>
            <a:off x="955652" y="1966304"/>
            <a:ext cx="9181575" cy="369332"/>
          </a:xfrm>
          <a:prstGeom prst="rect">
            <a:avLst/>
          </a:prstGeom>
          <a:noFill/>
        </p:spPr>
        <p:txBody>
          <a:bodyPr wrap="square" lIns="91440" tIns="45720" rIns="91440" bIns="45720" rtlCol="0" anchor="t">
            <a:spAutoFit/>
          </a:bodyPr>
          <a:lstStyle/>
          <a:p>
            <a:endParaRPr lang="en-US">
              <a:solidFill>
                <a:schemeClr val="accent6">
                  <a:lumMod val="10000"/>
                </a:schemeClr>
              </a:solidFill>
              <a:cs typeface="Arial"/>
            </a:endParaRPr>
          </a:p>
        </p:txBody>
      </p:sp>
      <p:sp>
        <p:nvSpPr>
          <p:cNvPr id="7" name="Title 6">
            <a:extLst>
              <a:ext uri="{FF2B5EF4-FFF2-40B4-BE49-F238E27FC236}">
                <a16:creationId xmlns:a16="http://schemas.microsoft.com/office/drawing/2014/main" id="{8051162C-4945-4443-A339-8B00914B4AC8}"/>
              </a:ext>
            </a:extLst>
          </p:cNvPr>
          <p:cNvSpPr>
            <a:spLocks noGrp="1"/>
          </p:cNvSpPr>
          <p:nvPr>
            <p:ph type="title"/>
          </p:nvPr>
        </p:nvSpPr>
        <p:spPr/>
        <p:txBody>
          <a:bodyPr/>
          <a:lstStyle/>
          <a:p>
            <a:r>
              <a:rPr lang="en-US">
                <a:latin typeface="Arial"/>
                <a:cs typeface="Arial"/>
              </a:rPr>
              <a:t>SSRS Introduction</a:t>
            </a:r>
            <a:endParaRPr lang="en-US"/>
          </a:p>
        </p:txBody>
      </p:sp>
      <p:pic>
        <p:nvPicPr>
          <p:cNvPr id="10" name="Picture 10" descr="A picture containing graphical user interface&#10;&#10;Description automatically generated">
            <a:extLst>
              <a:ext uri="{FF2B5EF4-FFF2-40B4-BE49-F238E27FC236}">
                <a16:creationId xmlns:a16="http://schemas.microsoft.com/office/drawing/2014/main" id="{3C15B4C6-BEEF-42DC-B6CB-CE81C7F63AA0}"/>
              </a:ext>
            </a:extLst>
          </p:cNvPr>
          <p:cNvPicPr>
            <a:picLocks noGrp="1" noChangeAspect="1"/>
          </p:cNvPicPr>
          <p:nvPr>
            <p:ph idx="1"/>
          </p:nvPr>
        </p:nvPicPr>
        <p:blipFill>
          <a:blip r:embed="rId2"/>
          <a:stretch>
            <a:fillRect/>
          </a:stretch>
        </p:blipFill>
        <p:spPr>
          <a:xfrm>
            <a:off x="6218527" y="2121404"/>
            <a:ext cx="5139571" cy="2750171"/>
          </a:xfrm>
        </p:spPr>
      </p:pic>
      <p:sp>
        <p:nvSpPr>
          <p:cNvPr id="3" name="TextBox 2">
            <a:extLst>
              <a:ext uri="{FF2B5EF4-FFF2-40B4-BE49-F238E27FC236}">
                <a16:creationId xmlns:a16="http://schemas.microsoft.com/office/drawing/2014/main" id="{94B05D9B-6C08-637B-1779-9306626CBA1C}"/>
              </a:ext>
            </a:extLst>
          </p:cNvPr>
          <p:cNvSpPr txBox="1"/>
          <p:nvPr/>
        </p:nvSpPr>
        <p:spPr>
          <a:xfrm>
            <a:off x="688257" y="2491040"/>
            <a:ext cx="5407743" cy="1815882"/>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SQL Server Reporting Services (SSRS)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Is a reporting software that allows you to produce formatted reports with tables in the form of data, graph, images, and charts.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These reports are hosted on a server that can be executed any time using parameters defined by the users.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It is part of Microsoft SQL Server Services suite.</a:t>
            </a:r>
          </a:p>
        </p:txBody>
      </p:sp>
    </p:spTree>
    <p:extLst>
      <p:ext uri="{BB962C8B-B14F-4D97-AF65-F5344CB8AC3E}">
        <p14:creationId xmlns:p14="http://schemas.microsoft.com/office/powerpoint/2010/main" val="11014501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8027-7C46-424B-A743-8B3CE6B2220C}"/>
              </a:ext>
            </a:extLst>
          </p:cNvPr>
          <p:cNvSpPr>
            <a:spLocks noGrp="1"/>
          </p:cNvSpPr>
          <p:nvPr>
            <p:ph type="title"/>
          </p:nvPr>
        </p:nvSpPr>
        <p:spPr/>
        <p:txBody>
          <a:bodyPr/>
          <a:lstStyle/>
          <a:p>
            <a:r>
              <a:rPr lang="en-US">
                <a:latin typeface="Arial"/>
                <a:cs typeface="Arial"/>
              </a:rPr>
              <a:t>SSRS Working</a:t>
            </a:r>
            <a:endParaRPr lang="en-US"/>
          </a:p>
        </p:txBody>
      </p:sp>
      <p:pic>
        <p:nvPicPr>
          <p:cNvPr id="9" name="Picture 9">
            <a:extLst>
              <a:ext uri="{FF2B5EF4-FFF2-40B4-BE49-F238E27FC236}">
                <a16:creationId xmlns:a16="http://schemas.microsoft.com/office/drawing/2014/main" id="{A3A69EA7-6262-415E-9638-AB77FEE4E2DA}"/>
              </a:ext>
            </a:extLst>
          </p:cNvPr>
          <p:cNvPicPr>
            <a:picLocks noGrp="1" noChangeAspect="1"/>
          </p:cNvPicPr>
          <p:nvPr>
            <p:ph idx="1"/>
          </p:nvPr>
        </p:nvPicPr>
        <p:blipFill>
          <a:blip r:embed="rId2"/>
          <a:stretch>
            <a:fillRect/>
          </a:stretch>
        </p:blipFill>
        <p:spPr>
          <a:xfrm>
            <a:off x="5604934" y="1258864"/>
            <a:ext cx="6140835" cy="4334357"/>
          </a:xfrm>
        </p:spPr>
      </p:pic>
      <p:sp>
        <p:nvSpPr>
          <p:cNvPr id="3" name="TextBox 2">
            <a:extLst>
              <a:ext uri="{FF2B5EF4-FFF2-40B4-BE49-F238E27FC236}">
                <a16:creationId xmlns:a16="http://schemas.microsoft.com/office/drawing/2014/main" id="{4ABD3F6D-BB2E-4F6E-4BE0-7DEA636FD7D8}"/>
              </a:ext>
            </a:extLst>
          </p:cNvPr>
          <p:cNvSpPr txBox="1"/>
          <p:nvPr/>
        </p:nvSpPr>
        <p:spPr>
          <a:xfrm>
            <a:off x="934066" y="1563329"/>
            <a:ext cx="4611876"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report users are the peoples who work with the data as well as want some insights from data. They send a request to the SSRS server</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SSRS server finds the metadata of the report and sends a request for data to the data sources.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Data returned by the data source is merged with the report definition into a report.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When the report is generated, it is returned to the client.</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33351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5CA26-188D-4767-AB2B-F7D0AB2607AD}"/>
              </a:ext>
            </a:extLst>
          </p:cNvPr>
          <p:cNvSpPr>
            <a:spLocks noGrp="1"/>
          </p:cNvSpPr>
          <p:nvPr>
            <p:ph type="title"/>
          </p:nvPr>
        </p:nvSpPr>
        <p:spPr/>
        <p:txBody>
          <a:bodyPr/>
          <a:lstStyle/>
          <a:p>
            <a:r>
              <a:rPr lang="en-US">
                <a:latin typeface="Arial"/>
                <a:cs typeface="Arial"/>
              </a:rPr>
              <a:t>Architecture of SSRS</a:t>
            </a:r>
            <a:endParaRPr lang="en-US"/>
          </a:p>
        </p:txBody>
      </p:sp>
      <p:pic>
        <p:nvPicPr>
          <p:cNvPr id="6" name="Picture 6" descr="Diagram&#10;&#10;Description automatically generated">
            <a:extLst>
              <a:ext uri="{FF2B5EF4-FFF2-40B4-BE49-F238E27FC236}">
                <a16:creationId xmlns:a16="http://schemas.microsoft.com/office/drawing/2014/main" id="{BB3560E2-E3B3-464D-851E-8829C5DF4936}"/>
              </a:ext>
            </a:extLst>
          </p:cNvPr>
          <p:cNvPicPr>
            <a:picLocks noGrp="1" noChangeAspect="1"/>
          </p:cNvPicPr>
          <p:nvPr>
            <p:ph idx="1"/>
          </p:nvPr>
        </p:nvPicPr>
        <p:blipFill>
          <a:blip r:embed="rId2"/>
          <a:stretch>
            <a:fillRect/>
          </a:stretch>
        </p:blipFill>
        <p:spPr>
          <a:xfrm>
            <a:off x="6385347" y="1404758"/>
            <a:ext cx="5163360" cy="4702810"/>
          </a:xfrm>
        </p:spPr>
      </p:pic>
      <p:sp>
        <p:nvSpPr>
          <p:cNvPr id="3" name="TextBox 2">
            <a:extLst>
              <a:ext uri="{FF2B5EF4-FFF2-40B4-BE49-F238E27FC236}">
                <a16:creationId xmlns:a16="http://schemas.microsoft.com/office/drawing/2014/main" id="{EEE9525B-51B7-87B3-DC59-03EC8D4B6658}"/>
              </a:ext>
            </a:extLst>
          </p:cNvPr>
          <p:cNvSpPr txBox="1"/>
          <p:nvPr/>
        </p:nvSpPr>
        <p:spPr>
          <a:xfrm>
            <a:off x="766916" y="1504335"/>
            <a:ext cx="5618431"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Report Builder- It is an ad-hoc report publishing tool that is executed on a client’s computer. It has a drag and drop interface that is easy to use.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Report Designer- The Report designer tool helps to develop all types of reports. It is a publishing tool, that is hosted in Visual Studio or Business Intelligence Development Studio (BIDS).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Report Manager-The report managers check the report, matching it with the given requirements. They make decisions based on those reports.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Report Server-It is a server which uses the SQL Server database engine to store metadata information</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Report server database-It stores metadata, report definitions, resources, security settings, delivery data, etc.</a:t>
            </a:r>
          </a:p>
        </p:txBody>
      </p:sp>
    </p:spTree>
    <p:extLst>
      <p:ext uri="{BB962C8B-B14F-4D97-AF65-F5344CB8AC3E}">
        <p14:creationId xmlns:p14="http://schemas.microsoft.com/office/powerpoint/2010/main" val="23474747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B247058-6DF9-4DAB-A40E-5072DB134ECD}"/>
              </a:ext>
            </a:extLst>
          </p:cNvPr>
          <p:cNvSpPr>
            <a:spLocks noGrp="1"/>
          </p:cNvSpPr>
          <p:nvPr>
            <p:ph type="title"/>
          </p:nvPr>
        </p:nvSpPr>
        <p:spPr>
          <a:xfrm>
            <a:off x="571499" y="427475"/>
            <a:ext cx="11048999" cy="811005"/>
          </a:xfrm>
        </p:spPr>
        <p:txBody>
          <a:bodyPr>
            <a:normAutofit/>
          </a:bodyPr>
          <a:lstStyle/>
          <a:p>
            <a:pPr algn="ctr"/>
            <a:r>
              <a:rPr lang="en-US" sz="1800" dirty="0">
                <a:latin typeface="Times New Roman" panose="02020603050405020304" pitchFamily="18" charset="0"/>
                <a:cs typeface="Times New Roman" panose="02020603050405020304" pitchFamily="18" charset="0"/>
              </a:rPr>
              <a:t>Types of Reports in SSRS</a:t>
            </a:r>
          </a:p>
        </p:txBody>
      </p:sp>
      <p:pic>
        <p:nvPicPr>
          <p:cNvPr id="6" name="Picture 6">
            <a:extLst>
              <a:ext uri="{FF2B5EF4-FFF2-40B4-BE49-F238E27FC236}">
                <a16:creationId xmlns:a16="http://schemas.microsoft.com/office/drawing/2014/main" id="{3F075D52-9114-427A-85F8-1F42F3503DE6}"/>
              </a:ext>
            </a:extLst>
          </p:cNvPr>
          <p:cNvPicPr>
            <a:picLocks noGrp="1" noChangeAspect="1"/>
          </p:cNvPicPr>
          <p:nvPr>
            <p:ph idx="1"/>
          </p:nvPr>
        </p:nvPicPr>
        <p:blipFill>
          <a:blip r:embed="rId2"/>
          <a:stretch>
            <a:fillRect/>
          </a:stretch>
        </p:blipFill>
        <p:spPr>
          <a:xfrm>
            <a:off x="933413" y="1020848"/>
            <a:ext cx="10160713" cy="5753651"/>
          </a:xfrm>
          <a:noFill/>
        </p:spPr>
      </p:pic>
    </p:spTree>
    <p:extLst>
      <p:ext uri="{BB962C8B-B14F-4D97-AF65-F5344CB8AC3E}">
        <p14:creationId xmlns:p14="http://schemas.microsoft.com/office/powerpoint/2010/main" val="782734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41F18-A428-4033-8574-93168BF6DA95}"/>
              </a:ext>
            </a:extLst>
          </p:cNvPr>
          <p:cNvSpPr>
            <a:spLocks noGrp="1"/>
          </p:cNvSpPr>
          <p:nvPr>
            <p:ph type="title"/>
          </p:nvPr>
        </p:nvSpPr>
        <p:spPr>
          <a:xfrm>
            <a:off x="1143001" y="404439"/>
            <a:ext cx="9905998" cy="679340"/>
          </a:xfrm>
        </p:spPr>
        <p:txBody>
          <a:bodyPr>
            <a:normAutofit/>
          </a:bodyPr>
          <a:lstStyle/>
          <a:p>
            <a:pPr algn="ctr"/>
            <a:r>
              <a:rPr lang="en-US" sz="1800" dirty="0">
                <a:latin typeface="Times New Roman" panose="02020603050405020304" pitchFamily="18" charset="0"/>
                <a:cs typeface="Times New Roman" panose="02020603050405020304" pitchFamily="18" charset="0"/>
              </a:rPr>
              <a:t>SSIS vs SSAS vs SSRS</a:t>
            </a:r>
          </a:p>
        </p:txBody>
      </p:sp>
      <p:pic>
        <p:nvPicPr>
          <p:cNvPr id="9" name="Picture 9" descr="Diagram&#10;&#10;Description automatically generated">
            <a:extLst>
              <a:ext uri="{FF2B5EF4-FFF2-40B4-BE49-F238E27FC236}">
                <a16:creationId xmlns:a16="http://schemas.microsoft.com/office/drawing/2014/main" id="{7DFDCBD5-09A4-4C99-B8FD-C7311A38AF2B}"/>
              </a:ext>
            </a:extLst>
          </p:cNvPr>
          <p:cNvPicPr>
            <a:picLocks noChangeAspect="1"/>
          </p:cNvPicPr>
          <p:nvPr/>
        </p:nvPicPr>
        <p:blipFill>
          <a:blip r:embed="rId2"/>
          <a:stretch>
            <a:fillRect/>
          </a:stretch>
        </p:blipFill>
        <p:spPr>
          <a:xfrm>
            <a:off x="7006058" y="968804"/>
            <a:ext cx="4997129" cy="5145087"/>
          </a:xfrm>
          <a:prstGeom prst="rect">
            <a:avLst/>
          </a:prstGeom>
        </p:spPr>
      </p:pic>
      <p:sp>
        <p:nvSpPr>
          <p:cNvPr id="4" name="TextBox 3">
            <a:extLst>
              <a:ext uri="{FF2B5EF4-FFF2-40B4-BE49-F238E27FC236}">
                <a16:creationId xmlns:a16="http://schemas.microsoft.com/office/drawing/2014/main" id="{6E3DE937-9200-583F-2CD0-C0BB097398B3}"/>
              </a:ext>
            </a:extLst>
          </p:cNvPr>
          <p:cNvSpPr txBox="1"/>
          <p:nvPr/>
        </p:nvSpPr>
        <p:spPr>
          <a:xfrm>
            <a:off x="643439" y="958972"/>
            <a:ext cx="6362619" cy="5755422"/>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key power of SSIS is its data transformation and migration capability. When building a data warehouse or a data mart, the data needs to be extracted out of the various transactional systems and flat files, transformed and loaded to where it can then be analyzed and reported on. The data extraction, transformation and loading are known as ETL and is a common term in data migration and Business Intelligence.</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SSAS is an OLAP (On-Line Analytical Processing), Data Mining and Reporting Tool in Microsoft SQL Server. It is a Tool used by organization to analyze and make information spreads across Multiple Databases or in different tables with partition and we can take actions accordingly and the biggest advantage is Prediction is also possible. Analysis Services is a group of OLAP and Data mining </a:t>
            </a:r>
            <a:r>
              <a:rPr lang="en-US" sz="1600" dirty="0" err="1">
                <a:latin typeface="Times New Roman" panose="02020603050405020304" pitchFamily="18" charset="0"/>
                <a:cs typeface="Times New Roman" panose="02020603050405020304" pitchFamily="18" charset="0"/>
              </a:rPr>
              <a:t>Capabilities.SSAS</a:t>
            </a:r>
            <a:r>
              <a:rPr lang="en-US" sz="1600" dirty="0">
                <a:latin typeface="Times New Roman" panose="02020603050405020304" pitchFamily="18" charset="0"/>
                <a:cs typeface="Times New Roman" panose="02020603050405020304" pitchFamily="18" charset="0"/>
              </a:rPr>
              <a:t> has the Major advantage of Unified Dimension Model(UDM).</a:t>
            </a:r>
          </a:p>
          <a:p>
            <a:pPr marL="285750" indent="-285750">
              <a:buFont typeface="Arial" panose="020B0604020202020204" pitchFamily="34" charset="0"/>
              <a:buChar char="•"/>
            </a:pPr>
            <a:endParaRPr lang="en-US" sz="1600" dirty="0">
              <a:solidFill>
                <a:srgbClr val="01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Once data is in its final state, either in the native transactional system or transformed into a </a:t>
            </a:r>
            <a:r>
              <a:rPr lang="en-US" sz="1600" dirty="0" err="1">
                <a:latin typeface="Times New Roman" panose="02020603050405020304" pitchFamily="18" charset="0"/>
                <a:cs typeface="Times New Roman" panose="02020603050405020304" pitchFamily="18" charset="0"/>
              </a:rPr>
              <a:t>datamart</a:t>
            </a:r>
            <a:r>
              <a:rPr lang="en-US" sz="1600" dirty="0">
                <a:latin typeface="Times New Roman" panose="02020603050405020304" pitchFamily="18" charset="0"/>
                <a:cs typeface="Times New Roman" panose="02020603050405020304" pitchFamily="18" charset="0"/>
              </a:rPr>
              <a:t> or </a:t>
            </a:r>
            <a:r>
              <a:rPr lang="en-US" sz="1600" dirty="0" err="1">
                <a:latin typeface="Times New Roman" panose="02020603050405020304" pitchFamily="18" charset="0"/>
                <a:cs typeface="Times New Roman" panose="02020603050405020304" pitchFamily="18" charset="0"/>
              </a:rPr>
              <a:t>datawarehouse</a:t>
            </a:r>
            <a:r>
              <a:rPr lang="en-US" sz="1600" dirty="0">
                <a:latin typeface="Times New Roman" panose="02020603050405020304" pitchFamily="18" charset="0"/>
                <a:cs typeface="Times New Roman" panose="02020603050405020304" pitchFamily="18" charset="0"/>
              </a:rPr>
              <a:t>, SSRS provides the tools necessary to create reports to better understand your data. These three tools are often used together to support your data analysis needs and come part of Microsoft </a:t>
            </a:r>
            <a:r>
              <a:rPr lang="en-US" sz="1600" dirty="0" err="1">
                <a:latin typeface="Times New Roman" panose="02020603050405020304" pitchFamily="18" charset="0"/>
                <a:cs typeface="Times New Roman" panose="02020603050405020304" pitchFamily="18" charset="0"/>
              </a:rPr>
              <a:t>Sql</a:t>
            </a:r>
            <a:r>
              <a:rPr lang="en-US" sz="1600" dirty="0">
                <a:latin typeface="Times New Roman" panose="02020603050405020304" pitchFamily="18" charset="0"/>
                <a:cs typeface="Times New Roman" panose="02020603050405020304" pitchFamily="18" charset="0"/>
              </a:rPr>
              <a:t> Server and the Microsoft Business Intelligence package.</a:t>
            </a:r>
          </a:p>
        </p:txBody>
      </p:sp>
    </p:spTree>
    <p:extLst>
      <p:ext uri="{BB962C8B-B14F-4D97-AF65-F5344CB8AC3E}">
        <p14:creationId xmlns:p14="http://schemas.microsoft.com/office/powerpoint/2010/main" val="9770452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B247058-6DF9-4DAB-A40E-5072DB134ECD}"/>
              </a:ext>
            </a:extLst>
          </p:cNvPr>
          <p:cNvSpPr>
            <a:spLocks noGrp="1"/>
          </p:cNvSpPr>
          <p:nvPr>
            <p:ph type="title"/>
          </p:nvPr>
        </p:nvSpPr>
        <p:spPr>
          <a:xfrm>
            <a:off x="938388" y="378086"/>
            <a:ext cx="11048999" cy="811005"/>
          </a:xfrm>
        </p:spPr>
        <p:txBody>
          <a:bodyPr/>
          <a:lstStyle/>
          <a:p>
            <a:r>
              <a:rPr lang="en-US" dirty="0">
                <a:latin typeface="Arial"/>
                <a:cs typeface="Arial"/>
              </a:rPr>
              <a:t>Workflow between SSIS,SSAS and SSRS</a:t>
            </a:r>
            <a:endParaRPr lang="en-US" dirty="0">
              <a:cs typeface="Arial"/>
            </a:endParaRPr>
          </a:p>
        </p:txBody>
      </p:sp>
      <p:pic>
        <p:nvPicPr>
          <p:cNvPr id="4" name="Picture 6" descr="Diagram&#10;&#10;Description automatically generated">
            <a:extLst>
              <a:ext uri="{FF2B5EF4-FFF2-40B4-BE49-F238E27FC236}">
                <a16:creationId xmlns:a16="http://schemas.microsoft.com/office/drawing/2014/main" id="{0C63A992-9594-481D-8126-5F50D0CFE10B}"/>
              </a:ext>
            </a:extLst>
          </p:cNvPr>
          <p:cNvPicPr>
            <a:picLocks noGrp="1" noChangeAspect="1"/>
          </p:cNvPicPr>
          <p:nvPr>
            <p:ph idx="1"/>
          </p:nvPr>
        </p:nvPicPr>
        <p:blipFill>
          <a:blip r:embed="rId2"/>
          <a:stretch>
            <a:fillRect/>
          </a:stretch>
        </p:blipFill>
        <p:spPr>
          <a:xfrm>
            <a:off x="843724" y="1149654"/>
            <a:ext cx="10413112" cy="5075924"/>
          </a:xfrm>
        </p:spPr>
      </p:pic>
    </p:spTree>
    <p:extLst>
      <p:ext uri="{BB962C8B-B14F-4D97-AF65-F5344CB8AC3E}">
        <p14:creationId xmlns:p14="http://schemas.microsoft.com/office/powerpoint/2010/main" val="36478667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D30031"/>
          </a:solidFill>
        </p:spPr>
        <p:txBody>
          <a:bodyPr wrap="square" lIns="0" tIns="0" rIns="0" bIns="0" rtlCol="0"/>
          <a:lstStyle/>
          <a:p>
            <a:endParaRPr/>
          </a:p>
        </p:txBody>
      </p:sp>
      <p:pic>
        <p:nvPicPr>
          <p:cNvPr id="3" name="object 3"/>
          <p:cNvPicPr/>
          <p:nvPr/>
        </p:nvPicPr>
        <p:blipFill>
          <a:blip r:embed="rId3" cstate="print"/>
          <a:stretch>
            <a:fillRect/>
          </a:stretch>
        </p:blipFill>
        <p:spPr>
          <a:xfrm>
            <a:off x="4933188" y="2295144"/>
            <a:ext cx="2325623" cy="226771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4" name="laser.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1431163" y="1555487"/>
            <a:ext cx="3143250" cy="505267"/>
          </a:xfrm>
          <a:prstGeom prst="rect">
            <a:avLst/>
          </a:prstGeom>
        </p:spPr>
        <p:txBody>
          <a:bodyPr vert="horz" wrap="square" lIns="0" tIns="12700" rIns="0" bIns="0" rtlCol="0">
            <a:spAutoFit/>
          </a:bodyPr>
          <a:lstStyle/>
          <a:p>
            <a:pPr marL="299085" marR="5080" indent="-287020">
              <a:lnSpc>
                <a:spcPct val="100000"/>
              </a:lnSpc>
              <a:spcBef>
                <a:spcPts val="100"/>
              </a:spcBef>
              <a:buFont typeface="Arial" panose="020B0604020202020204" pitchFamily="34" charset="0"/>
              <a:buChar char="•"/>
              <a:tabLst>
                <a:tab pos="299720" algn="l"/>
              </a:tabLst>
            </a:pPr>
            <a:r>
              <a:rPr sz="1600" spc="-5" dirty="0">
                <a:latin typeface="Times New Roman" panose="02020603050405020304" pitchFamily="18" charset="0"/>
                <a:cs typeface="Times New Roman" panose="02020603050405020304" pitchFamily="18" charset="0"/>
              </a:rPr>
              <a:t>Select </a:t>
            </a:r>
            <a:r>
              <a:rPr sz="1600" dirty="0">
                <a:latin typeface="Times New Roman" panose="02020603050405020304" pitchFamily="18" charset="0"/>
                <a:cs typeface="Times New Roman" panose="02020603050405020304" pitchFamily="18" charset="0"/>
              </a:rPr>
              <a:t>the </a:t>
            </a:r>
            <a:r>
              <a:rPr sz="1600" spc="-5" dirty="0">
                <a:latin typeface="Times New Roman" panose="02020603050405020304" pitchFamily="18" charset="0"/>
                <a:cs typeface="Times New Roman" panose="02020603050405020304" pitchFamily="18" charset="0"/>
              </a:rPr>
              <a:t>Provider, Server </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Name</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Database Name.</a:t>
            </a:r>
            <a:endParaRPr sz="1600"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6115558" y="1169619"/>
            <a:ext cx="5563235" cy="1243930"/>
          </a:xfrm>
          <a:prstGeom prst="rect">
            <a:avLst/>
          </a:prstGeom>
        </p:spPr>
        <p:txBody>
          <a:bodyPr vert="horz" wrap="square" lIns="0" tIns="12700" rIns="0" bIns="0" rtlCol="0">
            <a:spAutoFit/>
          </a:bodyPr>
          <a:lstStyle/>
          <a:p>
            <a:pPr marL="299085" indent="-287020">
              <a:lnSpc>
                <a:spcPct val="100000"/>
              </a:lnSpc>
              <a:spcBef>
                <a:spcPts val="100"/>
              </a:spcBef>
              <a:buFont typeface="Arial" panose="020B0604020202020204" pitchFamily="34" charset="0"/>
              <a:buChar char="•"/>
              <a:tabLst>
                <a:tab pos="299720" algn="l"/>
              </a:tabLst>
            </a:pPr>
            <a:r>
              <a:rPr lang="en-US" sz="1600" dirty="0">
                <a:latin typeface="Times New Roman" panose="02020603050405020304" pitchFamily="18" charset="0"/>
                <a:cs typeface="Times New Roman" panose="02020603050405020304" pitchFamily="18" charset="0"/>
              </a:rPr>
              <a:t>Use a unique username and password for Windows: You can use this option to specify Windows account credentials. SSAS will use these credentials to perform actions such as source data access, processing, and so on. These details are usually provided by every organization.</a:t>
            </a:r>
            <a:endParaRPr sz="1600" dirty="0">
              <a:latin typeface="Times New Roman" panose="02020603050405020304" pitchFamily="18" charset="0"/>
              <a:cs typeface="Times New Roman" panose="02020603050405020304" pitchFamily="18" charset="0"/>
            </a:endParaRPr>
          </a:p>
        </p:txBody>
      </p:sp>
      <p:sp>
        <p:nvSpPr>
          <p:cNvPr id="11" name="object 11"/>
          <p:cNvSpPr/>
          <p:nvPr/>
        </p:nvSpPr>
        <p:spPr>
          <a:xfrm>
            <a:off x="5814059" y="4006319"/>
            <a:ext cx="706120" cy="216535"/>
          </a:xfrm>
          <a:custGeom>
            <a:avLst/>
            <a:gdLst/>
            <a:ahLst/>
            <a:cxnLst/>
            <a:rect l="l" t="t" r="r" b="b"/>
            <a:pathLst>
              <a:path w="706120" h="216535">
                <a:moveTo>
                  <a:pt x="0" y="54101"/>
                </a:moveTo>
                <a:lnTo>
                  <a:pt x="597407" y="54101"/>
                </a:lnTo>
                <a:lnTo>
                  <a:pt x="597407" y="0"/>
                </a:lnTo>
                <a:lnTo>
                  <a:pt x="705612" y="108204"/>
                </a:lnTo>
                <a:lnTo>
                  <a:pt x="597407" y="216407"/>
                </a:lnTo>
                <a:lnTo>
                  <a:pt x="597407" y="162306"/>
                </a:lnTo>
                <a:lnTo>
                  <a:pt x="0" y="162306"/>
                </a:lnTo>
                <a:lnTo>
                  <a:pt x="0" y="54101"/>
                </a:lnTo>
                <a:close/>
              </a:path>
            </a:pathLst>
          </a:custGeom>
          <a:ln w="12700">
            <a:solidFill>
              <a:srgbClr val="D30031"/>
            </a:solidFill>
          </a:ln>
        </p:spPr>
        <p:txBody>
          <a:bodyPr wrap="square" lIns="0" tIns="0" rIns="0" bIns="0" rtlCol="0"/>
          <a:lstStyle/>
          <a:p>
            <a:endParaRPr/>
          </a:p>
        </p:txBody>
      </p:sp>
      <p:grpSp>
        <p:nvGrpSpPr>
          <p:cNvPr id="12" name="object 12"/>
          <p:cNvGrpSpPr/>
          <p:nvPr/>
        </p:nvGrpSpPr>
        <p:grpSpPr>
          <a:xfrm>
            <a:off x="953407" y="2468205"/>
            <a:ext cx="4729480" cy="3648710"/>
            <a:chOff x="677983" y="2677527"/>
            <a:chExt cx="4729480" cy="3648710"/>
          </a:xfrm>
        </p:grpSpPr>
        <p:pic>
          <p:nvPicPr>
            <p:cNvPr id="13" name="object 13"/>
            <p:cNvPicPr/>
            <p:nvPr/>
          </p:nvPicPr>
          <p:blipFill>
            <a:blip r:embed="rId3" cstate="print"/>
            <a:stretch>
              <a:fillRect/>
            </a:stretch>
          </p:blipFill>
          <p:spPr>
            <a:xfrm>
              <a:off x="677983" y="2677527"/>
              <a:ext cx="4729364" cy="3648635"/>
            </a:xfrm>
            <a:prstGeom prst="rect">
              <a:avLst/>
            </a:prstGeom>
          </p:spPr>
        </p:pic>
        <p:pic>
          <p:nvPicPr>
            <p:cNvPr id="14" name="object 14"/>
            <p:cNvPicPr/>
            <p:nvPr/>
          </p:nvPicPr>
          <p:blipFill>
            <a:blip r:embed="rId4" cstate="print"/>
            <a:stretch>
              <a:fillRect/>
            </a:stretch>
          </p:blipFill>
          <p:spPr>
            <a:xfrm>
              <a:off x="836675" y="2836163"/>
              <a:ext cx="4232148" cy="3151632"/>
            </a:xfrm>
            <a:prstGeom prst="rect">
              <a:avLst/>
            </a:prstGeom>
          </p:spPr>
        </p:pic>
      </p:grpSp>
      <p:grpSp>
        <p:nvGrpSpPr>
          <p:cNvPr id="15" name="object 15"/>
          <p:cNvGrpSpPr/>
          <p:nvPr/>
        </p:nvGrpSpPr>
        <p:grpSpPr>
          <a:xfrm>
            <a:off x="6867064" y="2421863"/>
            <a:ext cx="4124325" cy="3648710"/>
            <a:chOff x="6867064" y="2939655"/>
            <a:chExt cx="4124325" cy="3648710"/>
          </a:xfrm>
        </p:grpSpPr>
        <p:pic>
          <p:nvPicPr>
            <p:cNvPr id="16" name="object 16"/>
            <p:cNvPicPr/>
            <p:nvPr/>
          </p:nvPicPr>
          <p:blipFill>
            <a:blip r:embed="rId5" cstate="print"/>
            <a:stretch>
              <a:fillRect/>
            </a:stretch>
          </p:blipFill>
          <p:spPr>
            <a:xfrm>
              <a:off x="6867064" y="2939655"/>
              <a:ext cx="4124103" cy="3648635"/>
            </a:xfrm>
            <a:prstGeom prst="rect">
              <a:avLst/>
            </a:prstGeom>
          </p:spPr>
        </p:pic>
        <p:pic>
          <p:nvPicPr>
            <p:cNvPr id="17" name="object 17"/>
            <p:cNvPicPr/>
            <p:nvPr/>
          </p:nvPicPr>
          <p:blipFill>
            <a:blip r:embed="rId6" cstate="print"/>
            <a:stretch>
              <a:fillRect/>
            </a:stretch>
          </p:blipFill>
          <p:spPr>
            <a:xfrm>
              <a:off x="7025640" y="3098292"/>
              <a:ext cx="3627120" cy="3151632"/>
            </a:xfrm>
            <a:prstGeom prst="rect">
              <a:avLst/>
            </a:prstGeom>
          </p:spPr>
        </p:pic>
      </p:grpSp>
      <p:sp>
        <p:nvSpPr>
          <p:cNvPr id="35" name="TextBox 34">
            <a:extLst>
              <a:ext uri="{FF2B5EF4-FFF2-40B4-BE49-F238E27FC236}">
                <a16:creationId xmlns:a16="http://schemas.microsoft.com/office/drawing/2014/main" id="{7A7A8742-BDAC-884E-BC0A-30E22580D656}"/>
              </a:ext>
            </a:extLst>
          </p:cNvPr>
          <p:cNvSpPr txBox="1"/>
          <p:nvPr/>
        </p:nvSpPr>
        <p:spPr>
          <a:xfrm>
            <a:off x="1358420" y="557709"/>
            <a:ext cx="343364"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2.</a:t>
            </a:r>
          </a:p>
        </p:txBody>
      </p:sp>
      <p:sp>
        <p:nvSpPr>
          <p:cNvPr id="36" name="object 5">
            <a:extLst>
              <a:ext uri="{FF2B5EF4-FFF2-40B4-BE49-F238E27FC236}">
                <a16:creationId xmlns:a16="http://schemas.microsoft.com/office/drawing/2014/main" id="{ACC7797C-9081-B793-2513-662C95D05FF6}"/>
              </a:ext>
            </a:extLst>
          </p:cNvPr>
          <p:cNvSpPr txBox="1"/>
          <p:nvPr/>
        </p:nvSpPr>
        <p:spPr>
          <a:xfrm>
            <a:off x="1766251" y="571320"/>
            <a:ext cx="9601321" cy="259045"/>
          </a:xfrm>
          <a:prstGeom prst="rect">
            <a:avLst/>
          </a:prstGeom>
        </p:spPr>
        <p:txBody>
          <a:bodyPr vert="horz" wrap="square" lIns="0" tIns="12700" rIns="0" bIns="0" rtlCol="0">
            <a:spAutoFit/>
          </a:bodyPr>
          <a:lstStyle/>
          <a:p>
            <a:pPr marL="12700">
              <a:lnSpc>
                <a:spcPct val="100000"/>
              </a:lnSpc>
              <a:spcBef>
                <a:spcPts val="100"/>
              </a:spcBef>
            </a:pPr>
            <a:r>
              <a:rPr lang="en-US" sz="1600" b="1" dirty="0">
                <a:latin typeface="Times New Roman" panose="02020603050405020304" pitchFamily="18" charset="0"/>
                <a:cs typeface="Times New Roman" panose="02020603050405020304" pitchFamily="18" charset="0"/>
              </a:rPr>
              <a:t>Installing</a:t>
            </a:r>
            <a:r>
              <a:rPr lang="en-US" sz="1600" b="1" spc="-5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and</a:t>
            </a:r>
            <a:r>
              <a:rPr lang="en-US" sz="1600" b="1" spc="-15" dirty="0">
                <a:latin typeface="Times New Roman" panose="02020603050405020304" pitchFamily="18" charset="0"/>
                <a:cs typeface="Times New Roman" panose="02020603050405020304" pitchFamily="18" charset="0"/>
              </a:rPr>
              <a:t> </a:t>
            </a:r>
            <a:r>
              <a:rPr lang="en-US" sz="1600" b="1" spc="-5" dirty="0">
                <a:latin typeface="Times New Roman" panose="02020603050405020304" pitchFamily="18" charset="0"/>
                <a:cs typeface="Times New Roman" panose="02020603050405020304" pitchFamily="18" charset="0"/>
              </a:rPr>
              <a:t>Verifying</a:t>
            </a:r>
            <a:r>
              <a:rPr lang="en-US" sz="1600" b="1" spc="-3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SQL</a:t>
            </a:r>
            <a:r>
              <a:rPr lang="en-US" sz="1600" b="1" spc="-5" dirty="0">
                <a:latin typeface="Times New Roman" panose="02020603050405020304" pitchFamily="18" charset="0"/>
                <a:cs typeface="Times New Roman" panose="02020603050405020304" pitchFamily="18" charset="0"/>
              </a:rPr>
              <a:t> Server</a:t>
            </a:r>
            <a:r>
              <a:rPr lang="en-US" sz="1600" b="1" spc="-3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Data</a:t>
            </a:r>
            <a:r>
              <a:rPr lang="en-US" sz="1600" b="1" spc="-10" dirty="0">
                <a:latin typeface="Times New Roman" panose="02020603050405020304" pitchFamily="18" charset="0"/>
                <a:cs typeface="Times New Roman" panose="02020603050405020304" pitchFamily="18" charset="0"/>
              </a:rPr>
              <a:t> </a:t>
            </a:r>
            <a:r>
              <a:rPr lang="en-US" sz="1600" b="1" spc="-5" dirty="0">
                <a:latin typeface="Times New Roman" panose="02020603050405020304" pitchFamily="18" charset="0"/>
                <a:cs typeface="Times New Roman" panose="02020603050405020304" pitchFamily="18" charset="0"/>
              </a:rPr>
              <a:t>Tools</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7" name="laser.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1578355" y="1502821"/>
            <a:ext cx="4577715" cy="505267"/>
          </a:xfrm>
          <a:prstGeom prst="rect">
            <a:avLst/>
          </a:prstGeom>
        </p:spPr>
        <p:txBody>
          <a:bodyPr vert="horz" wrap="square" lIns="0" tIns="12700" rIns="0" bIns="0" rtlCol="0">
            <a:spAutoFit/>
          </a:bodyPr>
          <a:lstStyle/>
          <a:p>
            <a:pPr marL="299085" marR="5080" indent="-287020">
              <a:lnSpc>
                <a:spcPct val="100000"/>
              </a:lnSpc>
              <a:spcBef>
                <a:spcPts val="100"/>
              </a:spcBef>
              <a:buFont typeface="Arial" panose="020B0604020202020204" pitchFamily="34" charset="0"/>
              <a:buChar char="•"/>
              <a:tabLst>
                <a:tab pos="299720" algn="l"/>
              </a:tabLst>
            </a:pPr>
            <a:r>
              <a:rPr lang="en-US" sz="1600" dirty="0">
                <a:latin typeface="Times New Roman" panose="02020603050405020304" pitchFamily="18" charset="0"/>
                <a:cs typeface="Times New Roman" panose="02020603050405020304" pitchFamily="18" charset="0"/>
              </a:rPr>
              <a:t>Give your data source a name and then click the Finish button.</a:t>
            </a:r>
            <a:endParaRPr sz="1600"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7083043" y="1480787"/>
            <a:ext cx="4274820" cy="505267"/>
          </a:xfrm>
          <a:prstGeom prst="rect">
            <a:avLst/>
          </a:prstGeom>
        </p:spPr>
        <p:txBody>
          <a:bodyPr vert="horz" wrap="square" lIns="0" tIns="12700" rIns="0" bIns="0" rtlCol="0">
            <a:spAutoFit/>
          </a:bodyPr>
          <a:lstStyle/>
          <a:p>
            <a:pPr marL="299085" marR="5080" indent="-287020">
              <a:lnSpc>
                <a:spcPct val="100000"/>
              </a:lnSpc>
              <a:spcBef>
                <a:spcPts val="100"/>
              </a:spcBef>
              <a:buFont typeface="Arial" panose="020B0604020202020204" pitchFamily="34" charset="0"/>
              <a:buChar char="•"/>
              <a:tabLst>
                <a:tab pos="299720" algn="l"/>
              </a:tabLst>
            </a:pPr>
            <a:r>
              <a:rPr lang="en-US" sz="1600" spc="-5" dirty="0">
                <a:latin typeface="Times New Roman" panose="02020603050405020304" pitchFamily="18" charset="0"/>
                <a:cs typeface="Times New Roman" panose="02020603050405020304" pitchFamily="18" charset="0"/>
              </a:rPr>
              <a:t>Look for a freshly formed data source in the SSAS solution explorer.</a:t>
            </a:r>
            <a:endParaRPr sz="1600" dirty="0">
              <a:latin typeface="Times New Roman" panose="02020603050405020304" pitchFamily="18" charset="0"/>
              <a:cs typeface="Times New Roman" panose="02020603050405020304" pitchFamily="18" charset="0"/>
            </a:endParaRPr>
          </a:p>
        </p:txBody>
      </p:sp>
      <p:grpSp>
        <p:nvGrpSpPr>
          <p:cNvPr id="11" name="object 11"/>
          <p:cNvGrpSpPr/>
          <p:nvPr/>
        </p:nvGrpSpPr>
        <p:grpSpPr>
          <a:xfrm>
            <a:off x="1673132" y="2325299"/>
            <a:ext cx="4772025" cy="3847465"/>
            <a:chOff x="1386691" y="2424452"/>
            <a:chExt cx="4772025" cy="3847465"/>
          </a:xfrm>
        </p:grpSpPr>
        <p:pic>
          <p:nvPicPr>
            <p:cNvPr id="12" name="object 12"/>
            <p:cNvPicPr/>
            <p:nvPr/>
          </p:nvPicPr>
          <p:blipFill>
            <a:blip r:embed="rId3" cstate="print"/>
            <a:stretch>
              <a:fillRect/>
            </a:stretch>
          </p:blipFill>
          <p:spPr>
            <a:xfrm>
              <a:off x="1386691" y="2424452"/>
              <a:ext cx="4771941" cy="3847140"/>
            </a:xfrm>
            <a:prstGeom prst="rect">
              <a:avLst/>
            </a:prstGeom>
          </p:spPr>
        </p:pic>
        <p:pic>
          <p:nvPicPr>
            <p:cNvPr id="13" name="object 13"/>
            <p:cNvPicPr/>
            <p:nvPr/>
          </p:nvPicPr>
          <p:blipFill>
            <a:blip r:embed="rId4" cstate="print"/>
            <a:stretch>
              <a:fillRect/>
            </a:stretch>
          </p:blipFill>
          <p:spPr>
            <a:xfrm>
              <a:off x="1545336" y="2583180"/>
              <a:ext cx="4274820" cy="3349752"/>
            </a:xfrm>
            <a:prstGeom prst="rect">
              <a:avLst/>
            </a:prstGeom>
          </p:spPr>
        </p:pic>
      </p:grpSp>
      <p:grpSp>
        <p:nvGrpSpPr>
          <p:cNvPr id="14" name="object 14"/>
          <p:cNvGrpSpPr/>
          <p:nvPr/>
        </p:nvGrpSpPr>
        <p:grpSpPr>
          <a:xfrm>
            <a:off x="7656559" y="2226258"/>
            <a:ext cx="3473450" cy="3979545"/>
            <a:chOff x="7656559" y="2424564"/>
            <a:chExt cx="3473450" cy="3979545"/>
          </a:xfrm>
        </p:grpSpPr>
        <p:pic>
          <p:nvPicPr>
            <p:cNvPr id="15" name="object 15"/>
            <p:cNvPicPr/>
            <p:nvPr/>
          </p:nvPicPr>
          <p:blipFill>
            <a:blip r:embed="rId5" cstate="print"/>
            <a:stretch>
              <a:fillRect/>
            </a:stretch>
          </p:blipFill>
          <p:spPr>
            <a:xfrm>
              <a:off x="7656559" y="2424564"/>
              <a:ext cx="3473103" cy="3979301"/>
            </a:xfrm>
            <a:prstGeom prst="rect">
              <a:avLst/>
            </a:prstGeom>
          </p:spPr>
        </p:pic>
        <p:pic>
          <p:nvPicPr>
            <p:cNvPr id="16" name="object 16"/>
            <p:cNvPicPr/>
            <p:nvPr/>
          </p:nvPicPr>
          <p:blipFill>
            <a:blip r:embed="rId6" cstate="print"/>
            <a:stretch>
              <a:fillRect/>
            </a:stretch>
          </p:blipFill>
          <p:spPr>
            <a:xfrm>
              <a:off x="7815072" y="2583180"/>
              <a:ext cx="2976372" cy="3482340"/>
            </a:xfrm>
            <a:prstGeom prst="rect">
              <a:avLst/>
            </a:prstGeom>
          </p:spPr>
        </p:pic>
      </p:grpSp>
      <p:grpSp>
        <p:nvGrpSpPr>
          <p:cNvPr id="19" name="object 2">
            <a:extLst>
              <a:ext uri="{FF2B5EF4-FFF2-40B4-BE49-F238E27FC236}">
                <a16:creationId xmlns:a16="http://schemas.microsoft.com/office/drawing/2014/main" id="{451822BC-D6D9-4F87-8E43-A556800D960C}"/>
              </a:ext>
            </a:extLst>
          </p:cNvPr>
          <p:cNvGrpSpPr/>
          <p:nvPr/>
        </p:nvGrpSpPr>
        <p:grpSpPr>
          <a:xfrm>
            <a:off x="1625763" y="464309"/>
            <a:ext cx="9822815" cy="506730"/>
            <a:chOff x="1538986" y="491998"/>
            <a:chExt cx="9822815" cy="506730"/>
          </a:xfrm>
        </p:grpSpPr>
        <p:sp>
          <p:nvSpPr>
            <p:cNvPr id="20" name="object 3">
              <a:extLst>
                <a:ext uri="{FF2B5EF4-FFF2-40B4-BE49-F238E27FC236}">
                  <a16:creationId xmlns:a16="http://schemas.microsoft.com/office/drawing/2014/main" id="{DE7C34D8-EDA5-451C-BE65-F5A2046B32B8}"/>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1" name="object 4">
              <a:extLst>
                <a:ext uri="{FF2B5EF4-FFF2-40B4-BE49-F238E27FC236}">
                  <a16:creationId xmlns:a16="http://schemas.microsoft.com/office/drawing/2014/main" id="{739998F9-A5CE-439E-8D5E-D7E8CCE76534}"/>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22" name="object 6">
            <a:extLst>
              <a:ext uri="{FF2B5EF4-FFF2-40B4-BE49-F238E27FC236}">
                <a16:creationId xmlns:a16="http://schemas.microsoft.com/office/drawing/2014/main" id="{22042C58-4822-425F-8895-7AE430C08722}"/>
              </a:ext>
            </a:extLst>
          </p:cNvPr>
          <p:cNvGrpSpPr/>
          <p:nvPr/>
        </p:nvGrpSpPr>
        <p:grpSpPr>
          <a:xfrm>
            <a:off x="891448" y="325271"/>
            <a:ext cx="752475" cy="751840"/>
            <a:chOff x="899674" y="382524"/>
            <a:chExt cx="752475" cy="751840"/>
          </a:xfrm>
        </p:grpSpPr>
        <p:sp>
          <p:nvSpPr>
            <p:cNvPr id="23" name="object 7">
              <a:extLst>
                <a:ext uri="{FF2B5EF4-FFF2-40B4-BE49-F238E27FC236}">
                  <a16:creationId xmlns:a16="http://schemas.microsoft.com/office/drawing/2014/main" id="{7D361F9E-31E4-483F-9C22-3AF2AF729677}"/>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24" name="object 8">
              <a:extLst>
                <a:ext uri="{FF2B5EF4-FFF2-40B4-BE49-F238E27FC236}">
                  <a16:creationId xmlns:a16="http://schemas.microsoft.com/office/drawing/2014/main" id="{DC8EB8B0-C527-4FDA-BFE2-6AAC86FE2146}"/>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25" name="object 9">
            <a:extLst>
              <a:ext uri="{FF2B5EF4-FFF2-40B4-BE49-F238E27FC236}">
                <a16:creationId xmlns:a16="http://schemas.microsoft.com/office/drawing/2014/main" id="{2AF9A5AA-99F3-4738-B80A-A4289E90DB7C}"/>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grpSp>
        <p:nvGrpSpPr>
          <p:cNvPr id="26" name="object 2">
            <a:extLst>
              <a:ext uri="{FF2B5EF4-FFF2-40B4-BE49-F238E27FC236}">
                <a16:creationId xmlns:a16="http://schemas.microsoft.com/office/drawing/2014/main" id="{50947028-9468-4BE4-956C-7C7692441798}"/>
              </a:ext>
            </a:extLst>
          </p:cNvPr>
          <p:cNvGrpSpPr/>
          <p:nvPr/>
        </p:nvGrpSpPr>
        <p:grpSpPr>
          <a:xfrm>
            <a:off x="1625763" y="464309"/>
            <a:ext cx="9822815" cy="506730"/>
            <a:chOff x="1538986" y="491998"/>
            <a:chExt cx="9822815" cy="506730"/>
          </a:xfrm>
        </p:grpSpPr>
        <p:sp>
          <p:nvSpPr>
            <p:cNvPr id="27" name="object 3">
              <a:extLst>
                <a:ext uri="{FF2B5EF4-FFF2-40B4-BE49-F238E27FC236}">
                  <a16:creationId xmlns:a16="http://schemas.microsoft.com/office/drawing/2014/main" id="{E29ECC99-365B-47D2-ABAD-AD8C09BDE821}"/>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8" name="object 4">
              <a:extLst>
                <a:ext uri="{FF2B5EF4-FFF2-40B4-BE49-F238E27FC236}">
                  <a16:creationId xmlns:a16="http://schemas.microsoft.com/office/drawing/2014/main" id="{7F5694C4-C5C1-4EED-8263-6C09C4FB6773}"/>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29" name="object 6">
            <a:extLst>
              <a:ext uri="{FF2B5EF4-FFF2-40B4-BE49-F238E27FC236}">
                <a16:creationId xmlns:a16="http://schemas.microsoft.com/office/drawing/2014/main" id="{8920ED44-DC48-4D22-9D8B-BE0D252F2B45}"/>
              </a:ext>
            </a:extLst>
          </p:cNvPr>
          <p:cNvGrpSpPr/>
          <p:nvPr/>
        </p:nvGrpSpPr>
        <p:grpSpPr>
          <a:xfrm>
            <a:off x="881022" y="318544"/>
            <a:ext cx="752475" cy="751840"/>
            <a:chOff x="899674" y="382524"/>
            <a:chExt cx="752475" cy="751840"/>
          </a:xfrm>
          <a:solidFill>
            <a:schemeClr val="accent2"/>
          </a:solidFill>
        </p:grpSpPr>
        <p:sp>
          <p:nvSpPr>
            <p:cNvPr id="30" name="object 7">
              <a:extLst>
                <a:ext uri="{FF2B5EF4-FFF2-40B4-BE49-F238E27FC236}">
                  <a16:creationId xmlns:a16="http://schemas.microsoft.com/office/drawing/2014/main" id="{E120211C-44A3-4B54-9BB1-A0514CE3F6F2}"/>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31" name="object 8">
              <a:extLst>
                <a:ext uri="{FF2B5EF4-FFF2-40B4-BE49-F238E27FC236}">
                  <a16:creationId xmlns:a16="http://schemas.microsoft.com/office/drawing/2014/main" id="{FD24D4DE-AAE4-4868-8F9B-A2C256B9CF6E}"/>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32" name="object 9">
            <a:extLst>
              <a:ext uri="{FF2B5EF4-FFF2-40B4-BE49-F238E27FC236}">
                <a16:creationId xmlns:a16="http://schemas.microsoft.com/office/drawing/2014/main" id="{5C3E425E-240A-47E9-B538-C33AFC85F30B}"/>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2</a:t>
            </a:r>
            <a:endParaRPr sz="2700" dirty="0">
              <a:latin typeface="Calibri"/>
              <a:cs typeface="Calibri"/>
            </a:endParaRPr>
          </a:p>
        </p:txBody>
      </p:sp>
      <p:sp>
        <p:nvSpPr>
          <p:cNvPr id="33" name="object 5">
            <a:extLst>
              <a:ext uri="{FF2B5EF4-FFF2-40B4-BE49-F238E27FC236}">
                <a16:creationId xmlns:a16="http://schemas.microsoft.com/office/drawing/2014/main" id="{A025C684-284E-441B-96B5-B9FC67360443}"/>
              </a:ext>
            </a:extLst>
          </p:cNvPr>
          <p:cNvSpPr txBox="1"/>
          <p:nvPr/>
        </p:nvSpPr>
        <p:spPr>
          <a:xfrm>
            <a:off x="1766251" y="571320"/>
            <a:ext cx="9601321" cy="289823"/>
          </a:xfrm>
          <a:prstGeom prst="rect">
            <a:avLst/>
          </a:prstGeom>
        </p:spPr>
        <p:txBody>
          <a:bodyPr vert="horz" wrap="square" lIns="0" tIns="12700" rIns="0" bIns="0" rtlCol="0">
            <a:spAutoFit/>
          </a:bodyPr>
          <a:lstStyle/>
          <a:p>
            <a:pPr marL="12700">
              <a:lnSpc>
                <a:spcPct val="100000"/>
              </a:lnSpc>
              <a:spcBef>
                <a:spcPts val="100"/>
              </a:spcBef>
            </a:pPr>
            <a:r>
              <a:rPr lang="en-US" sz="1800" b="1" dirty="0">
                <a:solidFill>
                  <a:srgbClr val="434343"/>
                </a:solidFill>
                <a:latin typeface="Calibri"/>
                <a:cs typeface="Calibri"/>
              </a:rPr>
              <a:t>Installing</a:t>
            </a:r>
            <a:r>
              <a:rPr lang="en-US" sz="1800" b="1" spc="-50" dirty="0">
                <a:solidFill>
                  <a:srgbClr val="434343"/>
                </a:solidFill>
                <a:latin typeface="Calibri"/>
                <a:cs typeface="Calibri"/>
              </a:rPr>
              <a:t> </a:t>
            </a:r>
            <a:r>
              <a:rPr lang="en-US" sz="1800" b="1" dirty="0">
                <a:solidFill>
                  <a:srgbClr val="434343"/>
                </a:solidFill>
                <a:latin typeface="Calibri"/>
                <a:cs typeface="Calibri"/>
              </a:rPr>
              <a:t>and</a:t>
            </a:r>
            <a:r>
              <a:rPr lang="en-US" sz="1800" b="1" spc="-15" dirty="0">
                <a:solidFill>
                  <a:srgbClr val="434343"/>
                </a:solidFill>
                <a:latin typeface="Calibri"/>
                <a:cs typeface="Calibri"/>
              </a:rPr>
              <a:t> </a:t>
            </a:r>
            <a:r>
              <a:rPr lang="en-US" sz="1800" b="1" spc="-5" dirty="0">
                <a:solidFill>
                  <a:srgbClr val="434343"/>
                </a:solidFill>
                <a:latin typeface="Calibri"/>
                <a:cs typeface="Calibri"/>
              </a:rPr>
              <a:t>Verifying</a:t>
            </a:r>
            <a:r>
              <a:rPr lang="en-US" sz="1800" b="1" spc="-30" dirty="0">
                <a:solidFill>
                  <a:srgbClr val="434343"/>
                </a:solidFill>
                <a:latin typeface="Calibri"/>
                <a:cs typeface="Calibri"/>
              </a:rPr>
              <a:t> </a:t>
            </a:r>
            <a:r>
              <a:rPr lang="en-US" sz="1800" b="1" dirty="0">
                <a:solidFill>
                  <a:srgbClr val="434343"/>
                </a:solidFill>
                <a:latin typeface="Calibri"/>
                <a:cs typeface="Calibri"/>
              </a:rPr>
              <a:t>SQL</a:t>
            </a:r>
            <a:r>
              <a:rPr lang="en-US" sz="1800" b="1" spc="-5" dirty="0">
                <a:solidFill>
                  <a:srgbClr val="434343"/>
                </a:solidFill>
                <a:latin typeface="Calibri"/>
                <a:cs typeface="Calibri"/>
              </a:rPr>
              <a:t> Server</a:t>
            </a:r>
            <a:r>
              <a:rPr lang="en-US" sz="1800" b="1" spc="-30" dirty="0">
                <a:solidFill>
                  <a:srgbClr val="434343"/>
                </a:solidFill>
                <a:latin typeface="Calibri"/>
                <a:cs typeface="Calibri"/>
              </a:rPr>
              <a:t> </a:t>
            </a:r>
            <a:r>
              <a:rPr lang="en-US" sz="1800" b="1" dirty="0">
                <a:solidFill>
                  <a:srgbClr val="434343"/>
                </a:solidFill>
                <a:latin typeface="Calibri"/>
                <a:cs typeface="Calibri"/>
              </a:rPr>
              <a:t>Data</a:t>
            </a:r>
            <a:r>
              <a:rPr lang="en-US" sz="1800" b="1" spc="-10" dirty="0">
                <a:solidFill>
                  <a:srgbClr val="434343"/>
                </a:solidFill>
                <a:latin typeface="Calibri"/>
                <a:cs typeface="Calibri"/>
              </a:rPr>
              <a:t> </a:t>
            </a:r>
            <a:r>
              <a:rPr lang="en-US" sz="1800" b="1" spc="-5" dirty="0">
                <a:solidFill>
                  <a:srgbClr val="434343"/>
                </a:solidFill>
                <a:latin typeface="Calibri"/>
                <a:cs typeface="Calibri"/>
              </a:rPr>
              <a:t>Tools</a:t>
            </a:r>
            <a:endParaRPr lang="en-US" sz="18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7" name="laser.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74716" y="1784299"/>
            <a:ext cx="83739" cy="86410"/>
          </a:xfrm>
          <a:prstGeom prst="rect">
            <a:avLst/>
          </a:prstGeom>
        </p:spPr>
      </p:pic>
      <p:pic>
        <p:nvPicPr>
          <p:cNvPr id="3" name="object 3"/>
          <p:cNvPicPr/>
          <p:nvPr/>
        </p:nvPicPr>
        <p:blipFill>
          <a:blip r:embed="rId3" cstate="print"/>
          <a:stretch>
            <a:fillRect/>
          </a:stretch>
        </p:blipFill>
        <p:spPr>
          <a:xfrm>
            <a:off x="974716" y="2607259"/>
            <a:ext cx="83739" cy="86410"/>
          </a:xfrm>
          <a:prstGeom prst="rect">
            <a:avLst/>
          </a:prstGeom>
        </p:spPr>
      </p:pic>
      <p:sp>
        <p:nvSpPr>
          <p:cNvPr id="11" name="object 11"/>
          <p:cNvSpPr txBox="1"/>
          <p:nvPr/>
        </p:nvSpPr>
        <p:spPr>
          <a:xfrm>
            <a:off x="1021791" y="518236"/>
            <a:ext cx="199390" cy="437515"/>
          </a:xfrm>
          <a:prstGeom prst="rect">
            <a:avLst/>
          </a:prstGeom>
        </p:spPr>
        <p:txBody>
          <a:bodyPr vert="horz" wrap="square" lIns="0" tIns="12700" rIns="0" bIns="0" rtlCol="0">
            <a:spAutoFit/>
          </a:bodyPr>
          <a:lstStyle/>
          <a:p>
            <a:pPr marL="12700">
              <a:lnSpc>
                <a:spcPct val="100000"/>
              </a:lnSpc>
              <a:spcBef>
                <a:spcPts val="100"/>
              </a:spcBef>
            </a:pPr>
            <a:r>
              <a:rPr sz="2700" dirty="0">
                <a:solidFill>
                  <a:srgbClr val="FFFFFF"/>
                </a:solidFill>
                <a:latin typeface="Calibri"/>
                <a:cs typeface="Calibri"/>
              </a:rPr>
              <a:t>0</a:t>
            </a:r>
            <a:endParaRPr sz="2700">
              <a:latin typeface="Calibri"/>
              <a:cs typeface="Calibri"/>
            </a:endParaRPr>
          </a:p>
        </p:txBody>
      </p:sp>
      <p:sp>
        <p:nvSpPr>
          <p:cNvPr id="13" name="object 13"/>
          <p:cNvSpPr txBox="1"/>
          <p:nvPr/>
        </p:nvSpPr>
        <p:spPr>
          <a:xfrm>
            <a:off x="831900" y="3921379"/>
            <a:ext cx="2715531" cy="1546577"/>
          </a:xfrm>
          <a:prstGeom prst="rect">
            <a:avLst/>
          </a:prstGeom>
        </p:spPr>
        <p:txBody>
          <a:bodyPr vert="horz" wrap="square" lIns="0" tIns="12700" rIns="0" bIns="0" rtlCol="0">
            <a:spAutoFit/>
          </a:bodyPr>
          <a:lstStyle/>
          <a:p>
            <a:pPr marL="12700" marR="5080">
              <a:lnSpc>
                <a:spcPct val="100000"/>
              </a:lnSpc>
              <a:spcBef>
                <a:spcPts val="100"/>
              </a:spcBef>
              <a:tabLst>
                <a:tab pos="532130" algn="l"/>
                <a:tab pos="1324610" algn="l"/>
              </a:tabLst>
            </a:pPr>
            <a:r>
              <a:rPr sz="1600" dirty="0">
                <a:latin typeface="Times New Roman" panose="02020603050405020304" pitchFamily="18" charset="0"/>
                <a:cs typeface="Times New Roman" panose="02020603050405020304" pitchFamily="18" charset="0"/>
              </a:rPr>
              <a:t>It	</a:t>
            </a:r>
            <a:r>
              <a:rPr sz="1600" spc="-5" dirty="0">
                <a:latin typeface="Times New Roman" panose="02020603050405020304" pitchFamily="18" charset="0"/>
                <a:cs typeface="Times New Roman" panose="02020603050405020304" pitchFamily="18" charset="0"/>
              </a:rPr>
              <a:t>consolidates</a:t>
            </a:r>
            <a:r>
              <a:rPr lang="en-US" sz="1600" spc="-5" dirty="0">
                <a:latin typeface="Times New Roman" panose="02020603050405020304" pitchFamily="18" charset="0"/>
                <a:cs typeface="Times New Roman" panose="02020603050405020304" pitchFamily="18" charset="0"/>
              </a:rPr>
              <a:t> the</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a:t>
            </a:r>
            <a:r>
              <a:rPr sz="1600" spc="-15" dirty="0">
                <a:latin typeface="Times New Roman" panose="02020603050405020304" pitchFamily="18" charset="0"/>
                <a:cs typeface="Times New Roman" panose="02020603050405020304" pitchFamily="18" charset="0"/>
              </a:rPr>
              <a:t>n</a:t>
            </a:r>
            <a:r>
              <a:rPr sz="1600" spc="-5" dirty="0">
                <a:latin typeface="Times New Roman" panose="02020603050405020304" pitchFamily="18" charset="0"/>
                <a:cs typeface="Times New Roman" panose="02020603050405020304" pitchFamily="18" charset="0"/>
              </a:rPr>
              <a:t>formation</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
            </a:r>
            <a:r>
              <a:rPr sz="1600" spc="-25" dirty="0">
                <a:latin typeface="Times New Roman" panose="02020603050405020304" pitchFamily="18" charset="0"/>
                <a:cs typeface="Times New Roman" panose="02020603050405020304" pitchFamily="18" charset="0"/>
              </a:rPr>
              <a:t>w</a:t>
            </a:r>
            <a:r>
              <a:rPr sz="1600" dirty="0">
                <a:latin typeface="Times New Roman" panose="02020603050405020304" pitchFamily="18" charset="0"/>
                <a:cs typeface="Times New Roman" panose="02020603050405020304" pitchFamily="18" charset="0"/>
              </a:rPr>
              <a:t>e</a:t>
            </a:r>
            <a:r>
              <a:rPr sz="1600" spc="-5" dirty="0">
                <a:latin typeface="Times New Roman" panose="02020603050405020304" pitchFamily="18" charset="0"/>
                <a:cs typeface="Times New Roman" panose="02020603050405020304" pitchFamily="18" charset="0"/>
              </a:rPr>
              <a:t>lling</a:t>
            </a:r>
            <a:r>
              <a:rPr lang="en-US" sz="1600" spc="-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in</a:t>
            </a:r>
            <a:endParaRPr lang="en-US" sz="1600" spc="-5" dirty="0">
              <a:latin typeface="Times New Roman" panose="02020603050405020304" pitchFamily="18" charset="0"/>
              <a:cs typeface="Times New Roman" panose="02020603050405020304" pitchFamily="18" charset="0"/>
            </a:endParaRPr>
          </a:p>
          <a:p>
            <a:pPr marL="12700" marR="5080">
              <a:spcBef>
                <a:spcPts val="100"/>
              </a:spcBef>
              <a:tabLst>
                <a:tab pos="532130" algn="l"/>
                <a:tab pos="1324610" algn="l"/>
              </a:tabLst>
            </a:pPr>
            <a:r>
              <a:rPr lang="en-US" sz="1600" spc="-5" dirty="0">
                <a:latin typeface="Times New Roman" panose="02020603050405020304" pitchFamily="18" charset="0"/>
                <a:cs typeface="Times New Roman" panose="02020603050405020304" pitchFamily="18" charset="0"/>
              </a:rPr>
              <a:t>various</a:t>
            </a:r>
            <a:r>
              <a:rPr lang="en-US" sz="1600" dirty="0">
                <a:latin typeface="Times New Roman" panose="02020603050405020304" pitchFamily="18" charset="0"/>
                <a:cs typeface="Times New Roman" panose="02020603050405020304" pitchFamily="18" charset="0"/>
              </a:rPr>
              <a:t> sources</a:t>
            </a:r>
            <a:r>
              <a:rPr lang="en-US" sz="1600" spc="50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and </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give</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client</a:t>
            </a:r>
            <a:r>
              <a:rPr lang="en-US" sz="1600" dirty="0">
                <a:latin typeface="Times New Roman" panose="02020603050405020304" pitchFamily="18" charset="0"/>
                <a:cs typeface="Times New Roman" panose="02020603050405020304" pitchFamily="18" charset="0"/>
              </a:rPr>
              <a:t> a</a:t>
            </a:r>
            <a:r>
              <a:rPr lang="en-US" sz="1600" spc="5"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brought </a:t>
            </a:r>
            <a:r>
              <a:rPr lang="en-US" sz="1600" spc="-5" dirty="0">
                <a:latin typeface="Times New Roman" panose="02020603050405020304" pitchFamily="18" charset="0"/>
                <a:cs typeface="Times New Roman" panose="02020603050405020304" pitchFamily="18" charset="0"/>
              </a:rPr>
              <a:t> together </a:t>
            </a:r>
            <a:r>
              <a:rPr lang="en-US" sz="1600" dirty="0">
                <a:latin typeface="Times New Roman" panose="02020603050405020304" pitchFamily="18" charset="0"/>
                <a:cs typeface="Times New Roman" panose="02020603050405020304" pitchFamily="18" charset="0"/>
              </a:rPr>
              <a:t>perspective </a:t>
            </a:r>
            <a:r>
              <a:rPr lang="en-US" sz="1600" spc="-10" dirty="0">
                <a:latin typeface="Times New Roman" panose="02020603050405020304" pitchFamily="18" charset="0"/>
                <a:cs typeface="Times New Roman" panose="02020603050405020304" pitchFamily="18" charset="0"/>
              </a:rPr>
              <a:t>on </a:t>
            </a:r>
            <a:r>
              <a:rPr lang="en-US" sz="1600" spc="-5" dirty="0">
                <a:latin typeface="Times New Roman" panose="02020603050405020304" pitchFamily="18" charset="0"/>
                <a:cs typeface="Times New Roman" panose="02020603050405020304" pitchFamily="18" charset="0"/>
              </a:rPr>
              <a:t> these</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information.</a:t>
            </a:r>
            <a:endParaRPr lang="en-US" sz="1600" dirty="0">
              <a:latin typeface="Times New Roman" panose="02020603050405020304" pitchFamily="18" charset="0"/>
              <a:cs typeface="Times New Roman" panose="02020603050405020304" pitchFamily="18" charset="0"/>
            </a:endParaRPr>
          </a:p>
          <a:p>
            <a:pPr marL="12700" marR="5080">
              <a:lnSpc>
                <a:spcPct val="100000"/>
              </a:lnSpc>
              <a:spcBef>
                <a:spcPts val="100"/>
              </a:spcBef>
              <a:tabLst>
                <a:tab pos="532130" algn="l"/>
                <a:tab pos="1324610" algn="l"/>
              </a:tabLst>
            </a:pPr>
            <a:endParaRPr sz="1600" dirty="0">
              <a:latin typeface="Times New Roman" panose="02020603050405020304" pitchFamily="18" charset="0"/>
              <a:cs typeface="Times New Roman" panose="02020603050405020304" pitchFamily="18" charset="0"/>
            </a:endParaRPr>
          </a:p>
        </p:txBody>
      </p:sp>
      <p:sp>
        <p:nvSpPr>
          <p:cNvPr id="14" name="object 14"/>
          <p:cNvSpPr txBox="1"/>
          <p:nvPr/>
        </p:nvSpPr>
        <p:spPr>
          <a:xfrm>
            <a:off x="831900" y="4470019"/>
            <a:ext cx="2522855" cy="289823"/>
          </a:xfrm>
          <a:prstGeom prst="rect">
            <a:avLst/>
          </a:prstGeom>
        </p:spPr>
        <p:txBody>
          <a:bodyPr vert="horz" wrap="square" lIns="0" tIns="12700" rIns="0" bIns="0" rtlCol="0">
            <a:spAutoFit/>
          </a:bodyPr>
          <a:lstStyle/>
          <a:p>
            <a:pPr marL="12700" marR="5080" algn="just">
              <a:lnSpc>
                <a:spcPct val="100000"/>
              </a:lnSpc>
              <a:spcBef>
                <a:spcPts val="100"/>
              </a:spcBef>
            </a:pPr>
            <a:endParaRPr sz="1800" dirty="0">
              <a:latin typeface="Arial"/>
              <a:cs typeface="Arial"/>
            </a:endParaRPr>
          </a:p>
        </p:txBody>
      </p:sp>
      <p:sp>
        <p:nvSpPr>
          <p:cNvPr id="15" name="object 15"/>
          <p:cNvSpPr txBox="1"/>
          <p:nvPr/>
        </p:nvSpPr>
        <p:spPr>
          <a:xfrm>
            <a:off x="831900" y="1353692"/>
            <a:ext cx="10347325" cy="2013372"/>
          </a:xfrm>
          <a:prstGeom prst="rect">
            <a:avLst/>
          </a:prstGeom>
        </p:spPr>
        <p:txBody>
          <a:bodyPr vert="horz" wrap="square" lIns="0" tIns="12700" rIns="0" bIns="0" rtlCol="0">
            <a:spAutoFit/>
          </a:bodyPr>
          <a:lstStyle/>
          <a:p>
            <a:pPr marL="137795">
              <a:lnSpc>
                <a:spcPct val="100000"/>
              </a:lnSpc>
              <a:spcBef>
                <a:spcPts val="100"/>
              </a:spcBef>
            </a:pPr>
            <a:r>
              <a:rPr b="1" dirty="0">
                <a:latin typeface="Times New Roman" panose="02020603050405020304" pitchFamily="18" charset="0"/>
                <a:cs typeface="Times New Roman" panose="02020603050405020304" pitchFamily="18" charset="0"/>
              </a:rPr>
              <a:t>SSIS</a:t>
            </a:r>
            <a:r>
              <a:rPr b="1" spc="-5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317500" marR="5080">
              <a:lnSpc>
                <a:spcPct val="100000"/>
              </a:lnSpc>
              <a:tabLst>
                <a:tab pos="2539365" algn="l"/>
              </a:tabLst>
            </a:pPr>
            <a:r>
              <a:rPr lang="en-US" sz="1600" spc="-5" dirty="0">
                <a:latin typeface="Times New Roman" panose="02020603050405020304" pitchFamily="18" charset="0"/>
                <a:cs typeface="Times New Roman" panose="02020603050405020304" pitchFamily="18" charset="0"/>
              </a:rPr>
              <a:t>Aids in the completion of several unification operations. SSIS is used to extract data, stack it in another database, and adjust such as cleaning, conglomerating, and blending data.</a:t>
            </a:r>
          </a:p>
          <a:p>
            <a:pPr marL="317500" marR="5080">
              <a:lnSpc>
                <a:spcPct val="100000"/>
              </a:lnSpc>
              <a:tabLst>
                <a:tab pos="2539365" algn="l"/>
              </a:tabLst>
            </a:pPr>
            <a:endParaRPr lang="en-US" sz="1600" spc="-5" dirty="0">
              <a:latin typeface="Times New Roman" panose="02020603050405020304" pitchFamily="18" charset="0"/>
              <a:cs typeface="Times New Roman" panose="02020603050405020304" pitchFamily="18" charset="0"/>
            </a:endParaRPr>
          </a:p>
          <a:p>
            <a:pPr marL="317500" marR="5080">
              <a:lnSpc>
                <a:spcPct val="100000"/>
              </a:lnSpc>
              <a:tabLst>
                <a:tab pos="2539365" algn="l"/>
              </a:tabLst>
            </a:pPr>
            <a:r>
              <a:rPr lang="en-US" sz="1600" spc="-5" dirty="0">
                <a:latin typeface="Times New Roman" panose="02020603050405020304" pitchFamily="18" charset="0"/>
                <a:cs typeface="Times New Roman" panose="02020603050405020304" pitchFamily="18" charset="0"/>
              </a:rPr>
              <a:t>SSIS has graphical devices and window wizards for work process capabilities such as sending email messages, ftp activities, and information sources.</a:t>
            </a:r>
          </a:p>
          <a:p>
            <a:pPr marL="317500" marR="5080">
              <a:lnSpc>
                <a:spcPct val="100000"/>
              </a:lnSpc>
              <a:tabLst>
                <a:tab pos="2539365" algn="l"/>
              </a:tabLst>
            </a:pPr>
            <a:endParaRPr sz="1600" dirty="0">
              <a:latin typeface="Times New Roman" panose="02020603050405020304" pitchFamily="18" charset="0"/>
              <a:cs typeface="Times New Roman" panose="02020603050405020304" pitchFamily="18" charset="0"/>
            </a:endParaRPr>
          </a:p>
          <a:p>
            <a:pPr marL="12700">
              <a:lnSpc>
                <a:spcPct val="100000"/>
              </a:lnSpc>
              <a:tabLst>
                <a:tab pos="7806690" algn="l"/>
              </a:tabLst>
            </a:pPr>
            <a:r>
              <a:rPr lang="en-US" sz="1600" b="1" spc="-5"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Data</a:t>
            </a:r>
            <a:r>
              <a:rPr sz="1600" b="1" spc="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Integration</a:t>
            </a:r>
            <a:r>
              <a:rPr sz="1600" b="1" spc="-20"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Workflow</a:t>
            </a:r>
            <a:r>
              <a:rPr sz="1600" b="1" spc="-2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p:txBody>
      </p:sp>
      <p:sp>
        <p:nvSpPr>
          <p:cNvPr id="17" name="object 17"/>
          <p:cNvSpPr txBox="1"/>
          <p:nvPr/>
        </p:nvSpPr>
        <p:spPr>
          <a:xfrm>
            <a:off x="8625967" y="4425951"/>
            <a:ext cx="2783840" cy="997709"/>
          </a:xfrm>
          <a:prstGeom prst="rect">
            <a:avLst/>
          </a:prstGeom>
        </p:spPr>
        <p:txBody>
          <a:bodyPr vert="horz" wrap="square" lIns="0" tIns="12700" rIns="0" bIns="0" rtlCol="0">
            <a:spAutoFit/>
          </a:bodyPr>
          <a:lstStyle/>
          <a:p>
            <a:pPr marL="12700" marR="5080" algn="just">
              <a:lnSpc>
                <a:spcPct val="100000"/>
              </a:lnSpc>
              <a:spcBef>
                <a:spcPts val="100"/>
              </a:spcBef>
            </a:pPr>
            <a:r>
              <a:rPr sz="1600" spc="-5" dirty="0" err="1">
                <a:latin typeface="Times New Roman" panose="02020603050405020304" pitchFamily="18" charset="0"/>
                <a:cs typeface="Times New Roman" panose="02020603050405020304" pitchFamily="18" charset="0"/>
              </a:rPr>
              <a:t>sql</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server</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a:t>
            </a:r>
            <a:r>
              <a:rPr sz="1600" dirty="0">
                <a:latin typeface="Times New Roman" panose="02020603050405020304" pitchFamily="18" charset="0"/>
                <a:cs typeface="Times New Roman" panose="02020603050405020304" pitchFamily="18" charset="0"/>
              </a:rPr>
              <a:t> sets</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and </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update </a:t>
            </a:r>
            <a:r>
              <a:rPr sz="1600" dirty="0">
                <a:latin typeface="Times New Roman" panose="02020603050405020304" pitchFamily="18" charset="0"/>
                <a:cs typeface="Times New Roman" panose="02020603050405020304" pitchFamily="18" charset="0"/>
              </a:rPr>
              <a:t>to </a:t>
            </a:r>
            <a:r>
              <a:rPr sz="1600" spc="-5" dirty="0">
                <a:latin typeface="Times New Roman" panose="02020603050405020304" pitchFamily="18" charset="0"/>
                <a:cs typeface="Times New Roman" panose="02020603050405020304" pitchFamily="18" charset="0"/>
              </a:rPr>
              <a:t>multidimensional </a:t>
            </a:r>
            <a:r>
              <a:rPr sz="1600" spc="-49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data</a:t>
            </a:r>
            <a:r>
              <a:rPr sz="1600" dirty="0">
                <a:latin typeface="Times New Roman" panose="02020603050405020304" pitchFamily="18" charset="0"/>
                <a:cs typeface="Times New Roman" panose="02020603050405020304" pitchFamily="18" charset="0"/>
              </a:rPr>
              <a:t> sets</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updates</a:t>
            </a:r>
            <a:r>
              <a:rPr sz="1600" dirty="0">
                <a:latin typeface="Times New Roman" panose="02020603050405020304" pitchFamily="18" charset="0"/>
                <a:cs typeface="Times New Roman" panose="02020603050405020304" pitchFamily="18" charset="0"/>
              </a:rPr>
              <a:t> to </a:t>
            </a:r>
            <a:r>
              <a:rPr sz="1600" spc="-49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multidimensional</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insightful </a:t>
            </a:r>
            <a:r>
              <a:rPr sz="1600" spc="-49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information.</a:t>
            </a:r>
            <a:endParaRPr sz="1600" dirty="0">
              <a:latin typeface="Times New Roman" panose="02020603050405020304" pitchFamily="18" charset="0"/>
              <a:cs typeface="Times New Roman" panose="02020603050405020304" pitchFamily="18" charset="0"/>
            </a:endParaRPr>
          </a:p>
        </p:txBody>
      </p:sp>
      <p:pic>
        <p:nvPicPr>
          <p:cNvPr id="18" name="object 18"/>
          <p:cNvPicPr/>
          <p:nvPr/>
        </p:nvPicPr>
        <p:blipFill>
          <a:blip r:embed="rId4" cstate="print"/>
          <a:stretch>
            <a:fillRect/>
          </a:stretch>
        </p:blipFill>
        <p:spPr>
          <a:xfrm>
            <a:off x="3857244" y="3506723"/>
            <a:ext cx="4265676" cy="1644395"/>
          </a:xfrm>
          <a:prstGeom prst="rect">
            <a:avLst/>
          </a:prstGeom>
        </p:spPr>
      </p:pic>
      <p:grpSp>
        <p:nvGrpSpPr>
          <p:cNvPr id="21" name="object 2">
            <a:extLst>
              <a:ext uri="{FF2B5EF4-FFF2-40B4-BE49-F238E27FC236}">
                <a16:creationId xmlns:a16="http://schemas.microsoft.com/office/drawing/2014/main" id="{F9FBE61D-B899-4CEF-9109-97C292BC9B67}"/>
              </a:ext>
            </a:extLst>
          </p:cNvPr>
          <p:cNvGrpSpPr/>
          <p:nvPr/>
        </p:nvGrpSpPr>
        <p:grpSpPr>
          <a:xfrm>
            <a:off x="1625763" y="464309"/>
            <a:ext cx="9822815" cy="506730"/>
            <a:chOff x="1538986" y="491998"/>
            <a:chExt cx="9822815" cy="506730"/>
          </a:xfrm>
        </p:grpSpPr>
        <p:sp>
          <p:nvSpPr>
            <p:cNvPr id="22" name="object 3">
              <a:extLst>
                <a:ext uri="{FF2B5EF4-FFF2-40B4-BE49-F238E27FC236}">
                  <a16:creationId xmlns:a16="http://schemas.microsoft.com/office/drawing/2014/main" id="{66D64063-D65A-4EE1-9A90-1246EFEBC018}"/>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23" name="object 4">
              <a:extLst>
                <a:ext uri="{FF2B5EF4-FFF2-40B4-BE49-F238E27FC236}">
                  <a16:creationId xmlns:a16="http://schemas.microsoft.com/office/drawing/2014/main" id="{10F42FBE-EA40-445B-954A-E7E92CDB930C}"/>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24" name="object 6">
            <a:extLst>
              <a:ext uri="{FF2B5EF4-FFF2-40B4-BE49-F238E27FC236}">
                <a16:creationId xmlns:a16="http://schemas.microsoft.com/office/drawing/2014/main" id="{96106E58-6F33-491F-B843-272D29AC61D5}"/>
              </a:ext>
            </a:extLst>
          </p:cNvPr>
          <p:cNvGrpSpPr/>
          <p:nvPr/>
        </p:nvGrpSpPr>
        <p:grpSpPr>
          <a:xfrm>
            <a:off x="891448" y="325271"/>
            <a:ext cx="752475" cy="751840"/>
            <a:chOff x="899674" y="382524"/>
            <a:chExt cx="752475" cy="751840"/>
          </a:xfrm>
        </p:grpSpPr>
        <p:sp>
          <p:nvSpPr>
            <p:cNvPr id="25" name="object 7">
              <a:extLst>
                <a:ext uri="{FF2B5EF4-FFF2-40B4-BE49-F238E27FC236}">
                  <a16:creationId xmlns:a16="http://schemas.microsoft.com/office/drawing/2014/main" id="{EEFF1C1B-6389-464D-96DE-7A6A82BB1DB7}"/>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solidFill>
              <a:srgbClr val="4685BB"/>
            </a:solidFill>
          </p:spPr>
          <p:txBody>
            <a:bodyPr wrap="square" lIns="0" tIns="0" rIns="0" bIns="0" rtlCol="0"/>
            <a:lstStyle/>
            <a:p>
              <a:endParaRPr/>
            </a:p>
          </p:txBody>
        </p:sp>
        <p:sp>
          <p:nvSpPr>
            <p:cNvPr id="26" name="object 8">
              <a:extLst>
                <a:ext uri="{FF2B5EF4-FFF2-40B4-BE49-F238E27FC236}">
                  <a16:creationId xmlns:a16="http://schemas.microsoft.com/office/drawing/2014/main" id="{7F10AE91-D0DB-4FB8-BF3E-A6542634CCFB}"/>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solidFill>
              <a:srgbClr val="5EB1FB"/>
            </a:solidFill>
          </p:spPr>
          <p:txBody>
            <a:bodyPr wrap="square" lIns="0" tIns="0" rIns="0" bIns="0" rtlCol="0"/>
            <a:lstStyle/>
            <a:p>
              <a:endParaRPr/>
            </a:p>
          </p:txBody>
        </p:sp>
      </p:grpSp>
      <p:sp>
        <p:nvSpPr>
          <p:cNvPr id="27" name="object 9">
            <a:extLst>
              <a:ext uri="{FF2B5EF4-FFF2-40B4-BE49-F238E27FC236}">
                <a16:creationId xmlns:a16="http://schemas.microsoft.com/office/drawing/2014/main" id="{C84A140C-25A1-49DF-8E88-7C01D20D14DE}"/>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7</a:t>
            </a:r>
            <a:endParaRPr sz="2700" dirty="0">
              <a:latin typeface="Calibri"/>
              <a:cs typeface="Calibri"/>
            </a:endParaRPr>
          </a:p>
        </p:txBody>
      </p:sp>
      <p:grpSp>
        <p:nvGrpSpPr>
          <p:cNvPr id="28" name="object 2">
            <a:extLst>
              <a:ext uri="{FF2B5EF4-FFF2-40B4-BE49-F238E27FC236}">
                <a16:creationId xmlns:a16="http://schemas.microsoft.com/office/drawing/2014/main" id="{95144761-491B-4C7E-A302-F406A072C453}"/>
              </a:ext>
            </a:extLst>
          </p:cNvPr>
          <p:cNvGrpSpPr/>
          <p:nvPr/>
        </p:nvGrpSpPr>
        <p:grpSpPr>
          <a:xfrm>
            <a:off x="1625763" y="464309"/>
            <a:ext cx="9822815" cy="506730"/>
            <a:chOff x="1538986" y="491998"/>
            <a:chExt cx="9822815" cy="506730"/>
          </a:xfrm>
        </p:grpSpPr>
        <p:sp>
          <p:nvSpPr>
            <p:cNvPr id="29" name="object 3">
              <a:extLst>
                <a:ext uri="{FF2B5EF4-FFF2-40B4-BE49-F238E27FC236}">
                  <a16:creationId xmlns:a16="http://schemas.microsoft.com/office/drawing/2014/main" id="{34F47F0A-645F-4A34-B66A-29C151A23590}"/>
                </a:ext>
              </a:extLst>
            </p:cNvPr>
            <p:cNvSpPr/>
            <p:nvPr/>
          </p:nvSpPr>
          <p:spPr>
            <a:xfrm>
              <a:off x="1545336" y="498348"/>
              <a:ext cx="9810115" cy="494030"/>
            </a:xfrm>
            <a:custGeom>
              <a:avLst/>
              <a:gdLst/>
              <a:ahLst/>
              <a:cxnLst/>
              <a:rect l="l" t="t" r="r" b="b"/>
              <a:pathLst>
                <a:path w="9810115" h="494030">
                  <a:moveTo>
                    <a:pt x="9727692" y="0"/>
                  </a:moveTo>
                  <a:lnTo>
                    <a:pt x="82295" y="0"/>
                  </a:lnTo>
                  <a:lnTo>
                    <a:pt x="50256" y="6465"/>
                  </a:lnTo>
                  <a:lnTo>
                    <a:pt x="24098" y="24098"/>
                  </a:lnTo>
                  <a:lnTo>
                    <a:pt x="6465" y="50256"/>
                  </a:lnTo>
                  <a:lnTo>
                    <a:pt x="0" y="82296"/>
                  </a:lnTo>
                  <a:lnTo>
                    <a:pt x="0" y="411479"/>
                  </a:lnTo>
                  <a:lnTo>
                    <a:pt x="6465" y="443519"/>
                  </a:lnTo>
                  <a:lnTo>
                    <a:pt x="24098" y="469677"/>
                  </a:lnTo>
                  <a:lnTo>
                    <a:pt x="50256" y="487310"/>
                  </a:lnTo>
                  <a:lnTo>
                    <a:pt x="82295" y="493775"/>
                  </a:lnTo>
                  <a:lnTo>
                    <a:pt x="9727692" y="493775"/>
                  </a:lnTo>
                  <a:lnTo>
                    <a:pt x="9759731" y="487310"/>
                  </a:lnTo>
                  <a:lnTo>
                    <a:pt x="9785889" y="469677"/>
                  </a:lnTo>
                  <a:lnTo>
                    <a:pt x="9803522" y="443519"/>
                  </a:lnTo>
                  <a:lnTo>
                    <a:pt x="9809988" y="411479"/>
                  </a:lnTo>
                  <a:lnTo>
                    <a:pt x="9809988" y="82296"/>
                  </a:lnTo>
                  <a:lnTo>
                    <a:pt x="9803522" y="50256"/>
                  </a:lnTo>
                  <a:lnTo>
                    <a:pt x="9785889" y="24098"/>
                  </a:lnTo>
                  <a:lnTo>
                    <a:pt x="9759731" y="6465"/>
                  </a:lnTo>
                  <a:lnTo>
                    <a:pt x="9727692" y="0"/>
                  </a:lnTo>
                  <a:close/>
                </a:path>
              </a:pathLst>
            </a:custGeom>
            <a:solidFill>
              <a:srgbClr val="EDEDED"/>
            </a:solidFill>
          </p:spPr>
          <p:txBody>
            <a:bodyPr wrap="square" lIns="0" tIns="0" rIns="0" bIns="0" rtlCol="0"/>
            <a:lstStyle/>
            <a:p>
              <a:endParaRPr/>
            </a:p>
          </p:txBody>
        </p:sp>
        <p:sp>
          <p:nvSpPr>
            <p:cNvPr id="30" name="object 4">
              <a:extLst>
                <a:ext uri="{FF2B5EF4-FFF2-40B4-BE49-F238E27FC236}">
                  <a16:creationId xmlns:a16="http://schemas.microsoft.com/office/drawing/2014/main" id="{5F3968E9-5310-4894-8D0E-6BE8B28EA719}"/>
                </a:ext>
              </a:extLst>
            </p:cNvPr>
            <p:cNvSpPr/>
            <p:nvPr/>
          </p:nvSpPr>
          <p:spPr>
            <a:xfrm>
              <a:off x="1545336" y="498348"/>
              <a:ext cx="9810115" cy="494030"/>
            </a:xfrm>
            <a:custGeom>
              <a:avLst/>
              <a:gdLst/>
              <a:ahLst/>
              <a:cxnLst/>
              <a:rect l="l" t="t" r="r" b="b"/>
              <a:pathLst>
                <a:path w="9810115" h="494030">
                  <a:moveTo>
                    <a:pt x="0" y="82296"/>
                  </a:moveTo>
                  <a:lnTo>
                    <a:pt x="6465" y="50256"/>
                  </a:lnTo>
                  <a:lnTo>
                    <a:pt x="24098" y="24098"/>
                  </a:lnTo>
                  <a:lnTo>
                    <a:pt x="50256" y="6465"/>
                  </a:lnTo>
                  <a:lnTo>
                    <a:pt x="82295" y="0"/>
                  </a:lnTo>
                  <a:lnTo>
                    <a:pt x="9727692" y="0"/>
                  </a:lnTo>
                  <a:lnTo>
                    <a:pt x="9759731" y="6465"/>
                  </a:lnTo>
                  <a:lnTo>
                    <a:pt x="9785889" y="24098"/>
                  </a:lnTo>
                  <a:lnTo>
                    <a:pt x="9803522" y="50256"/>
                  </a:lnTo>
                  <a:lnTo>
                    <a:pt x="9809988" y="82296"/>
                  </a:lnTo>
                  <a:lnTo>
                    <a:pt x="9809988" y="411479"/>
                  </a:lnTo>
                  <a:lnTo>
                    <a:pt x="9803522" y="443519"/>
                  </a:lnTo>
                  <a:lnTo>
                    <a:pt x="9785889" y="469677"/>
                  </a:lnTo>
                  <a:lnTo>
                    <a:pt x="9759731" y="487310"/>
                  </a:lnTo>
                  <a:lnTo>
                    <a:pt x="9727692" y="493775"/>
                  </a:lnTo>
                  <a:lnTo>
                    <a:pt x="82295" y="493775"/>
                  </a:lnTo>
                  <a:lnTo>
                    <a:pt x="50256" y="487310"/>
                  </a:lnTo>
                  <a:lnTo>
                    <a:pt x="24098" y="469677"/>
                  </a:lnTo>
                  <a:lnTo>
                    <a:pt x="6465" y="443519"/>
                  </a:lnTo>
                  <a:lnTo>
                    <a:pt x="0" y="411479"/>
                  </a:lnTo>
                  <a:lnTo>
                    <a:pt x="0" y="82296"/>
                  </a:lnTo>
                  <a:close/>
                </a:path>
              </a:pathLst>
            </a:custGeom>
            <a:ln w="12700">
              <a:solidFill>
                <a:srgbClr val="EDEDED"/>
              </a:solidFill>
            </a:ln>
          </p:spPr>
          <p:txBody>
            <a:bodyPr wrap="square" lIns="0" tIns="0" rIns="0" bIns="0" rtlCol="0"/>
            <a:lstStyle/>
            <a:p>
              <a:endParaRPr/>
            </a:p>
          </p:txBody>
        </p:sp>
      </p:grpSp>
      <p:grpSp>
        <p:nvGrpSpPr>
          <p:cNvPr id="31" name="object 6">
            <a:extLst>
              <a:ext uri="{FF2B5EF4-FFF2-40B4-BE49-F238E27FC236}">
                <a16:creationId xmlns:a16="http://schemas.microsoft.com/office/drawing/2014/main" id="{F13C2AA6-3A99-4856-82BC-4585FA05DDE5}"/>
              </a:ext>
            </a:extLst>
          </p:cNvPr>
          <p:cNvGrpSpPr/>
          <p:nvPr/>
        </p:nvGrpSpPr>
        <p:grpSpPr>
          <a:xfrm>
            <a:off x="891448" y="317606"/>
            <a:ext cx="752475" cy="751840"/>
            <a:chOff x="899674" y="382524"/>
            <a:chExt cx="752475" cy="751840"/>
          </a:xfrm>
          <a:solidFill>
            <a:schemeClr val="accent2"/>
          </a:solidFill>
        </p:grpSpPr>
        <p:sp>
          <p:nvSpPr>
            <p:cNvPr id="32" name="object 7">
              <a:extLst>
                <a:ext uri="{FF2B5EF4-FFF2-40B4-BE49-F238E27FC236}">
                  <a16:creationId xmlns:a16="http://schemas.microsoft.com/office/drawing/2014/main" id="{33BDCEA9-85C0-43F6-BE34-AD962A5A6180}"/>
                </a:ext>
              </a:extLst>
            </p:cNvPr>
            <p:cNvSpPr/>
            <p:nvPr/>
          </p:nvSpPr>
          <p:spPr>
            <a:xfrm>
              <a:off x="1222247" y="382524"/>
              <a:ext cx="429895" cy="751840"/>
            </a:xfrm>
            <a:custGeom>
              <a:avLst/>
              <a:gdLst/>
              <a:ahLst/>
              <a:cxnLst/>
              <a:rect l="l" t="t" r="r" b="b"/>
              <a:pathLst>
                <a:path w="429894" h="751840">
                  <a:moveTo>
                    <a:pt x="429767" y="0"/>
                  </a:moveTo>
                  <a:lnTo>
                    <a:pt x="0" y="0"/>
                  </a:lnTo>
                  <a:lnTo>
                    <a:pt x="0" y="751331"/>
                  </a:lnTo>
                  <a:lnTo>
                    <a:pt x="429767" y="751331"/>
                  </a:lnTo>
                  <a:lnTo>
                    <a:pt x="429767" y="0"/>
                  </a:lnTo>
                  <a:close/>
                </a:path>
              </a:pathLst>
            </a:custGeom>
            <a:grpFill/>
          </p:spPr>
          <p:txBody>
            <a:bodyPr wrap="square" lIns="0" tIns="0" rIns="0" bIns="0" rtlCol="0"/>
            <a:lstStyle/>
            <a:p>
              <a:endParaRPr/>
            </a:p>
          </p:txBody>
        </p:sp>
        <p:sp>
          <p:nvSpPr>
            <p:cNvPr id="33" name="object 8">
              <a:extLst>
                <a:ext uri="{FF2B5EF4-FFF2-40B4-BE49-F238E27FC236}">
                  <a16:creationId xmlns:a16="http://schemas.microsoft.com/office/drawing/2014/main" id="{AE235767-68E1-412D-AFD7-02737481C9B5}"/>
                </a:ext>
              </a:extLst>
            </p:cNvPr>
            <p:cNvSpPr/>
            <p:nvPr/>
          </p:nvSpPr>
          <p:spPr>
            <a:xfrm>
              <a:off x="899674" y="382524"/>
              <a:ext cx="751205" cy="751840"/>
            </a:xfrm>
            <a:custGeom>
              <a:avLst/>
              <a:gdLst/>
              <a:ahLst/>
              <a:cxnLst/>
              <a:rect l="l" t="t" r="r" b="b"/>
              <a:pathLst>
                <a:path w="751205" h="751840">
                  <a:moveTo>
                    <a:pt x="750817" y="0"/>
                  </a:moveTo>
                  <a:lnTo>
                    <a:pt x="186391" y="0"/>
                  </a:lnTo>
                  <a:lnTo>
                    <a:pt x="149113" y="34750"/>
                  </a:lnTo>
                  <a:lnTo>
                    <a:pt x="115976" y="71098"/>
                  </a:lnTo>
                  <a:lnTo>
                    <a:pt x="86982" y="108856"/>
                  </a:lnTo>
                  <a:lnTo>
                    <a:pt x="62130" y="147836"/>
                  </a:lnTo>
                  <a:lnTo>
                    <a:pt x="41420" y="187850"/>
                  </a:lnTo>
                  <a:lnTo>
                    <a:pt x="24852" y="228709"/>
                  </a:lnTo>
                  <a:lnTo>
                    <a:pt x="12426" y="270227"/>
                  </a:lnTo>
                  <a:lnTo>
                    <a:pt x="4142" y="312214"/>
                  </a:lnTo>
                  <a:lnTo>
                    <a:pt x="0" y="354484"/>
                  </a:lnTo>
                  <a:lnTo>
                    <a:pt x="0" y="396847"/>
                  </a:lnTo>
                  <a:lnTo>
                    <a:pt x="4142" y="439117"/>
                  </a:lnTo>
                  <a:lnTo>
                    <a:pt x="12426" y="481104"/>
                  </a:lnTo>
                  <a:lnTo>
                    <a:pt x="24852" y="522622"/>
                  </a:lnTo>
                  <a:lnTo>
                    <a:pt x="41420" y="563481"/>
                  </a:lnTo>
                  <a:lnTo>
                    <a:pt x="62130" y="603495"/>
                  </a:lnTo>
                  <a:lnTo>
                    <a:pt x="86982" y="642475"/>
                  </a:lnTo>
                  <a:lnTo>
                    <a:pt x="115976" y="680233"/>
                  </a:lnTo>
                  <a:lnTo>
                    <a:pt x="149113" y="716581"/>
                  </a:lnTo>
                  <a:lnTo>
                    <a:pt x="186391" y="751331"/>
                  </a:lnTo>
                  <a:lnTo>
                    <a:pt x="750817" y="751331"/>
                  </a:lnTo>
                  <a:lnTo>
                    <a:pt x="713544" y="716581"/>
                  </a:lnTo>
                  <a:lnTo>
                    <a:pt x="680413" y="680233"/>
                  </a:lnTo>
                  <a:lnTo>
                    <a:pt x="651423" y="642475"/>
                  </a:lnTo>
                  <a:lnTo>
                    <a:pt x="626575" y="603495"/>
                  </a:lnTo>
                  <a:lnTo>
                    <a:pt x="605868" y="563481"/>
                  </a:lnTo>
                  <a:lnTo>
                    <a:pt x="589302" y="522622"/>
                  </a:lnTo>
                  <a:lnTo>
                    <a:pt x="576878" y="481104"/>
                  </a:lnTo>
                  <a:lnTo>
                    <a:pt x="568595" y="439117"/>
                  </a:lnTo>
                  <a:lnTo>
                    <a:pt x="564454" y="396847"/>
                  </a:lnTo>
                  <a:lnTo>
                    <a:pt x="564454" y="354484"/>
                  </a:lnTo>
                  <a:lnTo>
                    <a:pt x="568595" y="312214"/>
                  </a:lnTo>
                  <a:lnTo>
                    <a:pt x="576878" y="270227"/>
                  </a:lnTo>
                  <a:lnTo>
                    <a:pt x="589302" y="228709"/>
                  </a:lnTo>
                  <a:lnTo>
                    <a:pt x="605868" y="187850"/>
                  </a:lnTo>
                  <a:lnTo>
                    <a:pt x="626575" y="147836"/>
                  </a:lnTo>
                  <a:lnTo>
                    <a:pt x="651423" y="108856"/>
                  </a:lnTo>
                  <a:lnTo>
                    <a:pt x="680413" y="71098"/>
                  </a:lnTo>
                  <a:lnTo>
                    <a:pt x="713544" y="34750"/>
                  </a:lnTo>
                  <a:lnTo>
                    <a:pt x="750817" y="0"/>
                  </a:lnTo>
                  <a:close/>
                </a:path>
              </a:pathLst>
            </a:custGeom>
            <a:grpFill/>
          </p:spPr>
          <p:txBody>
            <a:bodyPr wrap="square" lIns="0" tIns="0" rIns="0" bIns="0" rtlCol="0"/>
            <a:lstStyle/>
            <a:p>
              <a:endParaRPr/>
            </a:p>
          </p:txBody>
        </p:sp>
      </p:grpSp>
      <p:sp>
        <p:nvSpPr>
          <p:cNvPr id="34" name="object 9">
            <a:extLst>
              <a:ext uri="{FF2B5EF4-FFF2-40B4-BE49-F238E27FC236}">
                <a16:creationId xmlns:a16="http://schemas.microsoft.com/office/drawing/2014/main" id="{200CCEE6-3EA3-46C2-ADA5-D81B54919342}"/>
              </a:ext>
            </a:extLst>
          </p:cNvPr>
          <p:cNvSpPr txBox="1"/>
          <p:nvPr/>
        </p:nvSpPr>
        <p:spPr>
          <a:xfrm>
            <a:off x="959342" y="499352"/>
            <a:ext cx="373380" cy="437515"/>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FFFFFF"/>
                </a:solidFill>
                <a:latin typeface="Calibri"/>
                <a:cs typeface="Calibri"/>
              </a:rPr>
              <a:t>0</a:t>
            </a:r>
            <a:r>
              <a:rPr lang="en-US" sz="2700" spc="-5" dirty="0">
                <a:solidFill>
                  <a:srgbClr val="FFFFFF"/>
                </a:solidFill>
                <a:latin typeface="Calibri"/>
                <a:cs typeface="Calibri"/>
              </a:rPr>
              <a:t>3</a:t>
            </a:r>
            <a:endParaRPr sz="2700" dirty="0">
              <a:latin typeface="Calibri"/>
              <a:cs typeface="Calibri"/>
            </a:endParaRPr>
          </a:p>
        </p:txBody>
      </p:sp>
      <p:sp>
        <p:nvSpPr>
          <p:cNvPr id="35" name="object 5">
            <a:extLst>
              <a:ext uri="{FF2B5EF4-FFF2-40B4-BE49-F238E27FC236}">
                <a16:creationId xmlns:a16="http://schemas.microsoft.com/office/drawing/2014/main" id="{AEA2499D-E6DF-48BE-BF58-FF1C6F8CC4F6}"/>
              </a:ext>
            </a:extLst>
          </p:cNvPr>
          <p:cNvSpPr txBox="1"/>
          <p:nvPr/>
        </p:nvSpPr>
        <p:spPr>
          <a:xfrm>
            <a:off x="1766251" y="571320"/>
            <a:ext cx="9601321" cy="289823"/>
          </a:xfrm>
          <a:prstGeom prst="rect">
            <a:avLst/>
          </a:prstGeom>
        </p:spPr>
        <p:txBody>
          <a:bodyPr vert="horz" wrap="square" lIns="0" tIns="12700" rIns="0" bIns="0" rtlCol="0">
            <a:spAutoFit/>
          </a:bodyPr>
          <a:lstStyle/>
          <a:p>
            <a:pPr marL="12700">
              <a:lnSpc>
                <a:spcPct val="100000"/>
              </a:lnSpc>
              <a:spcBef>
                <a:spcPts val="100"/>
              </a:spcBef>
            </a:pPr>
            <a:r>
              <a:rPr lang="en-US" sz="1800" b="1" dirty="0">
                <a:solidFill>
                  <a:srgbClr val="434343"/>
                </a:solidFill>
                <a:latin typeface="Calibri"/>
                <a:cs typeface="Calibri"/>
              </a:rPr>
              <a:t>SQL Sever</a:t>
            </a:r>
            <a:r>
              <a:rPr lang="en-US" sz="1800" b="1" spc="-35" dirty="0">
                <a:solidFill>
                  <a:srgbClr val="434343"/>
                </a:solidFill>
                <a:latin typeface="Calibri"/>
                <a:cs typeface="Calibri"/>
              </a:rPr>
              <a:t> </a:t>
            </a:r>
            <a:r>
              <a:rPr lang="en-US" b="1" spc="-35" dirty="0">
                <a:solidFill>
                  <a:srgbClr val="434343"/>
                </a:solidFill>
                <a:latin typeface="Calibri"/>
                <a:cs typeface="Calibri"/>
              </a:rPr>
              <a:t>Integration</a:t>
            </a:r>
            <a:r>
              <a:rPr lang="en-US" sz="1800" b="1" spc="-10" dirty="0">
                <a:solidFill>
                  <a:srgbClr val="434343"/>
                </a:solidFill>
                <a:latin typeface="Calibri"/>
                <a:cs typeface="Calibri"/>
              </a:rPr>
              <a:t> </a:t>
            </a:r>
            <a:r>
              <a:rPr lang="en-US" sz="1800" b="1" spc="-5" dirty="0">
                <a:solidFill>
                  <a:srgbClr val="434343"/>
                </a:solidFill>
                <a:latin typeface="Calibri"/>
                <a:cs typeface="Calibri"/>
              </a:rPr>
              <a:t>Services (SSIS)</a:t>
            </a:r>
            <a:endParaRPr lang="en-US" sz="1800" dirty="0">
              <a:latin typeface="Calibri"/>
              <a:cs typeface="Calibri"/>
            </a:endParaRPr>
          </a:p>
        </p:txBody>
      </p:sp>
      <p:sp>
        <p:nvSpPr>
          <p:cNvPr id="36" name="object 16">
            <a:extLst>
              <a:ext uri="{FF2B5EF4-FFF2-40B4-BE49-F238E27FC236}">
                <a16:creationId xmlns:a16="http://schemas.microsoft.com/office/drawing/2014/main" id="{ECDCE569-FCD4-0FF9-A578-B912813FF772}"/>
              </a:ext>
            </a:extLst>
          </p:cNvPr>
          <p:cNvSpPr txBox="1"/>
          <p:nvPr/>
        </p:nvSpPr>
        <p:spPr>
          <a:xfrm>
            <a:off x="2489812" y="3921379"/>
            <a:ext cx="8917709" cy="505267"/>
          </a:xfrm>
          <a:prstGeom prst="rect">
            <a:avLst/>
          </a:prstGeom>
        </p:spPr>
        <p:txBody>
          <a:bodyPr vert="horz" wrap="square" lIns="0" tIns="12700" rIns="0" bIns="0" rtlCol="0">
            <a:spAutoFit/>
          </a:bodyPr>
          <a:lstStyle/>
          <a:p>
            <a:pPr marR="5080" algn="r">
              <a:lnSpc>
                <a:spcPct val="100000"/>
              </a:lnSpc>
              <a:spcBef>
                <a:spcPts val="100"/>
              </a:spcBef>
              <a:tabLst>
                <a:tab pos="5614035" algn="l"/>
              </a:tabLst>
            </a:pPr>
            <a:r>
              <a:rPr lang="en-US" sz="1600" dirty="0">
                <a:latin typeface="Times New Roman" panose="02020603050405020304" pitchFamily="18" charset="0"/>
                <a:cs typeface="Times New Roman" panose="02020603050405020304" pitchFamily="18" charset="0"/>
              </a:rPr>
              <a:t>It</a:t>
            </a:r>
            <a:r>
              <a:rPr lang="en-US" sz="1600" spc="47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can</a:t>
            </a:r>
            <a:r>
              <a:rPr lang="en-US" sz="1600" spc="45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likewise</a:t>
            </a:r>
            <a:r>
              <a:rPr lang="en-US" sz="1600" spc="48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be</a:t>
            </a:r>
            <a:r>
              <a:rPr lang="en-US" sz="1600" spc="46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utilized</a:t>
            </a:r>
            <a:endParaRPr lang="en-US" sz="1600" dirty="0">
              <a:latin typeface="Times New Roman" panose="02020603050405020304" pitchFamily="18" charset="0"/>
              <a:cs typeface="Times New Roman" panose="02020603050405020304" pitchFamily="18" charset="0"/>
            </a:endParaRPr>
          </a:p>
          <a:p>
            <a:pPr marR="5080" algn="r">
              <a:lnSpc>
                <a:spcPct val="100000"/>
              </a:lnSpc>
              <a:tabLst>
                <a:tab pos="5475605" algn="l"/>
                <a:tab pos="5841365" algn="l"/>
                <a:tab pos="7119620" algn="l"/>
                <a:tab pos="8042275" algn="l"/>
              </a:tabLst>
            </a:pPr>
            <a:r>
              <a:rPr lang="en-US" sz="1600" dirty="0">
                <a:latin typeface="Times New Roman" panose="02020603050405020304" pitchFamily="18" charset="0"/>
                <a:cs typeface="Times New Roman" panose="02020603050405020304" pitchFamily="18" charset="0"/>
              </a:rPr>
              <a:t>	to	</a:t>
            </a:r>
            <a:r>
              <a:rPr lang="en-US" sz="1600" spc="-5" dirty="0">
                <a:latin typeface="Times New Roman" panose="02020603050405020304" pitchFamily="18" charset="0"/>
                <a:cs typeface="Times New Roman" panose="02020603050405020304" pitchFamily="18" charset="0"/>
              </a:rPr>
              <a:t>mechanize	upkeep	of</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laser.wav"/>
          </p:stSnd>
        </p:sndAc>
      </p:transition>
    </mc:Choice>
    <mc:Fallback xmlns="">
      <p:transition spd="slow">
        <p:fade/>
        <p:sndAc>
          <p:stSnd>
            <p:snd r:embed="rId5" name="laser.wav"/>
          </p:stSnd>
        </p:sndAc>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
  <TotalTime>328</TotalTime>
  <Words>3965</Words>
  <Application>Microsoft Office PowerPoint</Application>
  <PresentationFormat>Widescreen</PresentationFormat>
  <Paragraphs>476</Paragraphs>
  <Slides>67</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67</vt:i4>
      </vt:variant>
    </vt:vector>
  </HeadingPairs>
  <TitlesOfParts>
    <vt:vector size="77" baseType="lpstr">
      <vt:lpstr>Arial</vt:lpstr>
      <vt:lpstr>Calibri</vt:lpstr>
      <vt:lpstr>Calibri Light</vt:lpstr>
      <vt:lpstr>Cambria</vt:lpstr>
      <vt:lpstr>charter</vt:lpstr>
      <vt:lpstr>Courier New</vt:lpstr>
      <vt:lpstr>Times New Roman</vt:lpstr>
      <vt:lpstr>Wingdings</vt:lpstr>
      <vt:lpstr>Office Theme</vt:lpstr>
      <vt:lpstr>Retrospect</vt:lpstr>
      <vt:lpstr>PowerPoint Presentation</vt:lpstr>
      <vt:lpstr>C O N T E N T 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Server Reporting Services</vt:lpstr>
      <vt:lpstr>SSRS Introduction</vt:lpstr>
      <vt:lpstr>SSRS Working</vt:lpstr>
      <vt:lpstr>Architecture of SSRS</vt:lpstr>
      <vt:lpstr>Types of Reports in SSRS</vt:lpstr>
      <vt:lpstr>SSIS vs SSAS vs SSRS</vt:lpstr>
      <vt:lpstr>Workflow between SSIS,SSAS and SSRS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Vaibhav_Singh;vsingh48@uic.edu</dc:creator>
  <cp:keywords/>
  <dc:description/>
  <cp:lastModifiedBy>Sharma, Chetna</cp:lastModifiedBy>
  <cp:revision>12</cp:revision>
  <dcterms:created xsi:type="dcterms:W3CDTF">2022-04-29T19:43:45Z</dcterms:created>
  <dcterms:modified xsi:type="dcterms:W3CDTF">2022-04-30T02:56:32Z</dcterms:modified>
  <cp:category/>
</cp:coreProperties>
</file>